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sldIdLst>
    <p:sldId id="257" r:id="rId3"/>
    <p:sldId id="274" r:id="rId4"/>
    <p:sldId id="275" r:id="rId5"/>
    <p:sldId id="276" r:id="rId6"/>
    <p:sldId id="277" r:id="rId7"/>
    <p:sldId id="278" r:id="rId8"/>
    <p:sldId id="281" r:id="rId9"/>
    <p:sldId id="286" r:id="rId10"/>
    <p:sldId id="287" r:id="rId11"/>
    <p:sldId id="279" r:id="rId12"/>
    <p:sldId id="280" r:id="rId13"/>
    <p:sldId id="282" r:id="rId14"/>
    <p:sldId id="283" r:id="rId15"/>
    <p:sldId id="284" r:id="rId16"/>
    <p:sldId id="285" r:id="rId17"/>
    <p:sldId id="288"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838200"/>
            <a:ext cx="12192000" cy="1981200"/>
          </a:xfrm>
          <a:solidFill>
            <a:srgbClr val="006666"/>
          </a:solidFill>
        </p:spPr>
        <p:txBody>
          <a:bodyPr numCol="1"/>
          <a:lstStyle>
            <a:lvl1pPr>
              <a:defRPr/>
            </a:lvl1pPr>
          </a:lstStyle>
          <a:p>
            <a:r>
              <a:rPr lang="en-US" dirty="0"/>
              <a:t>Presentation Title</a:t>
            </a:r>
            <a:br>
              <a:rPr lang="en-US" dirty="0"/>
            </a:br>
            <a:r>
              <a:rPr lang="en-US" dirty="0"/>
              <a:t>Over Two Lines</a:t>
            </a:r>
          </a:p>
        </p:txBody>
      </p:sp>
      <p:sp>
        <p:nvSpPr>
          <p:cNvPr id="3" name="Subtitle 2"/>
          <p:cNvSpPr>
            <a:spLocks noGrp="1"/>
          </p:cNvSpPr>
          <p:nvPr>
            <p:ph type="subTitle" idx="1"/>
          </p:nvPr>
        </p:nvSpPr>
        <p:spPr>
          <a:xfrm>
            <a:off x="1828800" y="3276600"/>
            <a:ext cx="8534400" cy="1752600"/>
          </a:xfrm>
        </p:spPr>
        <p:txBody>
          <a:bodyPr numCol="1">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26" name="Picture 2" descr="C:\Users\brent.lawson\AppData\Local\Microsoft\Windows\Temporary Internet Files\Content.Outlook\5RZGPCLQ\dhhs-cdc_Logo_Color-06052017.fw.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59200" y="5410200"/>
            <a:ext cx="4174440" cy="1285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307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A8747-F360-48D0-AEDB-0A2828F4F15F}" type="datetimeFigureOut">
              <a:rPr lang="en-US" smtClean="0"/>
              <a:t>12/13/2017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FDF34-D97F-4C7C-9116-2374A5AC7F1F}" type="slidenum">
              <a:rPr lang="en-US" smtClean="0"/>
              <a:t>‹#›</a:t>
            </a:fld>
            <a:endParaRPr lang="en-US"/>
          </a:p>
        </p:txBody>
      </p:sp>
    </p:spTree>
    <p:extLst>
      <p:ext uri="{BB962C8B-B14F-4D97-AF65-F5344CB8AC3E}">
        <p14:creationId xmlns:p14="http://schemas.microsoft.com/office/powerpoint/2010/main" val="674017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A8747-F360-48D0-AEDB-0A2828F4F15F}"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FDF34-D97F-4C7C-9116-2374A5AC7F1F}" type="slidenum">
              <a:rPr lang="en-US" smtClean="0"/>
              <a:t>‹#›</a:t>
            </a:fld>
            <a:endParaRPr lang="en-US"/>
          </a:p>
        </p:txBody>
      </p:sp>
    </p:spTree>
    <p:extLst>
      <p:ext uri="{BB962C8B-B14F-4D97-AF65-F5344CB8AC3E}">
        <p14:creationId xmlns:p14="http://schemas.microsoft.com/office/powerpoint/2010/main" val="230599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A8747-F360-48D0-AEDB-0A2828F4F15F}"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FDF34-D97F-4C7C-9116-2374A5AC7F1F}" type="slidenum">
              <a:rPr lang="en-US" smtClean="0"/>
              <a:t>‹#›</a:t>
            </a:fld>
            <a:endParaRPr lang="en-US"/>
          </a:p>
        </p:txBody>
      </p:sp>
    </p:spTree>
    <p:extLst>
      <p:ext uri="{BB962C8B-B14F-4D97-AF65-F5344CB8AC3E}">
        <p14:creationId xmlns:p14="http://schemas.microsoft.com/office/powerpoint/2010/main" val="3069118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A8747-F360-48D0-AEDB-0A2828F4F15F}"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FDF34-D97F-4C7C-9116-2374A5AC7F1F}" type="slidenum">
              <a:rPr lang="en-US" smtClean="0"/>
              <a:t>‹#›</a:t>
            </a:fld>
            <a:endParaRPr lang="en-US"/>
          </a:p>
        </p:txBody>
      </p:sp>
    </p:spTree>
    <p:extLst>
      <p:ext uri="{BB962C8B-B14F-4D97-AF65-F5344CB8AC3E}">
        <p14:creationId xmlns:p14="http://schemas.microsoft.com/office/powerpoint/2010/main" val="965722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A8747-F360-48D0-AEDB-0A2828F4F15F}"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FDF34-D97F-4C7C-9116-2374A5AC7F1F}" type="slidenum">
              <a:rPr lang="en-US" smtClean="0"/>
              <a:t>‹#›</a:t>
            </a:fld>
            <a:endParaRPr lang="en-US"/>
          </a:p>
        </p:txBody>
      </p:sp>
    </p:spTree>
    <p:extLst>
      <p:ext uri="{BB962C8B-B14F-4D97-AF65-F5344CB8AC3E}">
        <p14:creationId xmlns:p14="http://schemas.microsoft.com/office/powerpoint/2010/main" val="2238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952" y="0"/>
            <a:ext cx="12224952" cy="1143000"/>
          </a:xfrm>
          <a:solidFill>
            <a:srgbClr val="006666"/>
          </a:solidFill>
        </p:spPr>
        <p:txBody>
          <a:bodyPr numCol="1"/>
          <a:lstStyle>
            <a:lvl1pPr algn="l">
              <a:defRPr baseline="0"/>
            </a:lvl1pPr>
          </a:lstStyle>
          <a:p>
            <a:r>
              <a:rPr lang="en-US" dirty="0"/>
              <a:t>Content Slide</a:t>
            </a:r>
            <a:br>
              <a:rPr lang="en-US" dirty="0"/>
            </a:br>
            <a:r>
              <a:rPr lang="en-US" dirty="0"/>
              <a:t>Over Two Lines</a:t>
            </a:r>
          </a:p>
        </p:txBody>
      </p:sp>
      <p:sp>
        <p:nvSpPr>
          <p:cNvPr id="3" name="Content Placeholder 2"/>
          <p:cNvSpPr>
            <a:spLocks noGrp="1"/>
          </p:cNvSpPr>
          <p:nvPr>
            <p:ph idx="1"/>
          </p:nvPr>
        </p:nvSpPr>
        <p:spPr>
          <a:xfrm>
            <a:off x="203200" y="1295400"/>
            <a:ext cx="11785600" cy="4525963"/>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numCol="1"/>
          <a:lstStyle/>
          <a:p>
            <a:r>
              <a:rPr lang="en-US" dirty="0">
                <a:solidFill>
                  <a:prstClr val="black">
                    <a:tint val="75000"/>
                  </a:prstClr>
                </a:solidFill>
              </a:rPr>
              <a:t>Maine Center for Disease Control and Prevention</a:t>
            </a:r>
          </a:p>
        </p:txBody>
      </p:sp>
      <p:sp>
        <p:nvSpPr>
          <p:cNvPr id="6" name="Slide Number Placeholder 5"/>
          <p:cNvSpPr>
            <a:spLocks noGrp="1"/>
          </p:cNvSpPr>
          <p:nvPr>
            <p:ph type="sldNum" sz="quarter" idx="12"/>
          </p:nvPr>
        </p:nvSpPr>
        <p:spPr/>
        <p:txBody>
          <a:bodyPr numCol="1"/>
          <a:lstStyle/>
          <a:p>
            <a:fld id="{584961FE-557B-45BA-B4B6-FC83F88143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36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Fin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952" y="0"/>
            <a:ext cx="12224952" cy="1143000"/>
          </a:xfrm>
          <a:solidFill>
            <a:srgbClr val="006666"/>
          </a:solidFill>
        </p:spPr>
        <p:txBody>
          <a:bodyPr numCol="1"/>
          <a:lstStyle>
            <a:lvl1pPr algn="l">
              <a:defRPr/>
            </a:lvl1pPr>
          </a:lstStyle>
          <a:p>
            <a:r>
              <a:rPr lang="en-US" dirty="0"/>
              <a:t>Questions?</a:t>
            </a:r>
          </a:p>
        </p:txBody>
      </p:sp>
      <p:sp>
        <p:nvSpPr>
          <p:cNvPr id="3" name="Content Placeholder 2"/>
          <p:cNvSpPr>
            <a:spLocks noGrp="1"/>
          </p:cNvSpPr>
          <p:nvPr>
            <p:ph idx="1"/>
          </p:nvPr>
        </p:nvSpPr>
        <p:spPr>
          <a:xfrm>
            <a:off x="203200" y="1295402"/>
            <a:ext cx="11785600" cy="2438399"/>
          </a:xfrm>
        </p:spPr>
        <p:txBody>
          <a:bodyPr numCol="1">
            <a:normAutofit/>
          </a:bodyPr>
          <a:lstStyle>
            <a:lvl1pPr marL="0" indent="0" algn="ctr">
              <a:buNone/>
              <a:defRPr sz="2800" b="0"/>
            </a:lvl1pPr>
          </a:lstStyle>
          <a:p>
            <a:pPr lvl="0"/>
            <a:r>
              <a:rPr lang="en-US" dirty="0"/>
              <a:t>Click to edit Master text styles</a:t>
            </a:r>
          </a:p>
        </p:txBody>
      </p:sp>
      <p:sp>
        <p:nvSpPr>
          <p:cNvPr id="5" name="Footer Placeholder 4"/>
          <p:cNvSpPr>
            <a:spLocks noGrp="1"/>
          </p:cNvSpPr>
          <p:nvPr>
            <p:ph type="ftr" sz="quarter" idx="11"/>
          </p:nvPr>
        </p:nvSpPr>
        <p:spPr/>
        <p:txBody>
          <a:bodyPr numCol="1"/>
          <a:lstStyle/>
          <a:p>
            <a:r>
              <a:rPr lang="en-US" dirty="0">
                <a:solidFill>
                  <a:prstClr val="black">
                    <a:tint val="75000"/>
                  </a:prstClr>
                </a:solidFill>
              </a:rPr>
              <a:t>Maine Center for Disease Control and Prevention</a:t>
            </a:r>
          </a:p>
        </p:txBody>
      </p:sp>
      <p:sp>
        <p:nvSpPr>
          <p:cNvPr id="6" name="Slide Number Placeholder 5"/>
          <p:cNvSpPr>
            <a:spLocks noGrp="1"/>
          </p:cNvSpPr>
          <p:nvPr>
            <p:ph type="sldNum" sz="quarter" idx="12"/>
          </p:nvPr>
        </p:nvSpPr>
        <p:spPr/>
        <p:txBody>
          <a:bodyPr numCol="1"/>
          <a:lstStyle/>
          <a:p>
            <a:fld id="{584961FE-557B-45BA-B4B6-FC83F881436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0" y="4114800"/>
            <a:ext cx="4714240" cy="1463040"/>
          </a:xfrm>
          <a:prstGeom prst="rect">
            <a:avLst/>
          </a:prstGeom>
        </p:spPr>
      </p:pic>
    </p:spTree>
    <p:extLst>
      <p:ext uri="{BB962C8B-B14F-4D97-AF65-F5344CB8AC3E}">
        <p14:creationId xmlns:p14="http://schemas.microsoft.com/office/powerpoint/2010/main" val="117768294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A8747-F360-48D0-AEDB-0A2828F4F15F}"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FDF34-D97F-4C7C-9116-2374A5AC7F1F}" type="slidenum">
              <a:rPr lang="en-US" smtClean="0"/>
              <a:t>‹#›</a:t>
            </a:fld>
            <a:endParaRPr lang="en-US"/>
          </a:p>
        </p:txBody>
      </p:sp>
    </p:spTree>
    <p:extLst>
      <p:ext uri="{BB962C8B-B14F-4D97-AF65-F5344CB8AC3E}">
        <p14:creationId xmlns:p14="http://schemas.microsoft.com/office/powerpoint/2010/main" val="143034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A8747-F360-48D0-AEDB-0A2828F4F15F}"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FDF34-D97F-4C7C-9116-2374A5AC7F1F}" type="slidenum">
              <a:rPr lang="en-US" smtClean="0"/>
              <a:t>‹#›</a:t>
            </a:fld>
            <a:endParaRPr lang="en-US"/>
          </a:p>
        </p:txBody>
      </p:sp>
    </p:spTree>
    <p:extLst>
      <p:ext uri="{BB962C8B-B14F-4D97-AF65-F5344CB8AC3E}">
        <p14:creationId xmlns:p14="http://schemas.microsoft.com/office/powerpoint/2010/main" val="347480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A8747-F360-48D0-AEDB-0A2828F4F15F}"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FDF34-D97F-4C7C-9116-2374A5AC7F1F}" type="slidenum">
              <a:rPr lang="en-US" smtClean="0"/>
              <a:t>‹#›</a:t>
            </a:fld>
            <a:endParaRPr lang="en-US"/>
          </a:p>
        </p:txBody>
      </p:sp>
    </p:spTree>
    <p:extLst>
      <p:ext uri="{BB962C8B-B14F-4D97-AF65-F5344CB8AC3E}">
        <p14:creationId xmlns:p14="http://schemas.microsoft.com/office/powerpoint/2010/main" val="384593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A8747-F360-48D0-AEDB-0A2828F4F15F}"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FDF34-D97F-4C7C-9116-2374A5AC7F1F}" type="slidenum">
              <a:rPr lang="en-US" smtClean="0"/>
              <a:t>‹#›</a:t>
            </a:fld>
            <a:endParaRPr lang="en-US"/>
          </a:p>
        </p:txBody>
      </p:sp>
    </p:spTree>
    <p:extLst>
      <p:ext uri="{BB962C8B-B14F-4D97-AF65-F5344CB8AC3E}">
        <p14:creationId xmlns:p14="http://schemas.microsoft.com/office/powerpoint/2010/main" val="315599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A8747-F360-48D0-AEDB-0A2828F4F15F}" type="datetimeFigureOut">
              <a:rPr lang="en-US" smtClean="0"/>
              <a:t>12/13/2017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FDF34-D97F-4C7C-9116-2374A5AC7F1F}" type="slidenum">
              <a:rPr lang="en-US" smtClean="0"/>
              <a:t>‹#›</a:t>
            </a:fld>
            <a:endParaRPr lang="en-US"/>
          </a:p>
        </p:txBody>
      </p:sp>
    </p:spTree>
    <p:extLst>
      <p:ext uri="{BB962C8B-B14F-4D97-AF65-F5344CB8AC3E}">
        <p14:creationId xmlns:p14="http://schemas.microsoft.com/office/powerpoint/2010/main" val="240292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A8747-F360-48D0-AEDB-0A2828F4F15F}" type="datetimeFigureOut">
              <a:rPr lang="en-US" smtClean="0"/>
              <a:t>12/13/2017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FDF34-D97F-4C7C-9116-2374A5AC7F1F}" type="slidenum">
              <a:rPr lang="en-US" smtClean="0"/>
              <a:t>‹#›</a:t>
            </a:fld>
            <a:endParaRPr lang="en-US"/>
          </a:p>
        </p:txBody>
      </p:sp>
    </p:spTree>
    <p:extLst>
      <p:ext uri="{BB962C8B-B14F-4D97-AF65-F5344CB8AC3E}">
        <p14:creationId xmlns:p14="http://schemas.microsoft.com/office/powerpoint/2010/main" val="17857120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solidFill>
            <a:srgbClr val="006666"/>
          </a:solidFill>
        </p:spPr>
        <p:txBody>
          <a:bodyPr vert="horz" lIns="91440" tIns="45720" rIns="91440" bIns="45720" numCol="1"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numCol="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57600" y="6356351"/>
            <a:ext cx="4876800"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r>
              <a:rPr lang="en-US" dirty="0">
                <a:solidFill>
                  <a:prstClr val="black">
                    <a:tint val="75000"/>
                  </a:prstClr>
                </a:solidFill>
              </a:rPr>
              <a:t>Maine Center for Disease Control and Prevention</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584961FE-557B-45BA-B4B6-FC83F88143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07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ctr" defTabSz="914400" rtl="0" eaLnBrk="1" latinLnBrk="0" hangingPunct="1">
        <a:spcBef>
          <a:spcPct val="0"/>
        </a:spcBef>
        <a:buNone/>
        <a:defRPr sz="3600" kern="1200">
          <a:solidFill>
            <a:schemeClr val="bg1"/>
          </a:solidFill>
          <a:latin typeface="+mj-lt"/>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A8747-F360-48D0-AEDB-0A2828F4F15F}" type="datetimeFigureOut">
              <a:rPr lang="en-US" smtClean="0"/>
              <a:t>12/13/2017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FDF34-D97F-4C7C-9116-2374A5AC7F1F}" type="slidenum">
              <a:rPr lang="en-US" smtClean="0"/>
              <a:t>‹#›</a:t>
            </a:fld>
            <a:endParaRPr lang="en-US"/>
          </a:p>
        </p:txBody>
      </p:sp>
    </p:spTree>
    <p:extLst>
      <p:ext uri="{BB962C8B-B14F-4D97-AF65-F5344CB8AC3E}">
        <p14:creationId xmlns:p14="http://schemas.microsoft.com/office/powerpoint/2010/main" val="423438328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1727" y="118463"/>
            <a:ext cx="9144000" cy="1981200"/>
          </a:xfrm>
        </p:spPr>
        <p:txBody>
          <a:bodyPr numCol="1">
            <a:noAutofit/>
          </a:bodyPr>
          <a:lstStyle/>
          <a:p>
            <a:br>
              <a:rPr lang="en-US" sz="9600" dirty="0"/>
            </a:br>
            <a:r>
              <a:rPr lang="en-US" sz="6000" dirty="0"/>
              <a:t>2018</a:t>
            </a:r>
            <a:br>
              <a:rPr lang="en-US" sz="6000" dirty="0"/>
            </a:br>
            <a:r>
              <a:rPr lang="en-US" sz="6000" dirty="0"/>
              <a:t>TINY HOUSES</a:t>
            </a:r>
            <a:br>
              <a:rPr lang="en-US" sz="9600" dirty="0"/>
            </a:br>
            <a:endParaRPr lang="en-US" sz="9600" dirty="0"/>
          </a:p>
        </p:txBody>
      </p:sp>
      <p:sp>
        <p:nvSpPr>
          <p:cNvPr id="3" name="Subtitle 2"/>
          <p:cNvSpPr>
            <a:spLocks noGrp="1"/>
          </p:cNvSpPr>
          <p:nvPr>
            <p:ph type="subTitle" idx="1"/>
          </p:nvPr>
        </p:nvSpPr>
        <p:spPr>
          <a:xfrm>
            <a:off x="3223708" y="2474258"/>
            <a:ext cx="5680038" cy="2010784"/>
          </a:xfrm>
        </p:spPr>
        <p:txBody>
          <a:bodyPr numCol="1">
            <a:noAutofit/>
          </a:bodyPr>
          <a:lstStyle/>
          <a:p>
            <a:endParaRPr lang="en-US" b="1" dirty="0">
              <a:solidFill>
                <a:schemeClr val="tx1"/>
              </a:solidFill>
            </a:endParaRPr>
          </a:p>
          <a:p>
            <a:r>
              <a:rPr lang="en-US" sz="3200" b="1" dirty="0">
                <a:solidFill>
                  <a:schemeClr val="tx1"/>
                </a:solidFill>
              </a:rPr>
              <a:t>BRENT LAWSON</a:t>
            </a:r>
          </a:p>
          <a:p>
            <a:r>
              <a:rPr lang="en-US" sz="3200" b="1" dirty="0">
                <a:solidFill>
                  <a:schemeClr val="tx1"/>
                </a:solidFill>
              </a:rPr>
              <a:t>STATE PLUMBING INSPECTOR</a:t>
            </a:r>
          </a:p>
          <a:p>
            <a:r>
              <a:rPr lang="en-US" b="1" dirty="0">
                <a:solidFill>
                  <a:schemeClr val="tx1"/>
                </a:solidFill>
              </a:rPr>
              <a:t>SUBSURFACE WASTEWATER</a:t>
            </a:r>
          </a:p>
        </p:txBody>
      </p:sp>
    </p:spTree>
    <p:extLst>
      <p:ext uri="{BB962C8B-B14F-4D97-AF65-F5344CB8AC3E}">
        <p14:creationId xmlns:p14="http://schemas.microsoft.com/office/powerpoint/2010/main" val="1521534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6696" y="4281544"/>
            <a:ext cx="7519446" cy="60242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17289" y="4883972"/>
            <a:ext cx="7143078" cy="58457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7042" y="3160226"/>
            <a:ext cx="11849100" cy="2308324"/>
          </a:xfrm>
          <a:prstGeom prst="rect">
            <a:avLst/>
          </a:prstGeom>
        </p:spPr>
        <p:txBody>
          <a:bodyPr wrap="square">
            <a:spAutoFit/>
          </a:bodyPr>
          <a:lstStyle/>
          <a:p>
            <a:pPr algn="ctr"/>
            <a:r>
              <a:rPr lang="en-US" sz="3600" b="1" u="sng" dirty="0"/>
              <a:t>Use of alternative toilets: </a:t>
            </a:r>
          </a:p>
          <a:p>
            <a:pPr algn="ctr"/>
            <a:r>
              <a:rPr lang="en-US" sz="3600" b="1" dirty="0"/>
              <a:t>An alternative toilet must be used if a primitive or limited disposal field is used. An alternative toilet may also be used with a conventional disposal system.</a:t>
            </a:r>
          </a:p>
        </p:txBody>
      </p:sp>
      <p:sp>
        <p:nvSpPr>
          <p:cNvPr id="3" name="Rectangle 2"/>
          <p:cNvSpPr/>
          <p:nvPr/>
        </p:nvSpPr>
        <p:spPr>
          <a:xfrm>
            <a:off x="2882900" y="426135"/>
            <a:ext cx="6096000" cy="1938992"/>
          </a:xfrm>
          <a:prstGeom prst="rect">
            <a:avLst/>
          </a:prstGeom>
        </p:spPr>
        <p:txBody>
          <a:bodyPr>
            <a:spAutoFit/>
          </a:bodyPr>
          <a:lstStyle/>
          <a:p>
            <a:pPr algn="ctr"/>
            <a:r>
              <a:rPr lang="en-US" sz="2400" b="1" dirty="0"/>
              <a:t>SECTION 4</a:t>
            </a:r>
          </a:p>
          <a:p>
            <a:pPr algn="ctr"/>
            <a:r>
              <a:rPr lang="en-US" sz="2400" b="1" dirty="0"/>
              <a:t>DESIGN CRITERIA</a:t>
            </a:r>
          </a:p>
          <a:p>
            <a:pPr algn="ctr"/>
            <a:r>
              <a:rPr lang="en-US" sz="2400" b="1" dirty="0"/>
              <a:t>Sec. I- #3  </a:t>
            </a:r>
          </a:p>
          <a:p>
            <a:pPr algn="ctr"/>
            <a:r>
              <a:rPr lang="en-US" sz="2400" b="1" dirty="0"/>
              <a:t>PRIMITIVE &amp; LIMITED DISPOSAL SYSTEMS</a:t>
            </a:r>
          </a:p>
          <a:p>
            <a:pPr algn="ctr"/>
            <a:endParaRPr lang="en-US" sz="2400" b="1" dirty="0"/>
          </a:p>
        </p:txBody>
      </p:sp>
    </p:spTree>
    <p:extLst>
      <p:ext uri="{BB962C8B-B14F-4D97-AF65-F5344CB8AC3E}">
        <p14:creationId xmlns:p14="http://schemas.microsoft.com/office/powerpoint/2010/main" val="268266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2434" y="2741532"/>
            <a:ext cx="9983096" cy="77121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85310" y="130367"/>
            <a:ext cx="10832950" cy="3416320"/>
          </a:xfrm>
          <a:prstGeom prst="rect">
            <a:avLst/>
          </a:prstGeom>
        </p:spPr>
        <p:txBody>
          <a:bodyPr wrap="square">
            <a:spAutoFit/>
          </a:bodyPr>
          <a:lstStyle/>
          <a:p>
            <a:pPr algn="ctr"/>
            <a:r>
              <a:rPr lang="en-US" sz="2400" b="1" dirty="0"/>
              <a:t>SECTION 4</a:t>
            </a:r>
          </a:p>
          <a:p>
            <a:pPr algn="ctr"/>
            <a:r>
              <a:rPr lang="en-US" sz="2400" b="1" dirty="0"/>
              <a:t>DESIGN CRITERIA</a:t>
            </a:r>
          </a:p>
          <a:p>
            <a:pPr algn="ctr"/>
            <a:r>
              <a:rPr lang="en-US" sz="2400" b="1" dirty="0"/>
              <a:t>M. ALTERNATIVE TOILETS </a:t>
            </a:r>
          </a:p>
          <a:p>
            <a:pPr algn="ctr"/>
            <a:endParaRPr lang="en-US" sz="2400" dirty="0"/>
          </a:p>
          <a:p>
            <a:pPr marL="457200" indent="-457200" algn="ctr">
              <a:buAutoNum type="arabicPeriod"/>
            </a:pPr>
            <a:r>
              <a:rPr lang="en-US" sz="2400" dirty="0"/>
              <a:t>(b) Types of alternative toilets: </a:t>
            </a:r>
          </a:p>
          <a:p>
            <a:pPr algn="ctr"/>
            <a:r>
              <a:rPr lang="en-US" sz="2400" dirty="0"/>
              <a:t>Alternative toilets include chemical toilets and privies, composting toilets which discharge leachate, incineration toilets, pit privies, and vault privies. </a:t>
            </a:r>
          </a:p>
          <a:p>
            <a:pPr algn="ctr"/>
            <a:r>
              <a:rPr lang="en-US" sz="2400" dirty="0"/>
              <a:t>Temporary portable toilets are not alternative toilets and shall not be used as permanent alternative toilets</a:t>
            </a:r>
          </a:p>
        </p:txBody>
      </p:sp>
      <p:pic>
        <p:nvPicPr>
          <p:cNvPr id="7" name="Picture 6"/>
          <p:cNvPicPr>
            <a:picLocks noChangeAspect="1"/>
          </p:cNvPicPr>
          <p:nvPr/>
        </p:nvPicPr>
        <p:blipFill>
          <a:blip r:embed="rId2"/>
          <a:stretch>
            <a:fillRect/>
          </a:stretch>
        </p:blipFill>
        <p:spPr>
          <a:xfrm>
            <a:off x="1312434" y="71644"/>
            <a:ext cx="9983096" cy="6882204"/>
          </a:xfrm>
          <a:prstGeom prst="rect">
            <a:avLst/>
          </a:prstGeom>
        </p:spPr>
      </p:pic>
    </p:spTree>
    <p:extLst>
      <p:ext uri="{BB962C8B-B14F-4D97-AF65-F5344CB8AC3E}">
        <p14:creationId xmlns:p14="http://schemas.microsoft.com/office/powerpoint/2010/main" val="69651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02200" y="6110964"/>
            <a:ext cx="2070100" cy="59973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11025" y="3374062"/>
            <a:ext cx="2739584" cy="42857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330824" y="193638"/>
            <a:ext cx="7530352" cy="1200329"/>
          </a:xfrm>
          <a:prstGeom prst="rect">
            <a:avLst/>
          </a:prstGeom>
          <a:noFill/>
        </p:spPr>
        <p:txBody>
          <a:bodyPr wrap="square" rtlCol="0">
            <a:spAutoFit/>
          </a:bodyPr>
          <a:lstStyle/>
          <a:p>
            <a:pPr algn="ctr"/>
            <a:r>
              <a:rPr lang="en-US" sz="3600" b="1" dirty="0"/>
              <a:t>WHAT DOES THE UPC STATE ABOUT ALTERNATIVE TOILETS?</a:t>
            </a:r>
          </a:p>
        </p:txBody>
      </p:sp>
      <p:sp>
        <p:nvSpPr>
          <p:cNvPr id="5" name="TextBox 4"/>
          <p:cNvSpPr txBox="1"/>
          <p:nvPr/>
        </p:nvSpPr>
        <p:spPr>
          <a:xfrm>
            <a:off x="2509537" y="1365861"/>
            <a:ext cx="7172926" cy="461665"/>
          </a:xfrm>
          <a:prstGeom prst="rect">
            <a:avLst/>
          </a:prstGeom>
          <a:noFill/>
        </p:spPr>
        <p:txBody>
          <a:bodyPr wrap="none" rtlCol="0">
            <a:spAutoFit/>
          </a:bodyPr>
          <a:lstStyle/>
          <a:p>
            <a:r>
              <a:rPr lang="en-US" sz="2400" b="1" dirty="0">
                <a:solidFill>
                  <a:srgbClr val="FF0000"/>
                </a:solidFill>
              </a:rPr>
              <a:t>THE UPC DOES NOT DEFINE WATER CLOSET OR TOILETS</a:t>
            </a:r>
          </a:p>
        </p:txBody>
      </p:sp>
      <p:sp>
        <p:nvSpPr>
          <p:cNvPr id="6" name="TextBox 5"/>
          <p:cNvSpPr txBox="1"/>
          <p:nvPr/>
        </p:nvSpPr>
        <p:spPr>
          <a:xfrm>
            <a:off x="2079172" y="1845587"/>
            <a:ext cx="7603291" cy="2308324"/>
          </a:xfrm>
          <a:prstGeom prst="rect">
            <a:avLst/>
          </a:prstGeom>
          <a:noFill/>
        </p:spPr>
        <p:txBody>
          <a:bodyPr wrap="square" rtlCol="0">
            <a:spAutoFit/>
          </a:bodyPr>
          <a:lstStyle/>
          <a:p>
            <a:pPr algn="ctr"/>
            <a:r>
              <a:rPr lang="en-US" sz="1600" dirty="0"/>
              <a:t>Dictionary</a:t>
            </a:r>
          </a:p>
          <a:p>
            <a:pPr algn="ctr"/>
            <a:endParaRPr lang="en-US" sz="1600" dirty="0"/>
          </a:p>
          <a:p>
            <a:pPr algn="ctr"/>
            <a:r>
              <a:rPr lang="en-US" sz="1600" dirty="0"/>
              <a:t>WATER CLOSET</a:t>
            </a:r>
          </a:p>
          <a:p>
            <a:pPr algn="ctr"/>
            <a:r>
              <a:rPr lang="en-US" sz="1600" dirty="0" err="1"/>
              <a:t>wa·ter</a:t>
            </a:r>
            <a:r>
              <a:rPr lang="en-US" sz="1600" dirty="0"/>
              <a:t> </a:t>
            </a:r>
            <a:r>
              <a:rPr lang="en-US" sz="1600" dirty="0" err="1"/>
              <a:t>clos·et</a:t>
            </a:r>
            <a:endParaRPr lang="en-US" sz="1600" dirty="0"/>
          </a:p>
          <a:p>
            <a:pPr algn="ctr"/>
            <a:r>
              <a:rPr lang="en-US" sz="1600" dirty="0" err="1"/>
              <a:t>noundated</a:t>
            </a:r>
            <a:endParaRPr lang="en-US" sz="1600" dirty="0"/>
          </a:p>
          <a:p>
            <a:pPr algn="ctr"/>
            <a:r>
              <a:rPr lang="en-US" sz="1600" dirty="0"/>
              <a:t>noun: water closet; plural noun: water closets</a:t>
            </a:r>
          </a:p>
          <a:p>
            <a:pPr algn="ctr"/>
            <a:r>
              <a:rPr lang="en-US" sz="1600" dirty="0"/>
              <a:t>a flush toilet.</a:t>
            </a:r>
          </a:p>
          <a:p>
            <a:pPr algn="ctr"/>
            <a:r>
              <a:rPr lang="en-US" sz="1600" dirty="0"/>
              <a:t>a room containing a flush toilet.</a:t>
            </a:r>
          </a:p>
          <a:p>
            <a:pPr algn="ctr"/>
            <a:r>
              <a:rPr lang="en-US" sz="1600" dirty="0"/>
              <a:t>Translate WATER CLOSET to</a:t>
            </a:r>
          </a:p>
        </p:txBody>
      </p:sp>
      <p:sp>
        <p:nvSpPr>
          <p:cNvPr id="7" name="TextBox 6"/>
          <p:cNvSpPr txBox="1"/>
          <p:nvPr/>
        </p:nvSpPr>
        <p:spPr>
          <a:xfrm>
            <a:off x="7064827" y="3802640"/>
            <a:ext cx="1251858" cy="369332"/>
          </a:xfrm>
          <a:prstGeom prst="rect">
            <a:avLst/>
          </a:prstGeom>
          <a:noFill/>
        </p:spPr>
        <p:txBody>
          <a:bodyPr wrap="square" rtlCol="0">
            <a:spAutoFit/>
          </a:bodyPr>
          <a:lstStyle/>
          <a:p>
            <a:r>
              <a:rPr lang="en-US" b="1" dirty="0">
                <a:solidFill>
                  <a:srgbClr val="FF0000"/>
                </a:solidFill>
              </a:rPr>
              <a:t>SWEDISH</a:t>
            </a:r>
          </a:p>
        </p:txBody>
      </p:sp>
      <p:sp>
        <p:nvSpPr>
          <p:cNvPr id="8" name="Rectangle 7"/>
          <p:cNvSpPr/>
          <p:nvPr/>
        </p:nvSpPr>
        <p:spPr>
          <a:xfrm>
            <a:off x="2832817" y="4371598"/>
            <a:ext cx="6096000" cy="2339102"/>
          </a:xfrm>
          <a:prstGeom prst="rect">
            <a:avLst/>
          </a:prstGeom>
        </p:spPr>
        <p:txBody>
          <a:bodyPr>
            <a:spAutoFit/>
          </a:bodyPr>
          <a:lstStyle/>
          <a:p>
            <a:pPr algn="ctr"/>
            <a:r>
              <a:rPr lang="en-US" sz="1600" b="1" dirty="0" err="1">
                <a:solidFill>
                  <a:srgbClr val="FF0000"/>
                </a:solidFill>
              </a:rPr>
              <a:t>wa·ter</a:t>
            </a:r>
            <a:r>
              <a:rPr lang="en-US" sz="1600" b="1" dirty="0">
                <a:solidFill>
                  <a:srgbClr val="FF0000"/>
                </a:solidFill>
              </a:rPr>
              <a:t> </a:t>
            </a:r>
            <a:r>
              <a:rPr lang="en-US" sz="1600" b="1" dirty="0" err="1">
                <a:solidFill>
                  <a:srgbClr val="FF0000"/>
                </a:solidFill>
              </a:rPr>
              <a:t>clos·et</a:t>
            </a:r>
            <a:endParaRPr lang="en-US" sz="1600" b="1" dirty="0">
              <a:solidFill>
                <a:srgbClr val="FF0000"/>
              </a:solidFill>
            </a:endParaRPr>
          </a:p>
          <a:p>
            <a:pPr algn="ctr"/>
            <a:r>
              <a:rPr lang="en-US" sz="1600" b="1" dirty="0" err="1">
                <a:solidFill>
                  <a:srgbClr val="FF0000"/>
                </a:solidFill>
              </a:rPr>
              <a:t>noundated</a:t>
            </a:r>
            <a:endParaRPr lang="en-US" sz="1600" b="1" dirty="0">
              <a:solidFill>
                <a:srgbClr val="FF0000"/>
              </a:solidFill>
            </a:endParaRPr>
          </a:p>
          <a:p>
            <a:pPr algn="ctr"/>
            <a:r>
              <a:rPr lang="en-US" sz="1600" b="1" dirty="0">
                <a:solidFill>
                  <a:srgbClr val="FF0000"/>
                </a:solidFill>
              </a:rPr>
              <a:t>noun: water closet; plural noun: water closets</a:t>
            </a:r>
          </a:p>
          <a:p>
            <a:pPr algn="ctr"/>
            <a:r>
              <a:rPr lang="en-US" sz="1600" b="1" dirty="0">
                <a:solidFill>
                  <a:srgbClr val="FF0000"/>
                </a:solidFill>
              </a:rPr>
              <a:t>a flush toilet.</a:t>
            </a:r>
          </a:p>
          <a:p>
            <a:pPr algn="ctr"/>
            <a:r>
              <a:rPr lang="en-US" sz="1600" b="1" dirty="0">
                <a:solidFill>
                  <a:srgbClr val="FF0000"/>
                </a:solidFill>
              </a:rPr>
              <a:t>a room containing a flush toilet.</a:t>
            </a:r>
          </a:p>
          <a:p>
            <a:pPr algn="ctr"/>
            <a:r>
              <a:rPr lang="en-US" sz="1600" b="1" dirty="0">
                <a:solidFill>
                  <a:srgbClr val="FF0000"/>
                </a:solidFill>
              </a:rPr>
              <a:t>Translate water closet to</a:t>
            </a:r>
          </a:p>
          <a:p>
            <a:pPr algn="ctr"/>
            <a:r>
              <a:rPr lang="en-US" sz="1600" b="1" dirty="0">
                <a:solidFill>
                  <a:srgbClr val="FF0000"/>
                </a:solidFill>
              </a:rPr>
              <a:t>noun</a:t>
            </a:r>
          </a:p>
          <a:p>
            <a:pPr algn="ctr"/>
            <a:r>
              <a:rPr lang="en-US" sz="1600" b="1" dirty="0">
                <a:solidFill>
                  <a:srgbClr val="FF0000"/>
                </a:solidFill>
              </a:rPr>
              <a:t>1. </a:t>
            </a:r>
            <a:r>
              <a:rPr lang="en-US" sz="1600" b="1" dirty="0" err="1">
                <a:solidFill>
                  <a:srgbClr val="FF0000"/>
                </a:solidFill>
              </a:rPr>
              <a:t>vattenklosett</a:t>
            </a:r>
            <a:endParaRPr lang="en-US" sz="1600" b="1" dirty="0">
              <a:solidFill>
                <a:srgbClr val="FF0000"/>
              </a:solidFill>
            </a:endParaRPr>
          </a:p>
          <a:p>
            <a:pPr algn="ctr"/>
            <a:r>
              <a:rPr lang="en-US" sz="1600" b="1" dirty="0">
                <a:solidFill>
                  <a:srgbClr val="FF0000"/>
                </a:solidFill>
              </a:rPr>
              <a:t>2. </a:t>
            </a:r>
            <a:r>
              <a:rPr lang="en-US" sz="1600" b="1" dirty="0" err="1">
                <a:solidFill>
                  <a:srgbClr val="FF0000"/>
                </a:solidFill>
              </a:rPr>
              <a:t>toalett</a:t>
            </a:r>
            <a:endParaRPr lang="en-US" b="1" dirty="0">
              <a:solidFill>
                <a:srgbClr val="FF0000"/>
              </a:solidFill>
            </a:endParaRPr>
          </a:p>
        </p:txBody>
      </p:sp>
    </p:spTree>
    <p:extLst>
      <p:ext uri="{BB962C8B-B14F-4D97-AF65-F5344CB8AC3E}">
        <p14:creationId xmlns:p14="http://schemas.microsoft.com/office/powerpoint/2010/main" val="301642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638" y="3027793"/>
            <a:ext cx="11998362" cy="144655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7085" y="3027793"/>
            <a:ext cx="12192000" cy="1446550"/>
          </a:xfrm>
          <a:prstGeom prst="rect">
            <a:avLst/>
          </a:prstGeom>
        </p:spPr>
        <p:txBody>
          <a:bodyPr wrap="square">
            <a:spAutoFit/>
          </a:bodyPr>
          <a:lstStyle/>
          <a:p>
            <a:pPr algn="ctr"/>
            <a:r>
              <a:rPr lang="en-US" sz="2400" b="1" dirty="0"/>
              <a:t>405.3</a:t>
            </a:r>
          </a:p>
          <a:p>
            <a:pPr algn="ctr"/>
            <a:r>
              <a:rPr lang="en-US" sz="2400" b="1" dirty="0"/>
              <a:t>MISCELLANEOUS FIXTURES</a:t>
            </a:r>
          </a:p>
          <a:p>
            <a:pPr algn="ctr"/>
            <a:r>
              <a:rPr lang="en-US" sz="2000" dirty="0"/>
              <a:t>NO DRY OR CHEMICAL CLOSET (TOILET) SHALL BE INSTALLED IN A BUILDING USED FOR HUMAN HABITATION, UNLESS FIRST APPROVED BY THE HEALTH OFFICER</a:t>
            </a:r>
          </a:p>
        </p:txBody>
      </p:sp>
      <p:pic>
        <p:nvPicPr>
          <p:cNvPr id="5" name="Picture 4"/>
          <p:cNvPicPr>
            <a:picLocks noChangeAspect="1"/>
          </p:cNvPicPr>
          <p:nvPr/>
        </p:nvPicPr>
        <p:blipFill>
          <a:blip r:embed="rId2"/>
          <a:stretch>
            <a:fillRect/>
          </a:stretch>
        </p:blipFill>
        <p:spPr>
          <a:xfrm>
            <a:off x="87085" y="0"/>
            <a:ext cx="12192000" cy="3133344"/>
          </a:xfrm>
          <a:prstGeom prst="rect">
            <a:avLst/>
          </a:prstGeom>
        </p:spPr>
      </p:pic>
      <p:sp>
        <p:nvSpPr>
          <p:cNvPr id="6" name="TextBox 5"/>
          <p:cNvSpPr txBox="1"/>
          <p:nvPr/>
        </p:nvSpPr>
        <p:spPr>
          <a:xfrm>
            <a:off x="2585356" y="4702943"/>
            <a:ext cx="7195457" cy="2277547"/>
          </a:xfrm>
          <a:prstGeom prst="rect">
            <a:avLst/>
          </a:prstGeom>
          <a:noFill/>
        </p:spPr>
        <p:txBody>
          <a:bodyPr wrap="square" rtlCol="0">
            <a:spAutoFit/>
          </a:bodyPr>
          <a:lstStyle/>
          <a:p>
            <a:pPr algn="ctr"/>
            <a:r>
              <a:rPr lang="en-US" sz="2400" b="1" dirty="0"/>
              <a:t>413.0</a:t>
            </a:r>
          </a:p>
          <a:p>
            <a:pPr algn="ctr"/>
            <a:r>
              <a:rPr lang="en-US" sz="2400" b="1" dirty="0"/>
              <a:t>FLUSHING DEVICES</a:t>
            </a:r>
          </a:p>
          <a:p>
            <a:pPr algn="ctr"/>
            <a:r>
              <a:rPr lang="en-US" b="1" dirty="0"/>
              <a:t>413.3</a:t>
            </a:r>
          </a:p>
          <a:p>
            <a:pPr algn="ctr"/>
            <a:r>
              <a:rPr lang="en-US" b="1" dirty="0"/>
              <a:t>FLUSH TANKS</a:t>
            </a:r>
          </a:p>
          <a:p>
            <a:pPr algn="ctr"/>
            <a:r>
              <a:rPr lang="en-US" sz="2000" dirty="0"/>
              <a:t>FLUSH TANKS FOR MANUAL FLUSHING SHALL BE EQUIPED WITH A FLUSH VALVE IN ACCORDANCE WITH …..</a:t>
            </a:r>
          </a:p>
          <a:p>
            <a:endParaRPr lang="en-US" dirty="0"/>
          </a:p>
        </p:txBody>
      </p:sp>
    </p:spTree>
    <p:extLst>
      <p:ext uri="{BB962C8B-B14F-4D97-AF65-F5344CB8AC3E}">
        <p14:creationId xmlns:p14="http://schemas.microsoft.com/office/powerpoint/2010/main" val="290005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01969"/>
            <a:ext cx="12192000" cy="1508105"/>
          </a:xfrm>
          <a:prstGeom prst="rect">
            <a:avLst/>
          </a:prstGeom>
          <a:noFill/>
        </p:spPr>
        <p:txBody>
          <a:bodyPr wrap="square" rtlCol="0">
            <a:spAutoFit/>
          </a:bodyPr>
          <a:lstStyle/>
          <a:p>
            <a:pPr algn="ctr"/>
            <a:r>
              <a:rPr lang="en-US" sz="3600" b="1" dirty="0"/>
              <a:t>UPC</a:t>
            </a:r>
          </a:p>
          <a:p>
            <a:pPr algn="ctr"/>
            <a:r>
              <a:rPr lang="en-US" sz="2800" b="1" dirty="0"/>
              <a:t>TABLE 422.1</a:t>
            </a:r>
          </a:p>
          <a:p>
            <a:pPr algn="ctr"/>
            <a:r>
              <a:rPr lang="en-US" sz="2800" b="1" dirty="0"/>
              <a:t>MINIMUM PLUMBING FACILITIES</a:t>
            </a:r>
          </a:p>
        </p:txBody>
      </p:sp>
      <p:sp>
        <p:nvSpPr>
          <p:cNvPr id="3" name="TextBox 2"/>
          <p:cNvSpPr txBox="1"/>
          <p:nvPr/>
        </p:nvSpPr>
        <p:spPr>
          <a:xfrm>
            <a:off x="3062343" y="1939349"/>
            <a:ext cx="6067313" cy="923330"/>
          </a:xfrm>
          <a:prstGeom prst="rect">
            <a:avLst/>
          </a:prstGeom>
          <a:noFill/>
        </p:spPr>
        <p:txBody>
          <a:bodyPr wrap="square" rtlCol="0">
            <a:spAutoFit/>
          </a:bodyPr>
          <a:lstStyle/>
          <a:p>
            <a:pPr algn="ctr"/>
            <a:r>
              <a:rPr lang="en-US" b="1" dirty="0">
                <a:solidFill>
                  <a:srgbClr val="FF0000"/>
                </a:solidFill>
              </a:rPr>
              <a:t>TYPE OF OCCUPANCY  </a:t>
            </a:r>
          </a:p>
          <a:p>
            <a:pPr algn="ctr"/>
            <a:r>
              <a:rPr lang="en-US" b="1" dirty="0">
                <a:solidFill>
                  <a:srgbClr val="FF0000"/>
                </a:solidFill>
              </a:rPr>
              <a:t>R-3 RESIDENTIAL OCCUPANCY </a:t>
            </a:r>
          </a:p>
          <a:p>
            <a:pPr algn="ctr"/>
            <a:r>
              <a:rPr lang="en-US" b="1" dirty="0">
                <a:solidFill>
                  <a:srgbClr val="FF0000"/>
                </a:solidFill>
              </a:rPr>
              <a:t>(ONE AND TWO FAMILY DWELLINGS)</a:t>
            </a:r>
          </a:p>
        </p:txBody>
      </p:sp>
      <p:sp>
        <p:nvSpPr>
          <p:cNvPr id="4" name="TextBox 3"/>
          <p:cNvSpPr txBox="1"/>
          <p:nvPr/>
        </p:nvSpPr>
        <p:spPr>
          <a:xfrm>
            <a:off x="3345627" y="3124951"/>
            <a:ext cx="6002768" cy="369332"/>
          </a:xfrm>
          <a:prstGeom prst="rect">
            <a:avLst/>
          </a:prstGeom>
          <a:noFill/>
        </p:spPr>
        <p:txBody>
          <a:bodyPr wrap="square" rtlCol="0">
            <a:spAutoFit/>
          </a:bodyPr>
          <a:lstStyle/>
          <a:p>
            <a:r>
              <a:rPr lang="en-US" b="1" dirty="0"/>
              <a:t>WATER CLOSET – 1 PER ONE AND TWO FAMILY DWELLING </a:t>
            </a:r>
          </a:p>
        </p:txBody>
      </p:sp>
      <p:sp>
        <p:nvSpPr>
          <p:cNvPr id="5" name="TextBox 4"/>
          <p:cNvSpPr txBox="1"/>
          <p:nvPr/>
        </p:nvSpPr>
        <p:spPr>
          <a:xfrm>
            <a:off x="3331284" y="3902026"/>
            <a:ext cx="5798372" cy="369332"/>
          </a:xfrm>
          <a:prstGeom prst="rect">
            <a:avLst/>
          </a:prstGeom>
          <a:noFill/>
        </p:spPr>
        <p:txBody>
          <a:bodyPr wrap="square" rtlCol="0">
            <a:spAutoFit/>
          </a:bodyPr>
          <a:lstStyle/>
          <a:p>
            <a:pPr algn="ctr"/>
            <a:r>
              <a:rPr lang="en-US" b="1" dirty="0"/>
              <a:t>LAVATORIES – 1 PER ONE AND TWO FAMILY DWELLING</a:t>
            </a:r>
          </a:p>
        </p:txBody>
      </p:sp>
      <p:sp>
        <p:nvSpPr>
          <p:cNvPr id="6" name="TextBox 5"/>
          <p:cNvSpPr txBox="1"/>
          <p:nvPr/>
        </p:nvSpPr>
        <p:spPr>
          <a:xfrm>
            <a:off x="2915322" y="4664120"/>
            <a:ext cx="6863378" cy="369332"/>
          </a:xfrm>
          <a:prstGeom prst="rect">
            <a:avLst/>
          </a:prstGeom>
          <a:noFill/>
        </p:spPr>
        <p:txBody>
          <a:bodyPr wrap="square" rtlCol="0">
            <a:spAutoFit/>
          </a:bodyPr>
          <a:lstStyle/>
          <a:p>
            <a:r>
              <a:rPr lang="en-US" b="1" dirty="0"/>
              <a:t>BATHTUBS OR SHOWERS – 1 PER ONE AND TWO FAMILY DWELLING</a:t>
            </a:r>
          </a:p>
        </p:txBody>
      </p:sp>
      <p:sp>
        <p:nvSpPr>
          <p:cNvPr id="7" name="TextBox 6"/>
          <p:cNvSpPr txBox="1"/>
          <p:nvPr/>
        </p:nvSpPr>
        <p:spPr>
          <a:xfrm>
            <a:off x="0" y="5386452"/>
            <a:ext cx="12192000" cy="461665"/>
          </a:xfrm>
          <a:prstGeom prst="rect">
            <a:avLst/>
          </a:prstGeom>
          <a:noFill/>
        </p:spPr>
        <p:txBody>
          <a:bodyPr wrap="square" rtlCol="0">
            <a:spAutoFit/>
          </a:bodyPr>
          <a:lstStyle/>
          <a:p>
            <a:pPr algn="ctr"/>
            <a:r>
              <a:rPr lang="en-US" sz="2400" b="1" dirty="0">
                <a:solidFill>
                  <a:srgbClr val="FF0000"/>
                </a:solidFill>
              </a:rPr>
              <a:t>OTHER</a:t>
            </a:r>
            <a:r>
              <a:rPr lang="en-US" b="1" dirty="0"/>
              <a:t> – 1 KITCHEN SINK AND 1 AUTOMATIC CLOTHES WASHER CONNECTION PER ONE AND TWO FAMILY DWELLING</a:t>
            </a:r>
          </a:p>
        </p:txBody>
      </p:sp>
      <p:sp>
        <p:nvSpPr>
          <p:cNvPr id="8" name="TextBox 7"/>
          <p:cNvSpPr txBox="1"/>
          <p:nvPr/>
        </p:nvSpPr>
        <p:spPr>
          <a:xfrm>
            <a:off x="4615543" y="6090766"/>
            <a:ext cx="2764972" cy="461665"/>
          </a:xfrm>
          <a:prstGeom prst="rect">
            <a:avLst/>
          </a:prstGeom>
          <a:noFill/>
        </p:spPr>
        <p:txBody>
          <a:bodyPr wrap="square" rtlCol="0">
            <a:spAutoFit/>
          </a:bodyPr>
          <a:lstStyle/>
          <a:p>
            <a:r>
              <a:rPr lang="en-US" sz="2400" b="1" dirty="0"/>
              <a:t>TOTAL = </a:t>
            </a:r>
            <a:r>
              <a:rPr lang="en-US" sz="2400" b="1" dirty="0">
                <a:solidFill>
                  <a:srgbClr val="FF0000"/>
                </a:solidFill>
              </a:rPr>
              <a:t>5 FIXTURES</a:t>
            </a:r>
          </a:p>
        </p:txBody>
      </p:sp>
      <p:sp>
        <p:nvSpPr>
          <p:cNvPr id="9" name="TextBox 8"/>
          <p:cNvSpPr txBox="1"/>
          <p:nvPr/>
        </p:nvSpPr>
        <p:spPr>
          <a:xfrm>
            <a:off x="718457" y="6115026"/>
            <a:ext cx="2797629" cy="400110"/>
          </a:xfrm>
          <a:prstGeom prst="rect">
            <a:avLst/>
          </a:prstGeom>
          <a:noFill/>
        </p:spPr>
        <p:txBody>
          <a:bodyPr wrap="square" rtlCol="0">
            <a:spAutoFit/>
          </a:bodyPr>
          <a:lstStyle/>
          <a:p>
            <a:r>
              <a:rPr lang="en-US" sz="2000" b="1" dirty="0"/>
              <a:t>PRIMITIVE = </a:t>
            </a:r>
            <a:r>
              <a:rPr lang="en-US" sz="2000" b="1" dirty="0">
                <a:solidFill>
                  <a:srgbClr val="FF0000"/>
                </a:solidFill>
              </a:rPr>
              <a:t>3 FIXTURES</a:t>
            </a:r>
          </a:p>
        </p:txBody>
      </p:sp>
      <p:sp>
        <p:nvSpPr>
          <p:cNvPr id="10" name="TextBox 9"/>
          <p:cNvSpPr txBox="1"/>
          <p:nvPr/>
        </p:nvSpPr>
        <p:spPr>
          <a:xfrm>
            <a:off x="8412543" y="6114430"/>
            <a:ext cx="2732314" cy="400110"/>
          </a:xfrm>
          <a:prstGeom prst="rect">
            <a:avLst/>
          </a:prstGeom>
          <a:noFill/>
        </p:spPr>
        <p:txBody>
          <a:bodyPr wrap="square" rtlCol="0">
            <a:spAutoFit/>
          </a:bodyPr>
          <a:lstStyle/>
          <a:p>
            <a:r>
              <a:rPr lang="en-US" sz="2000" b="1" dirty="0"/>
              <a:t>LIMITED = </a:t>
            </a:r>
            <a:r>
              <a:rPr lang="en-US" sz="2000" b="1" dirty="0">
                <a:solidFill>
                  <a:srgbClr val="FF0000"/>
                </a:solidFill>
              </a:rPr>
              <a:t>3 FIXTURES</a:t>
            </a:r>
          </a:p>
        </p:txBody>
      </p:sp>
    </p:spTree>
    <p:extLst>
      <p:ext uri="{BB962C8B-B14F-4D97-AF65-F5344CB8AC3E}">
        <p14:creationId xmlns:p14="http://schemas.microsoft.com/office/powerpoint/2010/main" val="19439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p:cTn id="3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 calcmode="lin" valueType="num">
                                      <p:cBhvr>
                                        <p:cTn id="4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p:cTn id="48"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765" y="925158"/>
            <a:ext cx="10015369" cy="954107"/>
          </a:xfrm>
          <a:prstGeom prst="rect">
            <a:avLst/>
          </a:prstGeom>
          <a:noFill/>
        </p:spPr>
        <p:txBody>
          <a:bodyPr wrap="square" rtlCol="0">
            <a:spAutoFit/>
          </a:bodyPr>
          <a:lstStyle/>
          <a:p>
            <a:pPr algn="ctr"/>
            <a:r>
              <a:rPr lang="en-US" sz="2800" b="1" dirty="0"/>
              <a:t>SO, THE QUESTION IS;</a:t>
            </a:r>
          </a:p>
          <a:p>
            <a:pPr algn="ctr"/>
            <a:r>
              <a:rPr lang="en-US" sz="2800" b="1" dirty="0"/>
              <a:t>CAN I USE AN ALTERNATIVE TOILET IN A DWELLING?</a:t>
            </a:r>
          </a:p>
        </p:txBody>
      </p:sp>
      <p:sp>
        <p:nvSpPr>
          <p:cNvPr id="3" name="TextBox 2"/>
          <p:cNvSpPr txBox="1"/>
          <p:nvPr/>
        </p:nvSpPr>
        <p:spPr>
          <a:xfrm>
            <a:off x="1669379" y="2180803"/>
            <a:ext cx="9047181" cy="1107996"/>
          </a:xfrm>
          <a:prstGeom prst="rect">
            <a:avLst/>
          </a:prstGeom>
          <a:noFill/>
        </p:spPr>
        <p:txBody>
          <a:bodyPr wrap="square" rtlCol="0">
            <a:spAutoFit/>
          </a:bodyPr>
          <a:lstStyle/>
          <a:p>
            <a:pPr algn="ctr"/>
            <a:r>
              <a:rPr lang="en-US" sz="6600" b="1" dirty="0">
                <a:solidFill>
                  <a:srgbClr val="0070C0"/>
                </a:solidFill>
              </a:rPr>
              <a:t>YES VIRGINIA</a:t>
            </a:r>
          </a:p>
        </p:txBody>
      </p:sp>
      <p:sp>
        <p:nvSpPr>
          <p:cNvPr id="4" name="TextBox 3"/>
          <p:cNvSpPr txBox="1"/>
          <p:nvPr/>
        </p:nvSpPr>
        <p:spPr>
          <a:xfrm>
            <a:off x="330200" y="3405671"/>
            <a:ext cx="11607800" cy="2554545"/>
          </a:xfrm>
          <a:prstGeom prst="rect">
            <a:avLst/>
          </a:prstGeom>
          <a:noFill/>
        </p:spPr>
        <p:txBody>
          <a:bodyPr wrap="square" rtlCol="0">
            <a:spAutoFit/>
          </a:bodyPr>
          <a:lstStyle/>
          <a:p>
            <a:pPr algn="ctr"/>
            <a:r>
              <a:rPr lang="en-US" sz="3200" dirty="0">
                <a:solidFill>
                  <a:srgbClr val="FF0000"/>
                </a:solidFill>
              </a:rPr>
              <a:t>AS LONG AS ITS APPROVED BY THE HEALTH OFFICER</a:t>
            </a:r>
          </a:p>
          <a:p>
            <a:pPr algn="ctr"/>
            <a:r>
              <a:rPr lang="en-US" sz="3200" dirty="0">
                <a:solidFill>
                  <a:srgbClr val="FF0000"/>
                </a:solidFill>
              </a:rPr>
              <a:t>And</a:t>
            </a:r>
          </a:p>
          <a:p>
            <a:pPr lvl="1" algn="ctr"/>
            <a:r>
              <a:rPr lang="en-US" sz="3200" dirty="0">
                <a:solidFill>
                  <a:srgbClr val="FF0000"/>
                </a:solidFill>
              </a:rPr>
              <a:t>ITS DESIGNED FOR A GREY WASTEWATER SYSTEM AND AN ALTERNATIVE TOILET</a:t>
            </a:r>
          </a:p>
          <a:p>
            <a:r>
              <a:rPr lang="en-US" sz="3200" dirty="0">
                <a:solidFill>
                  <a:srgbClr val="FF0000"/>
                </a:solidFill>
              </a:rPr>
              <a:t> </a:t>
            </a:r>
          </a:p>
        </p:txBody>
      </p:sp>
    </p:spTree>
    <p:extLst>
      <p:ext uri="{BB962C8B-B14F-4D97-AF65-F5344CB8AC3E}">
        <p14:creationId xmlns:p14="http://schemas.microsoft.com/office/powerpoint/2010/main" val="140508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6683" y="268941"/>
            <a:ext cx="7293684" cy="1077218"/>
          </a:xfrm>
          <a:prstGeom prst="rect">
            <a:avLst/>
          </a:prstGeom>
          <a:noFill/>
        </p:spPr>
        <p:txBody>
          <a:bodyPr wrap="square" rtlCol="0">
            <a:spAutoFit/>
          </a:bodyPr>
          <a:lstStyle/>
          <a:p>
            <a:pPr algn="ctr"/>
            <a:r>
              <a:rPr lang="en-US" sz="3200" b="1" dirty="0"/>
              <a:t>A VARIANCE COULD BE ASKED FOR THE SUBSURFACE RULES</a:t>
            </a:r>
          </a:p>
        </p:txBody>
      </p:sp>
      <p:pic>
        <p:nvPicPr>
          <p:cNvPr id="3" name="Picture 2"/>
          <p:cNvPicPr>
            <a:picLocks noChangeAspect="1"/>
          </p:cNvPicPr>
          <p:nvPr/>
        </p:nvPicPr>
        <p:blipFill>
          <a:blip r:embed="rId2"/>
          <a:stretch>
            <a:fillRect/>
          </a:stretch>
        </p:blipFill>
        <p:spPr>
          <a:xfrm>
            <a:off x="225911" y="1499244"/>
            <a:ext cx="4448136" cy="5103473"/>
          </a:xfrm>
          <a:prstGeom prst="rect">
            <a:avLst/>
          </a:prstGeom>
        </p:spPr>
      </p:pic>
      <p:sp>
        <p:nvSpPr>
          <p:cNvPr id="4" name="Rectangle 3"/>
          <p:cNvSpPr/>
          <p:nvPr/>
        </p:nvSpPr>
        <p:spPr>
          <a:xfrm>
            <a:off x="301215" y="1346159"/>
            <a:ext cx="4141694" cy="54096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559" y="1644309"/>
            <a:ext cx="4813341" cy="4813341"/>
          </a:xfrm>
          <a:prstGeom prst="rect">
            <a:avLst/>
          </a:prstGeom>
        </p:spPr>
      </p:pic>
      <p:sp>
        <p:nvSpPr>
          <p:cNvPr id="9" name="TextBox 8"/>
          <p:cNvSpPr txBox="1"/>
          <p:nvPr/>
        </p:nvSpPr>
        <p:spPr>
          <a:xfrm>
            <a:off x="7594600" y="807550"/>
            <a:ext cx="2794000" cy="6447919"/>
          </a:xfrm>
          <a:prstGeom prst="rect">
            <a:avLst/>
          </a:prstGeom>
          <a:noFill/>
          <a:ln>
            <a:noFill/>
          </a:ln>
        </p:spPr>
        <p:txBody>
          <a:bodyPr wrap="square" rtlCol="0">
            <a:spAutoFit/>
          </a:bodyPr>
          <a:lstStyle/>
          <a:p>
            <a:r>
              <a:rPr lang="en-US" sz="41300" b="1" dirty="0">
                <a:solidFill>
                  <a:srgbClr val="FF6600"/>
                </a:solidFill>
              </a:rPr>
              <a:t>?</a:t>
            </a:r>
          </a:p>
        </p:txBody>
      </p:sp>
    </p:spTree>
    <p:extLst>
      <p:ext uri="{BB962C8B-B14F-4D97-AF65-F5344CB8AC3E}">
        <p14:creationId xmlns:p14="http://schemas.microsoft.com/office/powerpoint/2010/main" val="73359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886"/>
            <a:ext cx="9144000" cy="1981200"/>
          </a:xfrm>
        </p:spPr>
        <p:txBody>
          <a:bodyPr numCol="1">
            <a:noAutofit/>
          </a:bodyPr>
          <a:lstStyle/>
          <a:p>
            <a:br>
              <a:rPr lang="en-US" sz="9600" dirty="0"/>
            </a:br>
            <a:r>
              <a:rPr lang="en-US" sz="6000" dirty="0"/>
              <a:t>TINY HOUSES</a:t>
            </a:r>
            <a:br>
              <a:rPr lang="en-US" sz="9600" dirty="0"/>
            </a:br>
            <a:endParaRPr lang="en-US" sz="9600" dirty="0"/>
          </a:p>
        </p:txBody>
      </p:sp>
      <p:sp>
        <p:nvSpPr>
          <p:cNvPr id="3" name="Subtitle 2"/>
          <p:cNvSpPr>
            <a:spLocks noGrp="1"/>
          </p:cNvSpPr>
          <p:nvPr>
            <p:ph type="subTitle" idx="1"/>
          </p:nvPr>
        </p:nvSpPr>
        <p:spPr>
          <a:xfrm>
            <a:off x="3216537" y="2358613"/>
            <a:ext cx="5411096" cy="1664746"/>
          </a:xfrm>
        </p:spPr>
        <p:txBody>
          <a:bodyPr numCol="1">
            <a:noAutofit/>
          </a:bodyPr>
          <a:lstStyle/>
          <a:p>
            <a:endParaRPr lang="en-US" b="1" dirty="0">
              <a:solidFill>
                <a:schemeClr val="tx1"/>
              </a:solidFill>
            </a:endParaRPr>
          </a:p>
          <a:p>
            <a:r>
              <a:rPr lang="en-US" sz="3200" b="1" dirty="0">
                <a:solidFill>
                  <a:schemeClr val="tx1"/>
                </a:solidFill>
              </a:rPr>
              <a:t>BRENT LAWSON</a:t>
            </a:r>
          </a:p>
          <a:p>
            <a:r>
              <a:rPr lang="en-US" sz="3200" b="1" dirty="0">
                <a:solidFill>
                  <a:schemeClr val="tx1"/>
                </a:solidFill>
              </a:rPr>
              <a:t>STATE PLUMBING INSPECTOR</a:t>
            </a:r>
          </a:p>
          <a:p>
            <a:r>
              <a:rPr lang="en-US" b="1" dirty="0">
                <a:solidFill>
                  <a:schemeClr val="tx1"/>
                </a:solidFill>
              </a:rPr>
              <a:t>SUBSURFACE WASTEWATER</a:t>
            </a:r>
          </a:p>
          <a:p>
            <a:endParaRPr lang="en-US" b="1" dirty="0">
              <a:solidFill>
                <a:schemeClr val="tx1"/>
              </a:solidFill>
            </a:endParaRPr>
          </a:p>
          <a:p>
            <a:endParaRPr lang="en-US" b="1" dirty="0">
              <a:solidFill>
                <a:schemeClr val="tx1"/>
              </a:solidFill>
            </a:endParaRPr>
          </a:p>
          <a:p>
            <a:endParaRPr lang="en-US" b="1" dirty="0">
              <a:solidFill>
                <a:schemeClr val="tx1"/>
              </a:solidFill>
            </a:endParaRPr>
          </a:p>
        </p:txBody>
      </p:sp>
    </p:spTree>
    <p:extLst>
      <p:ext uri="{BB962C8B-B14F-4D97-AF65-F5344CB8AC3E}">
        <p14:creationId xmlns:p14="http://schemas.microsoft.com/office/powerpoint/2010/main" val="211840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40086" y="5878286"/>
            <a:ext cx="3276600" cy="36732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525000" y="5626249"/>
            <a:ext cx="2362200" cy="3064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49829" y="5626249"/>
            <a:ext cx="2590800" cy="25203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14278" y="5400339"/>
            <a:ext cx="5292762" cy="22591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93053" y="1884829"/>
            <a:ext cx="5034579" cy="26894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961507" y="1002864"/>
            <a:ext cx="10297672" cy="3491375"/>
          </a:xfrm>
          <a:prstGeom prst="rect">
            <a:avLst/>
          </a:prstGeom>
        </p:spPr>
      </p:pic>
      <p:sp>
        <p:nvSpPr>
          <p:cNvPr id="2" name="TextBox 1"/>
          <p:cNvSpPr txBox="1"/>
          <p:nvPr/>
        </p:nvSpPr>
        <p:spPr>
          <a:xfrm>
            <a:off x="2420470" y="140075"/>
            <a:ext cx="7379746" cy="830997"/>
          </a:xfrm>
          <a:prstGeom prst="rect">
            <a:avLst/>
          </a:prstGeom>
          <a:noFill/>
        </p:spPr>
        <p:txBody>
          <a:bodyPr wrap="square" rtlCol="0">
            <a:spAutoFit/>
          </a:bodyPr>
          <a:lstStyle/>
          <a:p>
            <a:pPr algn="ctr"/>
            <a:r>
              <a:rPr lang="en-US" sz="4800" b="1" dirty="0"/>
              <a:t>SUBSURFACE</a:t>
            </a:r>
          </a:p>
        </p:txBody>
      </p:sp>
      <p:sp>
        <p:nvSpPr>
          <p:cNvPr id="5" name="Rectangle 4"/>
          <p:cNvSpPr/>
          <p:nvPr/>
        </p:nvSpPr>
        <p:spPr>
          <a:xfrm>
            <a:off x="14343" y="4768287"/>
            <a:ext cx="12192000" cy="1477328"/>
          </a:xfrm>
          <a:prstGeom prst="rect">
            <a:avLst/>
          </a:prstGeom>
        </p:spPr>
        <p:txBody>
          <a:bodyPr wrap="square">
            <a:spAutoFit/>
          </a:bodyPr>
          <a:lstStyle/>
          <a:p>
            <a:pPr algn="ctr"/>
            <a:r>
              <a:rPr lang="en-US" dirty="0"/>
              <a:t>D. DESIGN FLOWS</a:t>
            </a:r>
          </a:p>
          <a:p>
            <a:pPr algn="ctr"/>
            <a:r>
              <a:rPr lang="en-US" dirty="0"/>
              <a:t>	The design flows provided in this Section are based on empirical data collected over many years by numerous researchers. These design flows reflect system designs proven to function adequately over long periods of time. As such, these design flows anticipate variations in flow among different establishments of the same class as well as flow variations over time in the same establishment. These design flows also assume wastewater with strengths typical of the class of establishment. </a:t>
            </a:r>
          </a:p>
        </p:txBody>
      </p:sp>
    </p:spTree>
    <p:extLst>
      <p:ext uri="{BB962C8B-B14F-4D97-AF65-F5344CB8AC3E}">
        <p14:creationId xmlns:p14="http://schemas.microsoft.com/office/powerpoint/2010/main" val="356804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6" grpId="0" animBg="1"/>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851" y="0"/>
            <a:ext cx="5594368" cy="3162034"/>
          </a:xfrm>
          <a:prstGeom prst="rect">
            <a:avLst/>
          </a:prstGeom>
        </p:spPr>
      </p:pic>
      <p:pic>
        <p:nvPicPr>
          <p:cNvPr id="3" name="Picture 2"/>
          <p:cNvPicPr>
            <a:picLocks noChangeAspect="1"/>
          </p:cNvPicPr>
          <p:nvPr/>
        </p:nvPicPr>
        <p:blipFill>
          <a:blip r:embed="rId3"/>
          <a:stretch>
            <a:fillRect/>
          </a:stretch>
        </p:blipFill>
        <p:spPr>
          <a:xfrm>
            <a:off x="5734219" y="2603280"/>
            <a:ext cx="6235792" cy="4148880"/>
          </a:xfrm>
          <a:prstGeom prst="rect">
            <a:avLst/>
          </a:prstGeom>
        </p:spPr>
      </p:pic>
      <p:sp>
        <p:nvSpPr>
          <p:cNvPr id="4" name="TextBox 3"/>
          <p:cNvSpPr txBox="1"/>
          <p:nvPr/>
        </p:nvSpPr>
        <p:spPr>
          <a:xfrm>
            <a:off x="352412" y="4464423"/>
            <a:ext cx="5169245" cy="1261884"/>
          </a:xfrm>
          <a:prstGeom prst="rect">
            <a:avLst/>
          </a:prstGeom>
          <a:noFill/>
        </p:spPr>
        <p:txBody>
          <a:bodyPr wrap="square" rtlCol="0">
            <a:spAutoFit/>
          </a:bodyPr>
          <a:lstStyle/>
          <a:p>
            <a:pPr algn="ctr"/>
            <a:r>
              <a:rPr lang="en-US" sz="2800" b="1" u="sng" dirty="0"/>
              <a:t>MINIMUM</a:t>
            </a:r>
          </a:p>
          <a:p>
            <a:pPr algn="ctr"/>
            <a:r>
              <a:rPr lang="en-US" sz="2400" b="1" dirty="0"/>
              <a:t>2 BEDROOMS</a:t>
            </a:r>
          </a:p>
          <a:p>
            <a:pPr algn="ctr"/>
            <a:r>
              <a:rPr lang="en-US" sz="2400" b="1" dirty="0"/>
              <a:t>180- GPD</a:t>
            </a:r>
          </a:p>
        </p:txBody>
      </p:sp>
    </p:spTree>
    <p:extLst>
      <p:ext uri="{BB962C8B-B14F-4D97-AF65-F5344CB8AC3E}">
        <p14:creationId xmlns:p14="http://schemas.microsoft.com/office/powerpoint/2010/main" val="20206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49207" y="3087445"/>
            <a:ext cx="4890000" cy="50560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066391" y="0"/>
            <a:ext cx="3948056" cy="461665"/>
          </a:xfrm>
          <a:prstGeom prst="rect">
            <a:avLst/>
          </a:prstGeom>
          <a:noFill/>
        </p:spPr>
        <p:txBody>
          <a:bodyPr wrap="square" rtlCol="0">
            <a:spAutoFit/>
          </a:bodyPr>
          <a:lstStyle/>
          <a:p>
            <a:r>
              <a:rPr lang="en-US" sz="2400" b="1" dirty="0"/>
              <a:t>HOW IS THIS CALCULATED???</a:t>
            </a:r>
          </a:p>
        </p:txBody>
      </p:sp>
      <p:pic>
        <p:nvPicPr>
          <p:cNvPr id="3" name="Picture 2"/>
          <p:cNvPicPr>
            <a:picLocks noChangeAspect="1"/>
          </p:cNvPicPr>
          <p:nvPr/>
        </p:nvPicPr>
        <p:blipFill>
          <a:blip r:embed="rId2"/>
          <a:stretch>
            <a:fillRect/>
          </a:stretch>
        </p:blipFill>
        <p:spPr>
          <a:xfrm>
            <a:off x="3595419" y="461665"/>
            <a:ext cx="4890000" cy="6503911"/>
          </a:xfrm>
          <a:prstGeom prst="rect">
            <a:avLst/>
          </a:prstGeom>
        </p:spPr>
      </p:pic>
      <p:sp>
        <p:nvSpPr>
          <p:cNvPr id="5" name="TextBox 4"/>
          <p:cNvSpPr txBox="1"/>
          <p:nvPr/>
        </p:nvSpPr>
        <p:spPr>
          <a:xfrm>
            <a:off x="279699" y="1226372"/>
            <a:ext cx="3001384" cy="400110"/>
          </a:xfrm>
          <a:prstGeom prst="rect">
            <a:avLst/>
          </a:prstGeom>
          <a:noFill/>
        </p:spPr>
        <p:txBody>
          <a:bodyPr wrap="square" rtlCol="0">
            <a:spAutoFit/>
          </a:bodyPr>
          <a:lstStyle/>
          <a:p>
            <a:r>
              <a:rPr lang="en-US" sz="2000" b="1" dirty="0"/>
              <a:t>2 BEDROOMS = 180 GPD</a:t>
            </a:r>
          </a:p>
        </p:txBody>
      </p:sp>
      <p:sp>
        <p:nvSpPr>
          <p:cNvPr id="6" name="Rectangle 5"/>
          <p:cNvSpPr/>
          <p:nvPr/>
        </p:nvSpPr>
        <p:spPr>
          <a:xfrm>
            <a:off x="3649207" y="1226372"/>
            <a:ext cx="4890000" cy="548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68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284311" y="786347"/>
            <a:ext cx="1406787" cy="12801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10010412"/>
              </p:ext>
            </p:extLst>
          </p:nvPr>
        </p:nvGraphicFramePr>
        <p:xfrm>
          <a:off x="3281083" y="786347"/>
          <a:ext cx="8410015" cy="1280160"/>
        </p:xfrm>
        <a:graphic>
          <a:graphicData uri="http://schemas.openxmlformats.org/drawingml/2006/table">
            <a:tbl>
              <a:tblPr firstRow="1" firstCol="1" bandRow="1"/>
              <a:tblGrid>
                <a:gridCol w="1140341">
                  <a:extLst>
                    <a:ext uri="{9D8B030D-6E8A-4147-A177-3AD203B41FA5}">
                      <a16:colId xmlns:a16="http://schemas.microsoft.com/office/drawing/2014/main" val="944649182"/>
                    </a:ext>
                  </a:extLst>
                </a:gridCol>
                <a:gridCol w="498899">
                  <a:extLst>
                    <a:ext uri="{9D8B030D-6E8A-4147-A177-3AD203B41FA5}">
                      <a16:colId xmlns:a16="http://schemas.microsoft.com/office/drawing/2014/main" val="969256458"/>
                    </a:ext>
                  </a:extLst>
                </a:gridCol>
                <a:gridCol w="5345349">
                  <a:extLst>
                    <a:ext uri="{9D8B030D-6E8A-4147-A177-3AD203B41FA5}">
                      <a16:colId xmlns:a16="http://schemas.microsoft.com/office/drawing/2014/main" val="2511691129"/>
                    </a:ext>
                  </a:extLst>
                </a:gridCol>
                <a:gridCol w="1425426">
                  <a:extLst>
                    <a:ext uri="{9D8B030D-6E8A-4147-A177-3AD203B41FA5}">
                      <a16:colId xmlns:a16="http://schemas.microsoft.com/office/drawing/2014/main" val="659585450"/>
                    </a:ext>
                  </a:extLst>
                </a:gridCol>
              </a:tblGrid>
              <a:tr h="828339">
                <a:tc>
                  <a:txBody>
                    <a:bodyPr/>
                    <a:lstStyle/>
                    <a:p>
                      <a:pPr marL="45720" marR="0">
                        <a:spcBef>
                          <a:spcPts val="0"/>
                        </a:spcBef>
                        <a:spcAft>
                          <a:spcPts val="0"/>
                        </a:spcAft>
                        <a:tabLst>
                          <a:tab pos="0" algn="dec"/>
                        </a:tabLs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 marR="0">
                        <a:spcBef>
                          <a:spcPts val="0"/>
                        </a:spcBef>
                        <a:spcAft>
                          <a:spcPts val="0"/>
                        </a:spcAft>
                        <a:tabLst>
                          <a:tab pos="0" algn="dec"/>
                        </a:tabLs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Stratified Glacial Drift</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0" algn="dec"/>
                        </a:tabLs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0" algn="dec"/>
                        </a:tabLs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0" algn="dec"/>
                        </a:tabLs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0" algn="dec"/>
                        </a:tabLs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Loam to loamy sand textured upper horizons overlying fine and medium sand parent materials. Stratified horizons of water-sorted materials may be present. Lower horizons tend to be granular or massive. Entire profile tends to be loose except that saturated horizons may be cemented and therefore firm and are considered hydraulically restrictive. Horizons with rounded rock fragments are common.</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88720" algn="ctr">
                        <a:spcBef>
                          <a:spcPts val="0"/>
                        </a:spcBef>
                        <a:spcAft>
                          <a:spcPts val="0"/>
                        </a:spcAft>
                        <a:tabLst>
                          <a:tab pos="0" algn="dec"/>
                          <a:tab pos="0" algn="l"/>
                        </a:tabLs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rPr>
                        <a:t>2.6 S.F. Medium</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833546"/>
                  </a:ext>
                </a:extLst>
              </a:tr>
            </a:tbl>
          </a:graphicData>
        </a:graphic>
      </p:graphicFrame>
      <p:sp>
        <p:nvSpPr>
          <p:cNvPr id="2" name="TextBox 1"/>
          <p:cNvSpPr txBox="1"/>
          <p:nvPr/>
        </p:nvSpPr>
        <p:spPr>
          <a:xfrm>
            <a:off x="4066391" y="0"/>
            <a:ext cx="3948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HOW IS THIS CALCULATED???</a:t>
            </a:r>
          </a:p>
        </p:txBody>
      </p:sp>
      <p:sp>
        <p:nvSpPr>
          <p:cNvPr id="5" name="TextBox 4"/>
          <p:cNvSpPr txBox="1"/>
          <p:nvPr/>
        </p:nvSpPr>
        <p:spPr>
          <a:xfrm>
            <a:off x="279699" y="1226372"/>
            <a:ext cx="30013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2 BEDROOMS = 180 GPD</a:t>
            </a:r>
          </a:p>
        </p:txBody>
      </p:sp>
      <p:sp>
        <p:nvSpPr>
          <p:cNvPr id="9" name="Arrow: Down 8"/>
          <p:cNvSpPr/>
          <p:nvPr/>
        </p:nvSpPr>
        <p:spPr>
          <a:xfrm>
            <a:off x="2334409" y="1626482"/>
            <a:ext cx="129092" cy="1127476"/>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1414" y="2738569"/>
            <a:ext cx="995081" cy="830997"/>
          </a:xfrm>
          <a:prstGeom prst="rect">
            <a:avLst/>
          </a:prstGeom>
          <a:noFill/>
        </p:spPr>
        <p:txBody>
          <a:bodyPr wrap="square" rtlCol="0">
            <a:spAutoFit/>
          </a:bodyPr>
          <a:lstStyle/>
          <a:p>
            <a:r>
              <a:rPr lang="en-US" sz="2400" b="1" dirty="0"/>
              <a:t>  180</a:t>
            </a:r>
          </a:p>
          <a:p>
            <a:r>
              <a:rPr lang="en-US" sz="2400" b="1" dirty="0"/>
              <a:t>X</a:t>
            </a:r>
          </a:p>
        </p:txBody>
      </p:sp>
      <p:sp>
        <p:nvSpPr>
          <p:cNvPr id="11" name="Rectangle 10"/>
          <p:cNvSpPr/>
          <p:nvPr/>
        </p:nvSpPr>
        <p:spPr>
          <a:xfrm>
            <a:off x="10912399" y="2160346"/>
            <a:ext cx="81915" cy="123278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p:cNvSpPr/>
          <p:nvPr/>
        </p:nvSpPr>
        <p:spPr>
          <a:xfrm>
            <a:off x="2849543" y="3257012"/>
            <a:ext cx="8062856" cy="163441"/>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146150" y="3107901"/>
            <a:ext cx="634702" cy="461665"/>
          </a:xfrm>
          <a:prstGeom prst="rect">
            <a:avLst/>
          </a:prstGeom>
          <a:noFill/>
        </p:spPr>
        <p:txBody>
          <a:bodyPr wrap="square" rtlCol="0">
            <a:spAutoFit/>
          </a:bodyPr>
          <a:lstStyle/>
          <a:p>
            <a:r>
              <a:rPr lang="en-US" sz="2400" b="1" dirty="0"/>
              <a:t>2.6</a:t>
            </a:r>
          </a:p>
        </p:txBody>
      </p:sp>
      <p:cxnSp>
        <p:nvCxnSpPr>
          <p:cNvPr id="15" name="Straight Connector 14"/>
          <p:cNvCxnSpPr/>
          <p:nvPr/>
        </p:nvCxnSpPr>
        <p:spPr>
          <a:xfrm>
            <a:off x="1688951" y="3569566"/>
            <a:ext cx="116059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19150" y="3747981"/>
            <a:ext cx="2946550" cy="523220"/>
          </a:xfrm>
          <a:prstGeom prst="rect">
            <a:avLst/>
          </a:prstGeom>
          <a:noFill/>
        </p:spPr>
        <p:txBody>
          <a:bodyPr wrap="square" rtlCol="0">
            <a:spAutoFit/>
          </a:bodyPr>
          <a:lstStyle/>
          <a:p>
            <a:r>
              <a:rPr lang="en-US" sz="2800" b="1" dirty="0">
                <a:solidFill>
                  <a:srgbClr val="FF0000"/>
                </a:solidFill>
              </a:rPr>
              <a:t>468 SQUARE FEET</a:t>
            </a:r>
          </a:p>
        </p:txBody>
      </p:sp>
      <p:sp>
        <p:nvSpPr>
          <p:cNvPr id="17" name="Rectangle 16"/>
          <p:cNvSpPr/>
          <p:nvPr/>
        </p:nvSpPr>
        <p:spPr>
          <a:xfrm>
            <a:off x="6705600" y="4271201"/>
            <a:ext cx="2311400" cy="117709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614397" y="3824925"/>
            <a:ext cx="800100" cy="400110"/>
          </a:xfrm>
          <a:prstGeom prst="rect">
            <a:avLst/>
          </a:prstGeom>
          <a:noFill/>
        </p:spPr>
        <p:txBody>
          <a:bodyPr wrap="square" rtlCol="0">
            <a:spAutoFit/>
          </a:bodyPr>
          <a:lstStyle/>
          <a:p>
            <a:r>
              <a:rPr lang="en-US" sz="2000" b="1" dirty="0"/>
              <a:t>25’</a:t>
            </a:r>
          </a:p>
        </p:txBody>
      </p:sp>
      <p:sp>
        <p:nvSpPr>
          <p:cNvPr id="19" name="TextBox 18"/>
          <p:cNvSpPr txBox="1"/>
          <p:nvPr/>
        </p:nvSpPr>
        <p:spPr>
          <a:xfrm>
            <a:off x="9220200" y="4610958"/>
            <a:ext cx="711200" cy="400110"/>
          </a:xfrm>
          <a:prstGeom prst="rect">
            <a:avLst/>
          </a:prstGeom>
          <a:noFill/>
        </p:spPr>
        <p:txBody>
          <a:bodyPr wrap="square" rtlCol="0">
            <a:spAutoFit/>
          </a:bodyPr>
          <a:lstStyle/>
          <a:p>
            <a:r>
              <a:rPr lang="en-US" sz="2000" b="1" dirty="0"/>
              <a:t>20’</a:t>
            </a:r>
          </a:p>
        </p:txBody>
      </p:sp>
      <p:sp>
        <p:nvSpPr>
          <p:cNvPr id="20" name="TextBox 19"/>
          <p:cNvSpPr txBox="1"/>
          <p:nvPr/>
        </p:nvSpPr>
        <p:spPr>
          <a:xfrm>
            <a:off x="7010400" y="4517119"/>
            <a:ext cx="1676400" cy="646331"/>
          </a:xfrm>
          <a:prstGeom prst="rect">
            <a:avLst/>
          </a:prstGeom>
          <a:noFill/>
        </p:spPr>
        <p:txBody>
          <a:bodyPr wrap="square" rtlCol="0">
            <a:spAutoFit/>
          </a:bodyPr>
          <a:lstStyle/>
          <a:p>
            <a:pPr algn="ctr"/>
            <a:r>
              <a:rPr lang="en-US" b="1" dirty="0"/>
              <a:t>STONE</a:t>
            </a:r>
          </a:p>
          <a:p>
            <a:pPr algn="ctr"/>
            <a:r>
              <a:rPr lang="en-US" b="1" dirty="0"/>
              <a:t>BED</a:t>
            </a:r>
          </a:p>
        </p:txBody>
      </p:sp>
      <p:sp>
        <p:nvSpPr>
          <p:cNvPr id="21" name="TextBox 20"/>
          <p:cNvSpPr txBox="1"/>
          <p:nvPr/>
        </p:nvSpPr>
        <p:spPr>
          <a:xfrm>
            <a:off x="6705600" y="5702300"/>
            <a:ext cx="2514600" cy="369332"/>
          </a:xfrm>
          <a:prstGeom prst="rect">
            <a:avLst/>
          </a:prstGeom>
          <a:noFill/>
        </p:spPr>
        <p:txBody>
          <a:bodyPr wrap="square" rtlCol="0">
            <a:spAutoFit/>
          </a:bodyPr>
          <a:lstStyle/>
          <a:p>
            <a:pPr algn="ctr"/>
            <a:r>
              <a:rPr lang="en-US" b="1" dirty="0"/>
              <a:t>FULL SYSTEM  500 sq. ft.</a:t>
            </a:r>
          </a:p>
        </p:txBody>
      </p:sp>
    </p:spTree>
    <p:extLst>
      <p:ext uri="{BB962C8B-B14F-4D97-AF65-F5344CB8AC3E}">
        <p14:creationId xmlns:p14="http://schemas.microsoft.com/office/powerpoint/2010/main" val="421966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500"/>
                            </p:stCondLst>
                            <p:childTnLst>
                              <p:par>
                                <p:cTn id="25" presetID="22" presetClass="entr" presetSubtype="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childTnLst>
                          </p:cTn>
                        </p:par>
                        <p:par>
                          <p:cTn id="58" fill="hold">
                            <p:stCondLst>
                              <p:cond delay="1000"/>
                            </p:stCondLst>
                            <p:childTnLst>
                              <p:par>
                                <p:cTn id="59" presetID="22" presetClass="entr" presetSubtype="4" fill="hold" nodeType="afterEffect">
                                  <p:stCondLst>
                                    <p:cond delay="0"/>
                                  </p:stCondLst>
                                  <p:childTnLst>
                                    <p:set>
                                      <p:cBhvr>
                                        <p:cTn id="60" dur="1" fill="hold">
                                          <p:stCondLst>
                                            <p:cond delay="0"/>
                                          </p:stCondLst>
                                        </p:cTn>
                                        <p:tgtEl>
                                          <p:spTgt spid="20">
                                            <p:txEl>
                                              <p:pRg st="0" end="0"/>
                                            </p:txEl>
                                          </p:spTgt>
                                        </p:tgtEl>
                                        <p:attrNameLst>
                                          <p:attrName>style.visibility</p:attrName>
                                        </p:attrNameLst>
                                      </p:cBhvr>
                                      <p:to>
                                        <p:strVal val="visible"/>
                                      </p:to>
                                    </p:set>
                                    <p:animEffect transition="in" filter="wipe(down)">
                                      <p:cBhvr>
                                        <p:cTn id="61" dur="500"/>
                                        <p:tgtEl>
                                          <p:spTgt spid="20">
                                            <p:txEl>
                                              <p:pRg st="0" end="0"/>
                                            </p:txEl>
                                          </p:spTgt>
                                        </p:tgtEl>
                                      </p:cBhvr>
                                    </p:animEffect>
                                  </p:childTnLst>
                                </p:cTn>
                              </p:par>
                            </p:childTnLst>
                          </p:cTn>
                        </p:par>
                        <p:par>
                          <p:cTn id="62" fill="hold">
                            <p:stCondLst>
                              <p:cond delay="1500"/>
                            </p:stCondLst>
                            <p:childTnLst>
                              <p:par>
                                <p:cTn id="63" presetID="22" presetClass="entr" presetSubtype="4" fill="hold" nodeType="afterEffect">
                                  <p:stCondLst>
                                    <p:cond delay="0"/>
                                  </p:stCondLst>
                                  <p:childTnLst>
                                    <p:set>
                                      <p:cBhvr>
                                        <p:cTn id="64" dur="1" fill="hold">
                                          <p:stCondLst>
                                            <p:cond delay="0"/>
                                          </p:stCondLst>
                                        </p:cTn>
                                        <p:tgtEl>
                                          <p:spTgt spid="20">
                                            <p:txEl>
                                              <p:pRg st="1" end="1"/>
                                            </p:txEl>
                                          </p:spTgt>
                                        </p:tgtEl>
                                        <p:attrNameLst>
                                          <p:attrName>style.visibility</p:attrName>
                                        </p:attrNameLst>
                                      </p:cBhvr>
                                      <p:to>
                                        <p:strVal val="visible"/>
                                      </p:to>
                                    </p:set>
                                    <p:animEffect transition="in" filter="wipe(down)">
                                      <p:cBhvr>
                                        <p:cTn id="65" dur="500"/>
                                        <p:tgtEl>
                                          <p:spTgt spid="20">
                                            <p:txEl>
                                              <p:pRg st="1" end="1"/>
                                            </p:txEl>
                                          </p:spTgt>
                                        </p:tgtEl>
                                      </p:cBhvr>
                                    </p:animEffect>
                                  </p:childTnLst>
                                </p:cTn>
                              </p:par>
                            </p:childTnLst>
                          </p:cTn>
                        </p:par>
                        <p:par>
                          <p:cTn id="66" fill="hold">
                            <p:stCondLst>
                              <p:cond delay="2000"/>
                            </p:stCondLst>
                            <p:childTnLst>
                              <p:par>
                                <p:cTn id="67" presetID="22" presetClass="entr" presetSubtype="8" fill="hold" nodeType="afterEffect">
                                  <p:stCondLst>
                                    <p:cond delay="0"/>
                                  </p:stCondLst>
                                  <p:childTnLst>
                                    <p:set>
                                      <p:cBhvr>
                                        <p:cTn id="68" dur="1" fill="hold">
                                          <p:stCondLst>
                                            <p:cond delay="0"/>
                                          </p:stCondLst>
                                        </p:cTn>
                                        <p:tgtEl>
                                          <p:spTgt spid="21">
                                            <p:txEl>
                                              <p:pRg st="0" end="0"/>
                                            </p:txEl>
                                          </p:spTgt>
                                        </p:tgtEl>
                                        <p:attrNameLst>
                                          <p:attrName>style.visibility</p:attrName>
                                        </p:attrNameLst>
                                      </p:cBhvr>
                                      <p:to>
                                        <p:strVal val="visible"/>
                                      </p:to>
                                    </p:set>
                                    <p:animEffect transition="in" filter="wipe(left)">
                                      <p:cBhvr>
                                        <p:cTn id="69"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animBg="1"/>
      <p:bldP spid="13" grpId="0"/>
      <p:bldP spid="16" grpId="0"/>
      <p:bldP spid="17" grpId="0" animBg="1"/>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832100" y="1638300"/>
            <a:ext cx="5892800" cy="279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30500" y="757535"/>
            <a:ext cx="6096000" cy="1200329"/>
          </a:xfrm>
          <a:prstGeom prst="rect">
            <a:avLst/>
          </a:prstGeom>
        </p:spPr>
        <p:txBody>
          <a:bodyPr>
            <a:spAutoFit/>
          </a:bodyPr>
          <a:lstStyle/>
          <a:p>
            <a:pPr algn="ctr"/>
            <a:r>
              <a:rPr lang="en-US" b="1" dirty="0"/>
              <a:t>System, primitive: </a:t>
            </a:r>
          </a:p>
          <a:p>
            <a:pPr algn="ctr"/>
            <a:r>
              <a:rPr lang="en-US" dirty="0"/>
              <a:t>A primitive disposal system consists of a grey-water disposal field designed to only handle </a:t>
            </a:r>
          </a:p>
          <a:p>
            <a:pPr algn="ctr"/>
            <a:r>
              <a:rPr lang="en-US" dirty="0"/>
              <a:t>hand carried or hand pumped water with an alternative toilet.</a:t>
            </a:r>
          </a:p>
        </p:txBody>
      </p:sp>
      <p:sp>
        <p:nvSpPr>
          <p:cNvPr id="13" name="Rectangle 12"/>
          <p:cNvSpPr/>
          <p:nvPr/>
        </p:nvSpPr>
        <p:spPr>
          <a:xfrm>
            <a:off x="2832100" y="4394200"/>
            <a:ext cx="5994400" cy="115296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066391" y="0"/>
            <a:ext cx="3948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HOW IS THIS CALCULATED???</a:t>
            </a:r>
          </a:p>
        </p:txBody>
      </p:sp>
      <p:sp>
        <p:nvSpPr>
          <p:cNvPr id="10" name="Rectangle 9"/>
          <p:cNvSpPr/>
          <p:nvPr/>
        </p:nvSpPr>
        <p:spPr>
          <a:xfrm>
            <a:off x="2730500" y="3515836"/>
            <a:ext cx="6096000" cy="2031325"/>
          </a:xfrm>
          <a:prstGeom prst="rect">
            <a:avLst/>
          </a:prstGeom>
        </p:spPr>
        <p:txBody>
          <a:bodyPr>
            <a:spAutoFit/>
          </a:bodyPr>
          <a:lstStyle/>
          <a:p>
            <a:pPr algn="ctr"/>
            <a:r>
              <a:rPr lang="en-US" b="1" dirty="0"/>
              <a:t>System, limited: </a:t>
            </a:r>
          </a:p>
          <a:p>
            <a:pPr algn="ctr"/>
            <a:r>
              <a:rPr lang="en-US" dirty="0"/>
              <a:t>A limited system consists of a grey wastewater disposal field to handle water supplied from elevated </a:t>
            </a:r>
          </a:p>
          <a:p>
            <a:pPr algn="ctr"/>
            <a:r>
              <a:rPr lang="en-US" dirty="0"/>
              <a:t>storage tanks or cisterns of no more than </a:t>
            </a:r>
          </a:p>
          <a:p>
            <a:pPr algn="ctr"/>
            <a:r>
              <a:rPr lang="en-US" dirty="0"/>
              <a:t>1,000 gallons capacity, and portable pumps, among other non-conventional pressurized water supplies, and an alternative toilet.</a:t>
            </a:r>
          </a:p>
        </p:txBody>
      </p:sp>
      <p:sp>
        <p:nvSpPr>
          <p:cNvPr id="14" name="TextBox 13"/>
          <p:cNvSpPr txBox="1"/>
          <p:nvPr/>
        </p:nvSpPr>
        <p:spPr>
          <a:xfrm>
            <a:off x="4521200" y="1957864"/>
            <a:ext cx="2679700" cy="369332"/>
          </a:xfrm>
          <a:prstGeom prst="rect">
            <a:avLst/>
          </a:prstGeom>
          <a:noFill/>
        </p:spPr>
        <p:txBody>
          <a:bodyPr wrap="square" rtlCol="0">
            <a:spAutoFit/>
          </a:bodyPr>
          <a:lstStyle/>
          <a:p>
            <a:r>
              <a:rPr lang="en-US" b="1" dirty="0">
                <a:solidFill>
                  <a:srgbClr val="FF0000"/>
                </a:solidFill>
              </a:rPr>
              <a:t>NO SEPTIC TANK NEEDED</a:t>
            </a:r>
          </a:p>
        </p:txBody>
      </p:sp>
      <p:sp>
        <p:nvSpPr>
          <p:cNvPr id="15" name="TextBox 14"/>
          <p:cNvSpPr txBox="1"/>
          <p:nvPr/>
        </p:nvSpPr>
        <p:spPr>
          <a:xfrm>
            <a:off x="4521200" y="5547161"/>
            <a:ext cx="2476500" cy="369332"/>
          </a:xfrm>
          <a:prstGeom prst="rect">
            <a:avLst/>
          </a:prstGeom>
          <a:noFill/>
        </p:spPr>
        <p:txBody>
          <a:bodyPr wrap="square" rtlCol="0">
            <a:spAutoFit/>
          </a:bodyPr>
          <a:lstStyle/>
          <a:p>
            <a:r>
              <a:rPr lang="en-US" b="1" dirty="0">
                <a:solidFill>
                  <a:srgbClr val="FF0000"/>
                </a:solidFill>
              </a:rPr>
              <a:t>SEPTIC TANK REQUIRED</a:t>
            </a:r>
          </a:p>
        </p:txBody>
      </p:sp>
      <p:sp>
        <p:nvSpPr>
          <p:cNvPr id="16" name="Rectangle 15"/>
          <p:cNvSpPr/>
          <p:nvPr/>
        </p:nvSpPr>
        <p:spPr>
          <a:xfrm>
            <a:off x="3657208" y="2311965"/>
            <a:ext cx="4204484" cy="400110"/>
          </a:xfrm>
          <a:prstGeom prst="rect">
            <a:avLst/>
          </a:prstGeom>
        </p:spPr>
        <p:txBody>
          <a:bodyPr wrap="none">
            <a:spAutoFit/>
          </a:bodyPr>
          <a:lstStyle/>
          <a:p>
            <a:r>
              <a:rPr lang="en-US" sz="2000" b="1" dirty="0">
                <a:solidFill>
                  <a:srgbClr val="7030A0"/>
                </a:solidFill>
              </a:rPr>
              <a:t>25 gallons of grey wastewater per day</a:t>
            </a:r>
          </a:p>
        </p:txBody>
      </p:sp>
      <p:sp>
        <p:nvSpPr>
          <p:cNvPr id="17" name="Rectangle 16"/>
          <p:cNvSpPr/>
          <p:nvPr/>
        </p:nvSpPr>
        <p:spPr>
          <a:xfrm>
            <a:off x="3295650" y="5870805"/>
            <a:ext cx="4965700" cy="400110"/>
          </a:xfrm>
          <a:prstGeom prst="rect">
            <a:avLst/>
          </a:prstGeom>
        </p:spPr>
        <p:txBody>
          <a:bodyPr wrap="square">
            <a:spAutoFit/>
          </a:bodyPr>
          <a:lstStyle/>
          <a:p>
            <a:pPr algn="ctr"/>
            <a:r>
              <a:rPr lang="en-US" sz="2000" b="1" dirty="0">
                <a:solidFill>
                  <a:srgbClr val="7030A0"/>
                </a:solidFill>
              </a:rPr>
              <a:t>100 gallons of grey wastewater per day</a:t>
            </a:r>
          </a:p>
        </p:txBody>
      </p:sp>
      <p:sp>
        <p:nvSpPr>
          <p:cNvPr id="3" name="Rectangle 2"/>
          <p:cNvSpPr/>
          <p:nvPr/>
        </p:nvSpPr>
        <p:spPr>
          <a:xfrm>
            <a:off x="3280461" y="2721461"/>
            <a:ext cx="4678973" cy="461665"/>
          </a:xfrm>
          <a:prstGeom prst="rect">
            <a:avLst/>
          </a:prstGeom>
        </p:spPr>
        <p:txBody>
          <a:bodyPr wrap="none">
            <a:spAutoFit/>
          </a:bodyPr>
          <a:lstStyle/>
          <a:p>
            <a:r>
              <a:rPr lang="en-US" sz="2000" b="1" dirty="0"/>
              <a:t>not more than </a:t>
            </a:r>
            <a:r>
              <a:rPr lang="en-US" sz="2400" b="1" dirty="0">
                <a:solidFill>
                  <a:srgbClr val="FF0000"/>
                </a:solidFill>
              </a:rPr>
              <a:t>3</a:t>
            </a:r>
            <a:r>
              <a:rPr lang="en-US" sz="2000" b="1" dirty="0"/>
              <a:t> grey wastewater fixtures </a:t>
            </a:r>
          </a:p>
        </p:txBody>
      </p:sp>
      <p:sp>
        <p:nvSpPr>
          <p:cNvPr id="4" name="Rectangle 3"/>
          <p:cNvSpPr/>
          <p:nvPr/>
        </p:nvSpPr>
        <p:spPr>
          <a:xfrm>
            <a:off x="3536791" y="6225226"/>
            <a:ext cx="4648517" cy="523220"/>
          </a:xfrm>
          <a:prstGeom prst="rect">
            <a:avLst/>
          </a:prstGeom>
        </p:spPr>
        <p:txBody>
          <a:bodyPr wrap="none">
            <a:spAutoFit/>
          </a:bodyPr>
          <a:lstStyle/>
          <a:p>
            <a:r>
              <a:rPr lang="en-US" sz="2000" b="1" dirty="0"/>
              <a:t>not more than </a:t>
            </a:r>
            <a:r>
              <a:rPr lang="en-US" sz="2800" b="1" dirty="0">
                <a:solidFill>
                  <a:srgbClr val="FF0000"/>
                </a:solidFill>
              </a:rPr>
              <a:t>3</a:t>
            </a:r>
            <a:r>
              <a:rPr lang="en-US" sz="2000" b="1" dirty="0"/>
              <a:t> grey wastewater fixtures</a:t>
            </a:r>
          </a:p>
        </p:txBody>
      </p:sp>
    </p:spTree>
    <p:extLst>
      <p:ext uri="{BB962C8B-B14F-4D97-AF65-F5344CB8AC3E}">
        <p14:creationId xmlns:p14="http://schemas.microsoft.com/office/powerpoint/2010/main" val="42429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wipe(left)">
                                      <p:cBhvr>
                                        <p:cTn id="29" dur="500"/>
                                        <p:tgtEl>
                                          <p:spTgt spid="1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wipe(left)">
                                      <p:cBhvr>
                                        <p:cTn id="44" dur="500"/>
                                        <p:tgtEl>
                                          <p:spTgt spid="1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ppt_w</p:attrName>
                                        </p:attrNameLst>
                                      </p:cBhvr>
                                      <p:tavLst>
                                        <p:tav tm="0">
                                          <p:val>
                                            <p:fltVal val="0"/>
                                          </p:val>
                                        </p:tav>
                                        <p:tav tm="100000">
                                          <p:val>
                                            <p:strVal val="#ppt_w"/>
                                          </p:val>
                                        </p:tav>
                                      </p:tavLst>
                                    </p:anim>
                                    <p:anim calcmode="lin" valueType="num">
                                      <p:cBhvr>
                                        <p:cTn id="57" dur="500" fill="hold"/>
                                        <p:tgtEl>
                                          <p:spTgt spid="4"/>
                                        </p:tgtEl>
                                        <p:attrNameLst>
                                          <p:attrName>ppt_h</p:attrName>
                                        </p:attrNameLst>
                                      </p:cBhvr>
                                      <p:tavLst>
                                        <p:tav tm="0">
                                          <p:val>
                                            <p:fltVal val="0"/>
                                          </p:val>
                                        </p:tav>
                                        <p:tav tm="100000">
                                          <p:val>
                                            <p:strVal val="#ppt_h"/>
                                          </p:val>
                                        </p:tav>
                                      </p:tavLst>
                                    </p:anim>
                                    <p:animEffect transition="in" filter="fade">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13" grpId="0" animBg="1"/>
      <p:bldP spid="10" grpId="0"/>
      <p:bldP spid="15" grpId="0"/>
      <p:bldP spid="16"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284311" y="786347"/>
            <a:ext cx="1406787" cy="12801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4066391" y="0"/>
            <a:ext cx="3948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HOW IS THIS CALCULATED???</a:t>
            </a:r>
          </a:p>
        </p:txBody>
      </p:sp>
      <p:sp>
        <p:nvSpPr>
          <p:cNvPr id="5" name="TextBox 4"/>
          <p:cNvSpPr txBox="1"/>
          <p:nvPr/>
        </p:nvSpPr>
        <p:spPr>
          <a:xfrm>
            <a:off x="279699" y="1226372"/>
            <a:ext cx="30013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2 BEDROOMS = 180 GPD</a:t>
            </a:r>
          </a:p>
        </p:txBody>
      </p:sp>
      <p:graphicFrame>
        <p:nvGraphicFramePr>
          <p:cNvPr id="4" name="Table 3"/>
          <p:cNvGraphicFramePr>
            <a:graphicFrameLocks noGrp="1"/>
          </p:cNvGraphicFramePr>
          <p:nvPr>
            <p:extLst/>
          </p:nvPr>
        </p:nvGraphicFramePr>
        <p:xfrm>
          <a:off x="3281083" y="786347"/>
          <a:ext cx="8410015" cy="1280160"/>
        </p:xfrm>
        <a:graphic>
          <a:graphicData uri="http://schemas.openxmlformats.org/drawingml/2006/table">
            <a:tbl>
              <a:tblPr firstRow="1" firstCol="1" bandRow="1"/>
              <a:tblGrid>
                <a:gridCol w="1140341">
                  <a:extLst>
                    <a:ext uri="{9D8B030D-6E8A-4147-A177-3AD203B41FA5}">
                      <a16:colId xmlns:a16="http://schemas.microsoft.com/office/drawing/2014/main" val="944649182"/>
                    </a:ext>
                  </a:extLst>
                </a:gridCol>
                <a:gridCol w="498899">
                  <a:extLst>
                    <a:ext uri="{9D8B030D-6E8A-4147-A177-3AD203B41FA5}">
                      <a16:colId xmlns:a16="http://schemas.microsoft.com/office/drawing/2014/main" val="969256458"/>
                    </a:ext>
                  </a:extLst>
                </a:gridCol>
                <a:gridCol w="5345349">
                  <a:extLst>
                    <a:ext uri="{9D8B030D-6E8A-4147-A177-3AD203B41FA5}">
                      <a16:colId xmlns:a16="http://schemas.microsoft.com/office/drawing/2014/main" val="2511691129"/>
                    </a:ext>
                  </a:extLst>
                </a:gridCol>
                <a:gridCol w="1425426">
                  <a:extLst>
                    <a:ext uri="{9D8B030D-6E8A-4147-A177-3AD203B41FA5}">
                      <a16:colId xmlns:a16="http://schemas.microsoft.com/office/drawing/2014/main" val="659585450"/>
                    </a:ext>
                  </a:extLst>
                </a:gridCol>
              </a:tblGrid>
              <a:tr h="828339">
                <a:tc>
                  <a:txBody>
                    <a:bodyPr/>
                    <a:lstStyle/>
                    <a:p>
                      <a:pPr marL="45720" marR="0">
                        <a:spcBef>
                          <a:spcPts val="0"/>
                        </a:spcBef>
                        <a:spcAft>
                          <a:spcPts val="0"/>
                        </a:spcAft>
                        <a:tabLst>
                          <a:tab pos="0" algn="dec"/>
                        </a:tabLs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 marR="0">
                        <a:spcBef>
                          <a:spcPts val="0"/>
                        </a:spcBef>
                        <a:spcAft>
                          <a:spcPts val="0"/>
                        </a:spcAft>
                        <a:tabLst>
                          <a:tab pos="0" algn="dec"/>
                        </a:tabLs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Stratified Glacial Drift</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0" algn="dec"/>
                        </a:tabLs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0" algn="dec"/>
                        </a:tabLs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0" algn="dec"/>
                        </a:tabLs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0" algn="dec"/>
                        </a:tabLs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Loam to loamy sand textured upper horizons overlying fine and medium sand parent materials. Stratified horizons of water-sorted materials may be present. Lower horizons tend to be granular or massive. Entire profile tends to be loose except that saturated horizons may be cemented and therefore firm and are considered hydraulically restrictive. Horizons with rounded rock fragments are common.</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88720" algn="ctr">
                        <a:spcBef>
                          <a:spcPts val="0"/>
                        </a:spcBef>
                        <a:spcAft>
                          <a:spcPts val="0"/>
                        </a:spcAft>
                        <a:tabLst>
                          <a:tab pos="0" algn="dec"/>
                          <a:tab pos="0" algn="l"/>
                        </a:tabLs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rPr>
                        <a:t>2.6 S.F. Medium</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833546"/>
                  </a:ext>
                </a:extLst>
              </a:tr>
            </a:tbl>
          </a:graphicData>
        </a:graphic>
      </p:graphicFrame>
      <p:sp>
        <p:nvSpPr>
          <p:cNvPr id="9" name="Arrow: Down 8"/>
          <p:cNvSpPr/>
          <p:nvPr/>
        </p:nvSpPr>
        <p:spPr>
          <a:xfrm>
            <a:off x="2334409" y="1626482"/>
            <a:ext cx="129092" cy="1127476"/>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901414" y="2738569"/>
            <a:ext cx="99508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  180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X</a:t>
            </a:r>
          </a:p>
        </p:txBody>
      </p:sp>
      <p:sp>
        <p:nvSpPr>
          <p:cNvPr id="11" name="Rectangle 10"/>
          <p:cNvSpPr/>
          <p:nvPr/>
        </p:nvSpPr>
        <p:spPr>
          <a:xfrm>
            <a:off x="10912399" y="2160346"/>
            <a:ext cx="81915" cy="123278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Arrow: Left 11"/>
          <p:cNvSpPr/>
          <p:nvPr/>
        </p:nvSpPr>
        <p:spPr>
          <a:xfrm>
            <a:off x="2849543" y="3257012"/>
            <a:ext cx="8062856" cy="163441"/>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2146150" y="3107901"/>
            <a:ext cx="6347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2.6</a:t>
            </a:r>
          </a:p>
        </p:txBody>
      </p:sp>
      <p:cxnSp>
        <p:nvCxnSpPr>
          <p:cNvPr id="15" name="Straight Connector 14"/>
          <p:cNvCxnSpPr/>
          <p:nvPr/>
        </p:nvCxnSpPr>
        <p:spPr>
          <a:xfrm>
            <a:off x="1688951" y="3569566"/>
            <a:ext cx="116059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19150" y="3747981"/>
            <a:ext cx="29465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468 SQUARE FEET</a:t>
            </a:r>
          </a:p>
        </p:txBody>
      </p:sp>
      <p:sp>
        <p:nvSpPr>
          <p:cNvPr id="17" name="Rectangle 16"/>
          <p:cNvSpPr/>
          <p:nvPr/>
        </p:nvSpPr>
        <p:spPr>
          <a:xfrm>
            <a:off x="6705600" y="4271201"/>
            <a:ext cx="2311400" cy="117709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7614397" y="3824925"/>
            <a:ext cx="8001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25’</a:t>
            </a:r>
          </a:p>
        </p:txBody>
      </p:sp>
      <p:sp>
        <p:nvSpPr>
          <p:cNvPr id="19" name="TextBox 18"/>
          <p:cNvSpPr txBox="1"/>
          <p:nvPr/>
        </p:nvSpPr>
        <p:spPr>
          <a:xfrm>
            <a:off x="9220200" y="4610958"/>
            <a:ext cx="711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20’</a:t>
            </a:r>
          </a:p>
        </p:txBody>
      </p:sp>
      <p:sp>
        <p:nvSpPr>
          <p:cNvPr id="20" name="TextBox 19"/>
          <p:cNvSpPr txBox="1"/>
          <p:nvPr/>
        </p:nvSpPr>
        <p:spPr>
          <a:xfrm>
            <a:off x="7010400" y="4517119"/>
            <a:ext cx="167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STONE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BED</a:t>
            </a:r>
          </a:p>
        </p:txBody>
      </p:sp>
      <p:sp>
        <p:nvSpPr>
          <p:cNvPr id="21" name="TextBox 20"/>
          <p:cNvSpPr txBox="1"/>
          <p:nvPr/>
        </p:nvSpPr>
        <p:spPr>
          <a:xfrm>
            <a:off x="6705600" y="5702300"/>
            <a:ext cx="2514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FULL SYSTEM  500 sq. ft.</a:t>
            </a:r>
          </a:p>
        </p:txBody>
      </p:sp>
      <p:sp>
        <p:nvSpPr>
          <p:cNvPr id="3" name="TextBox 2"/>
          <p:cNvSpPr txBox="1"/>
          <p:nvPr/>
        </p:nvSpPr>
        <p:spPr>
          <a:xfrm>
            <a:off x="821709" y="4330544"/>
            <a:ext cx="4918748" cy="461665"/>
          </a:xfrm>
          <a:prstGeom prst="rect">
            <a:avLst/>
          </a:prstGeom>
          <a:noFill/>
        </p:spPr>
        <p:txBody>
          <a:bodyPr wrap="square" rtlCol="0">
            <a:spAutoFit/>
          </a:bodyPr>
          <a:lstStyle/>
          <a:p>
            <a:r>
              <a:rPr lang="en-US" sz="2400" b="1" dirty="0"/>
              <a:t>Primitive= 25 GPD x 2.6 = 65 sq. ft.</a:t>
            </a:r>
          </a:p>
        </p:txBody>
      </p:sp>
      <p:sp>
        <p:nvSpPr>
          <p:cNvPr id="6" name="Rectangle 5"/>
          <p:cNvSpPr/>
          <p:nvPr/>
        </p:nvSpPr>
        <p:spPr>
          <a:xfrm>
            <a:off x="2593192" y="4833402"/>
            <a:ext cx="1069152" cy="65609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62343" y="4976781"/>
            <a:ext cx="2222089" cy="369332"/>
          </a:xfrm>
          <a:prstGeom prst="rect">
            <a:avLst/>
          </a:prstGeom>
          <a:noFill/>
        </p:spPr>
        <p:txBody>
          <a:bodyPr wrap="square" rtlCol="0">
            <a:spAutoFit/>
          </a:bodyPr>
          <a:lstStyle/>
          <a:p>
            <a:r>
              <a:rPr lang="en-US" b="1" dirty="0"/>
              <a:t>10’ x 10’ = 100 sq. ft.</a:t>
            </a:r>
          </a:p>
        </p:txBody>
      </p:sp>
      <p:sp>
        <p:nvSpPr>
          <p:cNvPr id="14" name="TextBox 13"/>
          <p:cNvSpPr txBox="1"/>
          <p:nvPr/>
        </p:nvSpPr>
        <p:spPr>
          <a:xfrm>
            <a:off x="759218" y="5553186"/>
            <a:ext cx="4737100" cy="461665"/>
          </a:xfrm>
          <a:prstGeom prst="rect">
            <a:avLst/>
          </a:prstGeom>
          <a:noFill/>
        </p:spPr>
        <p:txBody>
          <a:bodyPr wrap="square" rtlCol="0">
            <a:spAutoFit/>
          </a:bodyPr>
          <a:lstStyle/>
          <a:p>
            <a:r>
              <a:rPr lang="en-US" sz="2400" b="1" dirty="0"/>
              <a:t>Limited = 100 GPD x 2.6 = 260 sq. ft.</a:t>
            </a:r>
          </a:p>
        </p:txBody>
      </p:sp>
      <p:sp>
        <p:nvSpPr>
          <p:cNvPr id="22" name="Rectangle 21"/>
          <p:cNvSpPr/>
          <p:nvPr/>
        </p:nvSpPr>
        <p:spPr>
          <a:xfrm>
            <a:off x="2273730" y="6107090"/>
            <a:ext cx="1602591" cy="58108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876321" y="6197577"/>
            <a:ext cx="2416951" cy="400110"/>
          </a:xfrm>
          <a:prstGeom prst="rect">
            <a:avLst/>
          </a:prstGeom>
          <a:noFill/>
        </p:spPr>
        <p:txBody>
          <a:bodyPr wrap="square" rtlCol="0">
            <a:spAutoFit/>
          </a:bodyPr>
          <a:lstStyle/>
          <a:p>
            <a:r>
              <a:rPr lang="en-US" sz="2000" b="1" dirty="0"/>
              <a:t>15’ x 20’ = 300 sq. ft.</a:t>
            </a:r>
          </a:p>
        </p:txBody>
      </p:sp>
    </p:spTree>
    <p:extLst>
      <p:ext uri="{BB962C8B-B14F-4D97-AF65-F5344CB8AC3E}">
        <p14:creationId xmlns:p14="http://schemas.microsoft.com/office/powerpoint/2010/main" val="109244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4" grpId="0"/>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67290" y="1713522"/>
            <a:ext cx="2807746" cy="36933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43126"/>
            <a:ext cx="12192000" cy="1569660"/>
          </a:xfrm>
          <a:prstGeom prst="rect">
            <a:avLst/>
          </a:prstGeom>
          <a:noFill/>
        </p:spPr>
        <p:txBody>
          <a:bodyPr wrap="square" rtlCol="0">
            <a:spAutoFit/>
          </a:bodyPr>
          <a:lstStyle/>
          <a:p>
            <a:pPr algn="ctr"/>
            <a:r>
              <a:rPr lang="en-US" sz="3200" b="1" dirty="0"/>
              <a:t>SECTION 4</a:t>
            </a:r>
          </a:p>
          <a:p>
            <a:pPr algn="ctr"/>
            <a:r>
              <a:rPr lang="en-US" sz="3200" b="1" dirty="0"/>
              <a:t>DESIGN CRITERIA</a:t>
            </a:r>
          </a:p>
          <a:p>
            <a:pPr algn="ctr"/>
            <a:r>
              <a:rPr lang="en-US" sz="3200" b="1" dirty="0"/>
              <a:t>P. GREY WASTEWATER DISPOSAL SYSTEMS</a:t>
            </a:r>
          </a:p>
        </p:txBody>
      </p:sp>
      <p:sp>
        <p:nvSpPr>
          <p:cNvPr id="3" name="Rectangle 2"/>
          <p:cNvSpPr/>
          <p:nvPr/>
        </p:nvSpPr>
        <p:spPr>
          <a:xfrm>
            <a:off x="0" y="1663154"/>
            <a:ext cx="12192000" cy="369332"/>
          </a:xfrm>
          <a:prstGeom prst="rect">
            <a:avLst/>
          </a:prstGeom>
        </p:spPr>
        <p:txBody>
          <a:bodyPr wrap="square">
            <a:spAutoFit/>
          </a:bodyPr>
          <a:lstStyle/>
          <a:p>
            <a:pPr algn="ctr"/>
            <a:r>
              <a:rPr lang="en-US" b="1" dirty="0"/>
              <a:t>The LPI may approve a grey wastewater disposal system for single-family dwelling units served by pressurized water</a:t>
            </a:r>
          </a:p>
        </p:txBody>
      </p:sp>
      <p:sp>
        <p:nvSpPr>
          <p:cNvPr id="4" name="Rectangle 3"/>
          <p:cNvSpPr/>
          <p:nvPr/>
        </p:nvSpPr>
        <p:spPr>
          <a:xfrm>
            <a:off x="3755774" y="2032486"/>
            <a:ext cx="4680452" cy="369332"/>
          </a:xfrm>
          <a:prstGeom prst="rect">
            <a:avLst/>
          </a:prstGeom>
        </p:spPr>
        <p:txBody>
          <a:bodyPr wrap="square">
            <a:spAutoFit/>
          </a:bodyPr>
          <a:lstStyle/>
          <a:p>
            <a:r>
              <a:rPr lang="en-US" dirty="0"/>
              <a:t>	</a:t>
            </a:r>
            <a:r>
              <a:rPr lang="en-US" b="1" dirty="0"/>
              <a:t>Septic tank or filter required</a:t>
            </a:r>
          </a:p>
        </p:txBody>
      </p:sp>
      <p:sp>
        <p:nvSpPr>
          <p:cNvPr id="7" name="TextBox 6"/>
          <p:cNvSpPr txBox="1"/>
          <p:nvPr/>
        </p:nvSpPr>
        <p:spPr>
          <a:xfrm>
            <a:off x="2590800" y="2557050"/>
            <a:ext cx="7010400" cy="646331"/>
          </a:xfrm>
          <a:prstGeom prst="rect">
            <a:avLst/>
          </a:prstGeom>
          <a:noFill/>
        </p:spPr>
        <p:txBody>
          <a:bodyPr wrap="square" rtlCol="0">
            <a:spAutoFit/>
          </a:bodyPr>
          <a:lstStyle/>
          <a:p>
            <a:pPr algn="ctr"/>
            <a:r>
              <a:rPr lang="en-US" dirty="0"/>
              <a:t>MIN. DESIGN FOR A SINGLE FAMILY GREY WASTEWATER DISPOSAL FIELD</a:t>
            </a:r>
          </a:p>
          <a:p>
            <a:pPr algn="ctr"/>
            <a:r>
              <a:rPr lang="en-US" b="1" dirty="0">
                <a:solidFill>
                  <a:srgbClr val="FF0000"/>
                </a:solidFill>
              </a:rPr>
              <a:t> 126 GPD</a:t>
            </a:r>
          </a:p>
        </p:txBody>
      </p:sp>
      <p:sp>
        <p:nvSpPr>
          <p:cNvPr id="8" name="TextBox 7"/>
          <p:cNvSpPr txBox="1"/>
          <p:nvPr/>
        </p:nvSpPr>
        <p:spPr>
          <a:xfrm>
            <a:off x="2590800" y="3203381"/>
            <a:ext cx="7010400" cy="646331"/>
          </a:xfrm>
          <a:prstGeom prst="rect">
            <a:avLst/>
          </a:prstGeom>
          <a:noFill/>
        </p:spPr>
        <p:txBody>
          <a:bodyPr wrap="square" rtlCol="0">
            <a:spAutoFit/>
          </a:bodyPr>
          <a:lstStyle/>
          <a:p>
            <a:pPr algn="ctr"/>
            <a:r>
              <a:rPr lang="en-US" dirty="0"/>
              <a:t>MIN. DESIGN FOR A SINGLE FAMILY LAUNDRY DISPOSAL FIELD</a:t>
            </a:r>
          </a:p>
          <a:p>
            <a:pPr algn="ctr"/>
            <a:r>
              <a:rPr lang="en-US" b="1" dirty="0">
                <a:solidFill>
                  <a:srgbClr val="FF0000"/>
                </a:solidFill>
              </a:rPr>
              <a:t>55 GPD</a:t>
            </a:r>
          </a:p>
        </p:txBody>
      </p:sp>
      <p:sp>
        <p:nvSpPr>
          <p:cNvPr id="9" name="TextBox 8"/>
          <p:cNvSpPr txBox="1"/>
          <p:nvPr/>
        </p:nvSpPr>
        <p:spPr>
          <a:xfrm>
            <a:off x="2197100" y="4013200"/>
            <a:ext cx="7509126" cy="369332"/>
          </a:xfrm>
          <a:prstGeom prst="rect">
            <a:avLst/>
          </a:prstGeom>
          <a:noFill/>
        </p:spPr>
        <p:txBody>
          <a:bodyPr wrap="square" rtlCol="0">
            <a:spAutoFit/>
          </a:bodyPr>
          <a:lstStyle/>
          <a:p>
            <a:pPr algn="ctr"/>
            <a:r>
              <a:rPr lang="en-US" b="1" dirty="0"/>
              <a:t>GREY WASTEWATER SYSTEM </a:t>
            </a:r>
            <a:r>
              <a:rPr lang="en-US" dirty="0"/>
              <a:t>- #5 SOIL = 2.6 SQ. FT. X 126 GPD = </a:t>
            </a:r>
            <a:r>
              <a:rPr lang="en-US" b="1" dirty="0">
                <a:solidFill>
                  <a:srgbClr val="FF0000"/>
                </a:solidFill>
              </a:rPr>
              <a:t>327.6 SQ. FT. </a:t>
            </a:r>
          </a:p>
        </p:txBody>
      </p:sp>
      <p:sp>
        <p:nvSpPr>
          <p:cNvPr id="10" name="Rectangle 9"/>
          <p:cNvSpPr/>
          <p:nvPr/>
        </p:nvSpPr>
        <p:spPr>
          <a:xfrm>
            <a:off x="4673600" y="4711700"/>
            <a:ext cx="2413000" cy="9652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00700" y="5816600"/>
            <a:ext cx="596900" cy="400110"/>
          </a:xfrm>
          <a:prstGeom prst="rect">
            <a:avLst/>
          </a:prstGeom>
          <a:noFill/>
        </p:spPr>
        <p:txBody>
          <a:bodyPr wrap="square" rtlCol="0">
            <a:spAutoFit/>
          </a:bodyPr>
          <a:lstStyle/>
          <a:p>
            <a:r>
              <a:rPr lang="en-US" sz="2000" b="1" dirty="0"/>
              <a:t>20’</a:t>
            </a:r>
          </a:p>
        </p:txBody>
      </p:sp>
      <p:sp>
        <p:nvSpPr>
          <p:cNvPr id="12" name="TextBox 11"/>
          <p:cNvSpPr txBox="1"/>
          <p:nvPr/>
        </p:nvSpPr>
        <p:spPr>
          <a:xfrm>
            <a:off x="7188200" y="5007685"/>
            <a:ext cx="596900" cy="400110"/>
          </a:xfrm>
          <a:prstGeom prst="rect">
            <a:avLst/>
          </a:prstGeom>
          <a:noFill/>
        </p:spPr>
        <p:txBody>
          <a:bodyPr wrap="square" rtlCol="0">
            <a:spAutoFit/>
          </a:bodyPr>
          <a:lstStyle/>
          <a:p>
            <a:r>
              <a:rPr lang="en-US" sz="2000" b="1" dirty="0"/>
              <a:t>15’</a:t>
            </a:r>
          </a:p>
        </p:txBody>
      </p:sp>
      <p:sp>
        <p:nvSpPr>
          <p:cNvPr id="13" name="TextBox 12"/>
          <p:cNvSpPr txBox="1"/>
          <p:nvPr/>
        </p:nvSpPr>
        <p:spPr>
          <a:xfrm>
            <a:off x="7086600" y="5830426"/>
            <a:ext cx="1349626" cy="400110"/>
          </a:xfrm>
          <a:prstGeom prst="rect">
            <a:avLst/>
          </a:prstGeom>
          <a:noFill/>
        </p:spPr>
        <p:txBody>
          <a:bodyPr wrap="square" rtlCol="0">
            <a:spAutoFit/>
          </a:bodyPr>
          <a:lstStyle/>
          <a:p>
            <a:r>
              <a:rPr lang="en-US" sz="2000" b="1" dirty="0"/>
              <a:t>375 SQ. FT.</a:t>
            </a:r>
          </a:p>
        </p:txBody>
      </p:sp>
    </p:spTree>
    <p:extLst>
      <p:ext uri="{BB962C8B-B14F-4D97-AF65-F5344CB8AC3E}">
        <p14:creationId xmlns:p14="http://schemas.microsoft.com/office/powerpoint/2010/main" val="243752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p:bldP spid="7" grpId="0"/>
      <p:bldP spid="8" grpId="0"/>
      <p:bldP spid="9" grpId="0"/>
      <p:bldP spid="10" grpId="0" animBg="1"/>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78946"/>
            <a:ext cx="12192000" cy="4431983"/>
          </a:xfrm>
          <a:prstGeom prst="rect">
            <a:avLst/>
          </a:prstGeom>
        </p:spPr>
        <p:txBody>
          <a:bodyPr wrap="square">
            <a:spAutoFit/>
          </a:bodyPr>
          <a:lstStyle/>
          <a:p>
            <a:pPr algn="ctr"/>
            <a:r>
              <a:rPr lang="en-US" sz="2400" b="1" dirty="0"/>
              <a:t>WATER USE DATA</a:t>
            </a:r>
          </a:p>
          <a:p>
            <a:pPr algn="ctr"/>
            <a:endParaRPr lang="en-US" sz="2400" b="1" dirty="0"/>
          </a:p>
          <a:p>
            <a:pPr algn="ctr"/>
            <a:r>
              <a:rPr lang="en-US" b="1" dirty="0"/>
              <a:t>Use records: </a:t>
            </a:r>
          </a:p>
          <a:p>
            <a:pPr algn="ctr"/>
            <a:r>
              <a:rPr lang="en-US" dirty="0"/>
              <a:t>The design flow may be calculated from appropriate water use data, provided the following procedures are used:</a:t>
            </a:r>
          </a:p>
          <a:p>
            <a:pPr algn="ctr"/>
            <a:endParaRPr lang="en-US" dirty="0"/>
          </a:p>
          <a:p>
            <a:pPr algn="ctr"/>
            <a:r>
              <a:rPr lang="en-US" dirty="0"/>
              <a:t> </a:t>
            </a:r>
            <a:r>
              <a:rPr lang="en-US" b="1" dirty="0"/>
              <a:t>Acceptable records: </a:t>
            </a:r>
          </a:p>
          <a:p>
            <a:r>
              <a:rPr lang="en-US" dirty="0"/>
              <a:t>Data is collected from billing records of the service provider or from water meters certified to be accurate within 2 percent;</a:t>
            </a:r>
          </a:p>
          <a:p>
            <a:pPr algn="ctr"/>
            <a:endParaRPr lang="en-US" dirty="0"/>
          </a:p>
          <a:p>
            <a:pPr algn="ctr"/>
            <a:r>
              <a:rPr lang="en-US" b="1" dirty="0"/>
              <a:t> 1 year minimum: </a:t>
            </a:r>
          </a:p>
          <a:p>
            <a:pPr algn="ctr"/>
            <a:r>
              <a:rPr lang="en-US" dirty="0"/>
              <a:t>Continuous records over a period of at least one 1year, or operating season (or other period acceptable to the Department) are utilized;</a:t>
            </a:r>
          </a:p>
          <a:p>
            <a:pPr algn="ctr"/>
            <a:endParaRPr lang="en-US" dirty="0"/>
          </a:p>
          <a:p>
            <a:pPr algn="ctr"/>
            <a:r>
              <a:rPr lang="en-US" dirty="0"/>
              <a:t> Like establishments: Records from the applicant’s facilities or from a like establishment are utilized.</a:t>
            </a:r>
          </a:p>
          <a:p>
            <a:pPr algn="ctr"/>
            <a:endParaRPr lang="en-US" dirty="0"/>
          </a:p>
          <a:p>
            <a:pPr algn="ctr"/>
            <a:r>
              <a:rPr lang="en-US" b="1" dirty="0"/>
              <a:t>Adjustments for peak days</a:t>
            </a:r>
          </a:p>
        </p:txBody>
      </p:sp>
    </p:spTree>
    <p:extLst>
      <p:ext uri="{BB962C8B-B14F-4D97-AF65-F5344CB8AC3E}">
        <p14:creationId xmlns:p14="http://schemas.microsoft.com/office/powerpoint/2010/main" val="42032192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946</Words>
  <Application>Microsoft Office PowerPoint</Application>
  <PresentationFormat>Widescreen</PresentationFormat>
  <Paragraphs>166</Paragraphs>
  <Slides>17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Times New Roman</vt:lpstr>
      <vt:lpstr>2_Office Theme</vt:lpstr>
      <vt:lpstr>Office Theme</vt:lpstr>
      <vt:lpstr> 2018 TINY HOUSES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TINY HOUSES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TINY HOUSES</dc:title>
  <dc:creator>Lawson, Brent</dc:creator>
  <cp:lastModifiedBy>Lawson, Brent</cp:lastModifiedBy>
  <cp:revision>35</cp:revision>
  <dcterms:created xsi:type="dcterms:W3CDTF">2017-11-14T14:33:53Z</dcterms:created>
  <dcterms:modified xsi:type="dcterms:W3CDTF">2017-12-13T19:35:10Z</dcterms:modified>
</cp:coreProperties>
</file>