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34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76625" y="392633"/>
            <a:ext cx="319074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103" y="397763"/>
            <a:ext cx="9003792" cy="6031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103" y="397763"/>
            <a:ext cx="9003792" cy="6031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103" y="397763"/>
            <a:ext cx="9003792" cy="6031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103" y="397763"/>
            <a:ext cx="9003792" cy="6031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809" y="340309"/>
            <a:ext cx="8482330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1065022"/>
            <a:ext cx="5149850" cy="3778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3417" y="2824048"/>
            <a:ext cx="7818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solidFill>
                  <a:srgbClr val="333333"/>
                </a:solidFill>
                <a:latin typeface="Arial"/>
                <a:cs typeface="Arial"/>
              </a:rPr>
              <a:t>Fireplace Inspections </a:t>
            </a:r>
            <a:r>
              <a:rPr b="0" spc="-10" dirty="0">
                <a:solidFill>
                  <a:srgbClr val="333333"/>
                </a:solidFill>
                <a:latin typeface="Arial"/>
                <a:cs typeface="Arial"/>
              </a:rPr>
              <a:t>Made</a:t>
            </a:r>
            <a:r>
              <a:rPr b="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333333"/>
                </a:solidFill>
                <a:latin typeface="Arial"/>
                <a:cs typeface="Arial"/>
              </a:rPr>
              <a:t>Easier</a:t>
            </a:r>
          </a:p>
        </p:txBody>
      </p:sp>
      <p:sp>
        <p:nvSpPr>
          <p:cNvPr id="5" name="object 5"/>
          <p:cNvSpPr/>
          <p:nvPr/>
        </p:nvSpPr>
        <p:spPr>
          <a:xfrm>
            <a:off x="2026920" y="1770888"/>
            <a:ext cx="4843272" cy="115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2282" y="598169"/>
            <a:ext cx="4841494" cy="2308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5922670"/>
            <a:ext cx="187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1901 </a:t>
            </a:r>
            <a:r>
              <a:rPr sz="1800" dirty="0">
                <a:latin typeface="Arial"/>
                <a:cs typeface="Arial"/>
              </a:rPr>
              <a:t>N. </a:t>
            </a:r>
            <a:r>
              <a:rPr sz="1800" spc="-5" dirty="0">
                <a:latin typeface="Arial"/>
                <a:cs typeface="Arial"/>
              </a:rPr>
              <a:t>Moore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2022" y="5922670"/>
            <a:ext cx="2027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Arlington, </a:t>
            </a:r>
            <a:r>
              <a:rPr sz="1800" spc="-70" dirty="0">
                <a:latin typeface="Arial"/>
                <a:cs typeface="Arial"/>
              </a:rPr>
              <a:t>VA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22209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6381" y="5922670"/>
            <a:ext cx="1590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(703)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524-8030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162" y="3943350"/>
            <a:ext cx="2987675" cy="1571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4127500"/>
            <a:ext cx="3581400" cy="1387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304" y="676401"/>
            <a:ext cx="8402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8990" algn="l"/>
                <a:tab pos="5838190" algn="l"/>
              </a:tabLst>
            </a:pPr>
            <a:r>
              <a:rPr sz="4400" b="0" spc="-9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e o</a:t>
            </a:r>
            <a:r>
              <a:rPr sz="4400" b="0" spc="-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fer the	fol</a:t>
            </a:r>
            <a:r>
              <a:rPr sz="44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owing	</a:t>
            </a:r>
            <a:r>
              <a:rPr sz="4400" b="0" u="heavy" dirty="0">
                <a:latin typeface="Arial"/>
                <a:cs typeface="Arial"/>
              </a:rPr>
              <a:t>Inspect</a:t>
            </a:r>
            <a:r>
              <a:rPr sz="4400" b="0" u="heavy" spc="5" dirty="0">
                <a:latin typeface="Arial"/>
                <a:cs typeface="Arial"/>
              </a:rPr>
              <a:t>i</a:t>
            </a:r>
            <a:r>
              <a:rPr sz="4400" b="0" u="heavy" dirty="0">
                <a:latin typeface="Arial"/>
                <a:cs typeface="Arial"/>
              </a:rPr>
              <a:t>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040" y="3469004"/>
            <a:ext cx="7985759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as a guideline, not as a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required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list of inspection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areas.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5827" y="2494788"/>
            <a:ext cx="2575560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1189" y="1817370"/>
            <a:ext cx="2573795" cy="1318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4713" y="568198"/>
            <a:ext cx="535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Green Building</a:t>
            </a:r>
            <a:r>
              <a:rPr spc="-50" dirty="0"/>
              <a:t> </a:t>
            </a:r>
            <a:r>
              <a:rPr spc="-10" dirty="0"/>
              <a:t>Codes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24212"/>
            <a:ext cx="8420100" cy="412686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Define additional approaches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construction</a:t>
            </a:r>
            <a:endParaRPr sz="3200">
              <a:latin typeface="Arial"/>
              <a:cs typeface="Arial"/>
            </a:endParaRPr>
          </a:p>
          <a:p>
            <a:pPr marL="756285" marR="516255" indent="-287020" algn="just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Referred to as “overlay” or “reach” codes and  standards that extend, but do not conflict with  basic codes and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standards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Direct </a:t>
            </a:r>
            <a:r>
              <a:rPr sz="3200" spc="-5" dirty="0">
                <a:latin typeface="Arial"/>
                <a:cs typeface="Arial"/>
              </a:rPr>
              <a:t>impact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some hearth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products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Indirect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upcoming impact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relationship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air tightness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building envelope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indoor  </a:t>
            </a:r>
            <a:r>
              <a:rPr sz="3200" dirty="0">
                <a:latin typeface="Arial"/>
                <a:cs typeface="Arial"/>
              </a:rPr>
              <a:t>air </a:t>
            </a:r>
            <a:r>
              <a:rPr sz="3200" spc="-5" dirty="0">
                <a:latin typeface="Arial"/>
                <a:cs typeface="Arial"/>
              </a:rPr>
              <a:t>quality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concerns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9660" y="339293"/>
            <a:ext cx="5354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Green Building</a:t>
            </a:r>
            <a:r>
              <a:rPr spc="-45" dirty="0"/>
              <a:t> </a:t>
            </a:r>
            <a:r>
              <a:rPr spc="-10" dirty="0"/>
              <a:t>Codes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950722"/>
            <a:ext cx="7928609" cy="498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96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International Energy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Conservation</a:t>
            </a:r>
            <a:r>
              <a:rPr sz="3200" spc="-9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Code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15"/>
              </a:spcBef>
            </a:pPr>
            <a:r>
              <a:rPr sz="2800" spc="-5" dirty="0">
                <a:latin typeface="Arial"/>
                <a:cs typeface="Arial"/>
              </a:rPr>
              <a:t>IECC 2009 &amp; IRC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2009</a:t>
            </a:r>
            <a:endParaRPr sz="2800">
              <a:latin typeface="Arial"/>
              <a:cs typeface="Arial"/>
            </a:endParaRPr>
          </a:p>
          <a:p>
            <a:pPr marL="355600" marR="2816860" indent="-3429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“New wood-burning fireplaces shall  have gasketed doors and outdoor  </a:t>
            </a:r>
            <a:r>
              <a:rPr sz="2400" dirty="0">
                <a:latin typeface="Arial"/>
                <a:cs typeface="Arial"/>
              </a:rPr>
              <a:t>combustion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air.”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spc="-5" dirty="0">
                <a:latin typeface="Arial"/>
                <a:cs typeface="Arial"/>
              </a:rPr>
              <a:t>IECC 2012 &amp; IRC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2012</a:t>
            </a:r>
            <a:endParaRPr sz="2800">
              <a:latin typeface="Arial"/>
              <a:cs typeface="Arial"/>
            </a:endParaRPr>
          </a:p>
          <a:p>
            <a:pPr marL="355600" marR="2816860" indent="-3429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“New wood-burning fireplaces shall  have tight-fitting flue damper and  outdoor </a:t>
            </a:r>
            <a:r>
              <a:rPr sz="2400" dirty="0">
                <a:latin typeface="Arial"/>
                <a:cs typeface="Arial"/>
              </a:rPr>
              <a:t>combustion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air.”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Section 402.4.1.1 </a:t>
            </a:r>
            <a:r>
              <a:rPr sz="2400" dirty="0">
                <a:latin typeface="Arial"/>
                <a:cs typeface="Arial"/>
              </a:rPr>
              <a:t>&amp; IRC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N1102.4.1.1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>
                <a:solidFill>
                  <a:srgbClr val="800000"/>
                </a:solidFill>
                <a:latin typeface="Arial"/>
                <a:cs typeface="Arial"/>
              </a:rPr>
              <a:t>–	</a:t>
            </a:r>
            <a:r>
              <a:rPr sz="2000" spc="-5" dirty="0">
                <a:latin typeface="Arial"/>
                <a:cs typeface="Arial"/>
              </a:rPr>
              <a:t>“Fireplaces shall have gasketed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doors.”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1904977"/>
            <a:ext cx="2811768" cy="3657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Green Building</a:t>
            </a:r>
            <a:r>
              <a:rPr spc="-50" dirty="0"/>
              <a:t> </a:t>
            </a:r>
            <a:r>
              <a:rPr spc="-10" dirty="0"/>
              <a:t>Codes</a:t>
            </a:r>
          </a:p>
          <a:p>
            <a:pPr marL="0" algn="ctr">
              <a:lnSpc>
                <a:spcPct val="100000"/>
              </a:lnSpc>
              <a:spcBef>
                <a:spcPts val="20"/>
              </a:spcBef>
            </a:pPr>
            <a:r>
              <a:rPr sz="3200" b="0" spc="-5" dirty="0">
                <a:latin typeface="Arial"/>
                <a:cs typeface="Arial"/>
              </a:rPr>
              <a:t>International Energy </a:t>
            </a:r>
            <a:r>
              <a:rPr sz="3200" b="0" dirty="0">
                <a:latin typeface="Arial"/>
                <a:cs typeface="Arial"/>
              </a:rPr>
              <a:t>Conservation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Code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926463"/>
            <a:ext cx="7947025" cy="2979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Material(s) </a:t>
            </a:r>
            <a:r>
              <a:rPr sz="3200" dirty="0">
                <a:latin typeface="Arial"/>
                <a:cs typeface="Arial"/>
              </a:rPr>
              <a:t>assembled </a:t>
            </a:r>
            <a:r>
              <a:rPr sz="3200" spc="-5" dirty="0">
                <a:latin typeface="Arial"/>
                <a:cs typeface="Arial"/>
              </a:rPr>
              <a:t>and joined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together  </a:t>
            </a:r>
            <a:r>
              <a:rPr sz="3200" dirty="0">
                <a:latin typeface="Arial"/>
                <a:cs typeface="Arial"/>
              </a:rPr>
              <a:t>to provide a </a:t>
            </a:r>
            <a:r>
              <a:rPr sz="3200" spc="-5" dirty="0">
                <a:latin typeface="Arial"/>
                <a:cs typeface="Arial"/>
              </a:rPr>
              <a:t>barrier </a:t>
            </a:r>
            <a:r>
              <a:rPr sz="3200" dirty="0">
                <a:latin typeface="Arial"/>
                <a:cs typeface="Arial"/>
              </a:rPr>
              <a:t>to air </a:t>
            </a:r>
            <a:r>
              <a:rPr sz="3200" spc="-5" dirty="0">
                <a:latin typeface="Arial"/>
                <a:cs typeface="Arial"/>
              </a:rPr>
              <a:t>leakage through  the building envelope.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air barrier may  </a:t>
            </a:r>
            <a:r>
              <a:rPr sz="3200" dirty="0">
                <a:latin typeface="Arial"/>
                <a:cs typeface="Arial"/>
              </a:rPr>
              <a:t>be a </a:t>
            </a:r>
            <a:r>
              <a:rPr sz="3200" spc="-5" dirty="0">
                <a:latin typeface="Arial"/>
                <a:cs typeface="Arial"/>
              </a:rPr>
              <a:t>single material, </a:t>
            </a:r>
            <a:r>
              <a:rPr sz="3200" dirty="0">
                <a:latin typeface="Arial"/>
                <a:cs typeface="Arial"/>
              </a:rPr>
              <a:t>or a </a:t>
            </a:r>
            <a:r>
              <a:rPr sz="3200" spc="-5" dirty="0">
                <a:latin typeface="Arial"/>
                <a:cs typeface="Arial"/>
              </a:rPr>
              <a:t>combination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materials.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Fireplace walls must include an air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barrier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" y="376237"/>
            <a:ext cx="9001125" cy="60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777" y="1942973"/>
            <a:ext cx="6690995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2560">
              <a:lnSpc>
                <a:spcPct val="120000"/>
              </a:lnSpc>
              <a:spcBef>
                <a:spcPts val="100"/>
              </a:spcBef>
            </a:pPr>
            <a:r>
              <a:rPr sz="6600" dirty="0">
                <a:latin typeface="Arial"/>
                <a:cs typeface="Arial"/>
              </a:rPr>
              <a:t>3. Gas </a:t>
            </a:r>
            <a:r>
              <a:rPr sz="6600" spc="-5" dirty="0">
                <a:latin typeface="Arial"/>
                <a:cs typeface="Arial"/>
              </a:rPr>
              <a:t>Appliance  Installation</a:t>
            </a:r>
            <a:r>
              <a:rPr sz="6600" spc="-30" dirty="0">
                <a:latin typeface="Arial"/>
                <a:cs typeface="Arial"/>
              </a:rPr>
              <a:t> </a:t>
            </a:r>
            <a:r>
              <a:rPr sz="6600" dirty="0">
                <a:latin typeface="Arial"/>
                <a:cs typeface="Arial"/>
              </a:rPr>
              <a:t>Issues</a:t>
            </a:r>
            <a:endParaRPr sz="6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735837"/>
            <a:ext cx="2563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Inspection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4857" y="409701"/>
            <a:ext cx="4575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Appliance</a:t>
            </a:r>
            <a:r>
              <a:rPr sz="3600" spc="-40" dirty="0"/>
              <a:t> </a:t>
            </a:r>
            <a:r>
              <a:rPr sz="3600" dirty="0"/>
              <a:t>Standards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7560309" y="5625402"/>
            <a:ext cx="4572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YES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7050" y="1365250"/>
          <a:ext cx="8248650" cy="4798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219200"/>
                <a:gridCol w="1371600"/>
                <a:gridCol w="1447800"/>
                <a:gridCol w="1295400"/>
                <a:gridCol w="1524000"/>
              </a:tblGrid>
              <a:tr h="1206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Z21.60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Gas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Log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Sets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Z21.50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Fireplaces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Z21.88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15900" marR="20574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Gas  </a:t>
                      </a:r>
                      <a:r>
                        <a:rPr sz="1800" b="1" spc="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irep</a:t>
                      </a:r>
                      <a:r>
                        <a:rPr sz="1800" b="1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ace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Heaters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Z21.11.2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2555" marR="1149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nted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Room  Heater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6995" indent="25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Class 4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Conden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ing 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Appliances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AFUE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60045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Tested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66090" algn="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Thermostat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6609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7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205740" marR="1981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Fireplace,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Insert, 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Stove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Vent</a:t>
                      </a:r>
                      <a:r>
                        <a:rPr sz="16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switch: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66370" marR="15811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Draft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hood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units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5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7990" algn="r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5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5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5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7429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ODS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equipped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66090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4292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7428" y="735837"/>
            <a:ext cx="6089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Shutoff </a:t>
            </a:r>
            <a:r>
              <a:rPr spc="-50" dirty="0"/>
              <a:t>Valve</a:t>
            </a:r>
            <a:r>
              <a:rPr spc="-45" dirty="0"/>
              <a:t> </a:t>
            </a:r>
            <a:r>
              <a:rPr spc="-5" dirty="0"/>
              <a:t>Exceptions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0620"/>
            <a:ext cx="5240655" cy="244475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Readily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accessible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Permanently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identified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Serves no </a:t>
            </a:r>
            <a:r>
              <a:rPr sz="3200" spc="-5" dirty="0">
                <a:latin typeface="Arial"/>
                <a:cs typeface="Arial"/>
              </a:rPr>
              <a:t>other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equipment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15"/>
              </a:spcBef>
            </a:pPr>
            <a:r>
              <a:rPr sz="2000" dirty="0">
                <a:solidFill>
                  <a:srgbClr val="DE4F00"/>
                </a:solidFill>
                <a:latin typeface="Arial"/>
                <a:cs typeface="Arial"/>
              </a:rPr>
              <a:t>Readily</a:t>
            </a:r>
            <a:r>
              <a:rPr sz="2000" spc="-6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E4F00"/>
                </a:solidFill>
                <a:latin typeface="Arial"/>
                <a:cs typeface="Arial"/>
              </a:rPr>
              <a:t>accessible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075557"/>
            <a:ext cx="5238750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372110" indent="-286385">
              <a:lnSpc>
                <a:spcPct val="100000"/>
              </a:lnSpc>
              <a:spcBef>
                <a:spcPts val="100"/>
              </a:spcBef>
              <a:buClr>
                <a:srgbClr val="EDEBE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Having direct access </a:t>
            </a:r>
            <a:r>
              <a:rPr sz="1800" spc="-10" dirty="0">
                <a:solidFill>
                  <a:srgbClr val="DE4F00"/>
                </a:solidFill>
                <a:latin typeface="Arial"/>
                <a:cs typeface="Arial"/>
              </a:rPr>
              <a:t>without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the need </a:t>
            </a:r>
            <a:r>
              <a:rPr sz="1800" dirty="0">
                <a:solidFill>
                  <a:srgbClr val="DE4F00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removing or moving any panel, </a:t>
            </a:r>
            <a:r>
              <a:rPr sz="1800" spc="-25" dirty="0">
                <a:solidFill>
                  <a:srgbClr val="DE4F00"/>
                </a:solidFill>
                <a:latin typeface="Arial"/>
                <a:cs typeface="Arial"/>
              </a:rPr>
              <a:t>door,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or  similar</a:t>
            </a:r>
            <a:r>
              <a:rPr sz="1800" spc="-6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cover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000" dirty="0">
                <a:solidFill>
                  <a:srgbClr val="DE4F00"/>
                </a:solidFill>
                <a:latin typeface="Arial"/>
                <a:cs typeface="Arial"/>
              </a:rPr>
              <a:t>Accessible</a:t>
            </a:r>
            <a:endParaRPr sz="2000">
              <a:latin typeface="Arial"/>
              <a:cs typeface="Arial"/>
            </a:endParaRPr>
          </a:p>
          <a:p>
            <a:pPr marL="756285" marR="5080" indent="-286385">
              <a:lnSpc>
                <a:spcPct val="100000"/>
              </a:lnSpc>
              <a:spcBef>
                <a:spcPts val="434"/>
              </a:spcBef>
              <a:buClr>
                <a:srgbClr val="EDEBE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Having access </a:t>
            </a:r>
            <a:r>
              <a:rPr sz="1800" dirty="0">
                <a:solidFill>
                  <a:srgbClr val="DE4F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but </a:t>
            </a:r>
            <a:r>
              <a:rPr sz="1800" spc="-15" dirty="0">
                <a:solidFill>
                  <a:srgbClr val="DE4F00"/>
                </a:solidFill>
                <a:latin typeface="Arial"/>
                <a:cs typeface="Arial"/>
              </a:rPr>
              <a:t>which </a:t>
            </a:r>
            <a:r>
              <a:rPr sz="1800" dirty="0">
                <a:solidFill>
                  <a:srgbClr val="DE4F00"/>
                </a:solidFill>
                <a:latin typeface="Arial"/>
                <a:cs typeface="Arial"/>
              </a:rPr>
              <a:t>first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requires </a:t>
            </a:r>
            <a:r>
              <a:rPr sz="1800" dirty="0">
                <a:solidFill>
                  <a:srgbClr val="DE4F00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removal </a:t>
            </a:r>
            <a:r>
              <a:rPr sz="1800" dirty="0">
                <a:solidFill>
                  <a:srgbClr val="DE4F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a panel, </a:t>
            </a:r>
            <a:r>
              <a:rPr sz="1800" spc="-25" dirty="0">
                <a:solidFill>
                  <a:srgbClr val="DE4F00"/>
                </a:solidFill>
                <a:latin typeface="Arial"/>
                <a:cs typeface="Arial"/>
              </a:rPr>
              <a:t>door,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or similar</a:t>
            </a:r>
            <a:r>
              <a:rPr sz="1800" spc="5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covering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9800" y="1828800"/>
            <a:ext cx="2636774" cy="169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3925" y="1812925"/>
            <a:ext cx="2668905" cy="1730375"/>
          </a:xfrm>
          <a:custGeom>
            <a:avLst/>
            <a:gdLst/>
            <a:ahLst/>
            <a:cxnLst/>
            <a:rect l="l" t="t" r="r" b="b"/>
            <a:pathLst>
              <a:path w="2668904" h="1730375">
                <a:moveTo>
                  <a:pt x="0" y="1730375"/>
                </a:moveTo>
                <a:lnTo>
                  <a:pt x="2668651" y="1730375"/>
                </a:lnTo>
                <a:lnTo>
                  <a:pt x="2668651" y="0"/>
                </a:lnTo>
                <a:lnTo>
                  <a:pt x="0" y="0"/>
                </a:lnTo>
                <a:lnTo>
                  <a:pt x="0" y="1730375"/>
                </a:lnTo>
                <a:close/>
              </a:path>
            </a:pathLst>
          </a:custGeom>
          <a:ln w="31750">
            <a:solidFill>
              <a:srgbClr val="DE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4050" y="3138551"/>
            <a:ext cx="1911350" cy="217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88175" y="3122548"/>
            <a:ext cx="1943100" cy="2206625"/>
          </a:xfrm>
          <a:custGeom>
            <a:avLst/>
            <a:gdLst/>
            <a:ahLst/>
            <a:cxnLst/>
            <a:rect l="l" t="t" r="r" b="b"/>
            <a:pathLst>
              <a:path w="1943100" h="2206625">
                <a:moveTo>
                  <a:pt x="0" y="2206625"/>
                </a:moveTo>
                <a:lnTo>
                  <a:pt x="1943100" y="2206625"/>
                </a:lnTo>
                <a:lnTo>
                  <a:pt x="1943100" y="0"/>
                </a:lnTo>
                <a:lnTo>
                  <a:pt x="0" y="0"/>
                </a:lnTo>
                <a:lnTo>
                  <a:pt x="0" y="2206625"/>
                </a:lnTo>
                <a:close/>
              </a:path>
            </a:pathLst>
          </a:custGeom>
          <a:ln w="31750">
            <a:solidFill>
              <a:srgbClr val="DE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9800" y="4343400"/>
            <a:ext cx="24384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3925" y="4327525"/>
            <a:ext cx="2470150" cy="1936750"/>
          </a:xfrm>
          <a:custGeom>
            <a:avLst/>
            <a:gdLst/>
            <a:ahLst/>
            <a:cxnLst/>
            <a:rect l="l" t="t" r="r" b="b"/>
            <a:pathLst>
              <a:path w="2470150" h="1936750">
                <a:moveTo>
                  <a:pt x="0" y="1936750"/>
                </a:moveTo>
                <a:lnTo>
                  <a:pt x="2470150" y="1936750"/>
                </a:lnTo>
                <a:lnTo>
                  <a:pt x="2470150" y="0"/>
                </a:lnTo>
                <a:lnTo>
                  <a:pt x="0" y="0"/>
                </a:lnTo>
                <a:lnTo>
                  <a:pt x="0" y="1936750"/>
                </a:lnTo>
                <a:close/>
              </a:path>
            </a:pathLst>
          </a:custGeom>
          <a:ln w="31750">
            <a:solidFill>
              <a:srgbClr val="DE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7428" y="621537"/>
            <a:ext cx="6089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Shutoff </a:t>
            </a:r>
            <a:r>
              <a:rPr spc="-50" dirty="0"/>
              <a:t>Valve</a:t>
            </a:r>
            <a:r>
              <a:rPr spc="-45" dirty="0"/>
              <a:t> </a:t>
            </a:r>
            <a:r>
              <a:rPr spc="-5" dirty="0"/>
              <a:t>Exceptions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1765603"/>
            <a:ext cx="8552180" cy="45656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785"/>
              </a:spcBef>
              <a:buClr>
                <a:srgbClr val="800000"/>
              </a:buClr>
              <a:buChar char="•"/>
              <a:tabLst>
                <a:tab pos="545465" algn="l"/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National Fuel Gas Code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2009</a:t>
            </a:r>
            <a:endParaRPr sz="2800">
              <a:latin typeface="Arial"/>
              <a:cs typeface="Arial"/>
            </a:endParaRPr>
          </a:p>
          <a:p>
            <a:pPr marL="927100" marR="1511935" lvl="1" indent="-4572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Arial"/>
                <a:cs typeface="Arial"/>
              </a:rPr>
              <a:t>“Appliances </a:t>
            </a:r>
            <a:r>
              <a:rPr sz="2400" spc="-5" dirty="0">
                <a:latin typeface="Arial"/>
                <a:cs typeface="Arial"/>
              </a:rPr>
              <a:t>installed in </a:t>
            </a:r>
            <a:r>
              <a:rPr sz="2400" dirty="0">
                <a:latin typeface="Arial"/>
                <a:cs typeface="Arial"/>
              </a:rPr>
              <a:t>vented </a:t>
            </a:r>
            <a:r>
              <a:rPr sz="2400" spc="-5" dirty="0">
                <a:latin typeface="Arial"/>
                <a:cs typeface="Arial"/>
              </a:rPr>
              <a:t>fireplaces and  unvented </a:t>
            </a:r>
            <a:r>
              <a:rPr sz="2400" dirty="0">
                <a:latin typeface="Arial"/>
                <a:cs typeface="Arial"/>
              </a:rPr>
              <a:t>firebox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enclosures”</a:t>
            </a:r>
            <a:endParaRPr sz="2400">
              <a:latin typeface="Arial"/>
              <a:cs typeface="Arial"/>
            </a:endParaRPr>
          </a:p>
          <a:p>
            <a:pPr marL="1308100" lvl="2" indent="-381000">
              <a:lnSpc>
                <a:spcPct val="100000"/>
              </a:lnSpc>
              <a:spcBef>
                <a:spcPts val="484"/>
              </a:spcBef>
              <a:buClr>
                <a:srgbClr val="800000"/>
              </a:buClr>
              <a:buChar char="•"/>
              <a:tabLst>
                <a:tab pos="1308100" algn="l"/>
                <a:tab pos="1308735" algn="l"/>
              </a:tabLst>
            </a:pPr>
            <a:r>
              <a:rPr sz="2000" dirty="0">
                <a:latin typeface="Arial"/>
                <a:cs typeface="Arial"/>
              </a:rPr>
              <a:t>Gas log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sets</a:t>
            </a:r>
            <a:endParaRPr sz="2000">
              <a:latin typeface="Arial"/>
              <a:cs typeface="Arial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•"/>
              <a:tabLst>
                <a:tab pos="1308100" algn="l"/>
                <a:tab pos="1308735" algn="l"/>
              </a:tabLst>
            </a:pPr>
            <a:r>
              <a:rPr sz="2000" dirty="0">
                <a:latin typeface="Arial"/>
                <a:cs typeface="Arial"/>
              </a:rPr>
              <a:t>Fireplace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inserts</a:t>
            </a:r>
            <a:endParaRPr sz="2000">
              <a:latin typeface="Arial"/>
              <a:cs typeface="Arial"/>
            </a:endParaRPr>
          </a:p>
          <a:p>
            <a:pPr marL="1308100" lvl="2" indent="-3810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•"/>
              <a:tabLst>
                <a:tab pos="1308100" algn="l"/>
                <a:tab pos="1308735" algn="l"/>
              </a:tabLst>
            </a:pPr>
            <a:r>
              <a:rPr sz="2000" dirty="0">
                <a:latin typeface="Arial"/>
                <a:cs typeface="Arial"/>
              </a:rPr>
              <a:t>Unvented hearth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appliances</a:t>
            </a:r>
            <a:endParaRPr sz="20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Arial"/>
                <a:cs typeface="Arial"/>
              </a:rPr>
              <a:t>Shutoff </a:t>
            </a:r>
            <a:r>
              <a:rPr sz="2400" spc="-5" dirty="0">
                <a:latin typeface="Arial"/>
                <a:cs typeface="Arial"/>
              </a:rPr>
              <a:t>valve installed </a:t>
            </a:r>
            <a:r>
              <a:rPr sz="2400" dirty="0">
                <a:latin typeface="Arial"/>
                <a:cs typeface="Arial"/>
              </a:rPr>
              <a:t>at 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manifold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within 50’ 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appliance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</a:pPr>
            <a:r>
              <a:rPr sz="2400" spc="-25" dirty="0">
                <a:latin typeface="Arial"/>
                <a:cs typeface="Arial"/>
              </a:rPr>
              <a:t>Vented </a:t>
            </a:r>
            <a:r>
              <a:rPr sz="2400" spc="-5" dirty="0">
                <a:latin typeface="Arial"/>
                <a:cs typeface="Arial"/>
              </a:rPr>
              <a:t>fireplaces </a:t>
            </a:r>
            <a:r>
              <a:rPr sz="2400" dirty="0">
                <a:latin typeface="Arial"/>
                <a:cs typeface="Arial"/>
              </a:rPr>
              <a:t>or free </a:t>
            </a:r>
            <a:r>
              <a:rPr sz="2400" spc="-5" dirty="0">
                <a:latin typeface="Arial"/>
                <a:cs typeface="Arial"/>
              </a:rPr>
              <a:t>standing hearth appliances require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2486025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shutoff </a:t>
            </a:r>
            <a:r>
              <a:rPr sz="2400" spc="-5" dirty="0">
                <a:latin typeface="Arial"/>
                <a:cs typeface="Arial"/>
              </a:rPr>
              <a:t>within 6’ 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appliance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0800" y="2819400"/>
            <a:ext cx="25908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7428" y="583437"/>
            <a:ext cx="6089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Shutoff </a:t>
            </a:r>
            <a:r>
              <a:rPr spc="-50" dirty="0"/>
              <a:t>Valve</a:t>
            </a:r>
            <a:r>
              <a:rPr spc="-45" dirty="0"/>
              <a:t> </a:t>
            </a:r>
            <a:r>
              <a:rPr spc="-5" dirty="0"/>
              <a:t>Exceptions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36694"/>
            <a:ext cx="7771765" cy="460311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International Fuel Gas Code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2009:</a:t>
            </a:r>
            <a:endParaRPr sz="2800">
              <a:latin typeface="Arial"/>
              <a:cs typeface="Arial"/>
            </a:endParaRPr>
          </a:p>
          <a:p>
            <a:pPr marL="756285" marR="361950" lvl="1" indent="-286385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25" dirty="0">
                <a:latin typeface="Arial"/>
                <a:cs typeface="Arial"/>
              </a:rPr>
              <a:t>“Vented </a:t>
            </a:r>
            <a:r>
              <a:rPr sz="2400" spc="-5" dirty="0">
                <a:latin typeface="Arial"/>
                <a:cs typeface="Arial"/>
              </a:rPr>
              <a:t>decorative </a:t>
            </a:r>
            <a:r>
              <a:rPr sz="2400" spc="-10" dirty="0">
                <a:latin typeface="Arial"/>
                <a:cs typeface="Arial"/>
              </a:rPr>
              <a:t>appliances, </a:t>
            </a:r>
            <a:r>
              <a:rPr sz="2400" spc="-5" dirty="0">
                <a:latin typeface="Arial"/>
                <a:cs typeface="Arial"/>
              </a:rPr>
              <a:t>room heaters and  decorative appliances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installation in vented  fireplaces”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spc="-20" dirty="0">
                <a:latin typeface="Arial"/>
                <a:cs typeface="Arial"/>
              </a:rPr>
              <a:t>Vented </a:t>
            </a:r>
            <a:r>
              <a:rPr sz="2000" dirty="0">
                <a:latin typeface="Arial"/>
                <a:cs typeface="Arial"/>
              </a:rPr>
              <a:t>gas hearth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appliances</a:t>
            </a:r>
            <a:endParaRPr sz="20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434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1800" spc="-5" dirty="0">
                <a:latin typeface="Arial"/>
                <a:cs typeface="Arial"/>
              </a:rPr>
              <a:t>Fireplaces</a:t>
            </a:r>
            <a:endParaRPr sz="18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425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1800" spc="-5" dirty="0">
                <a:latin typeface="Arial"/>
                <a:cs typeface="Arial"/>
              </a:rPr>
              <a:t>Fireplace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inserts</a:t>
            </a:r>
            <a:endParaRPr sz="18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430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1800" spc="-5" dirty="0">
                <a:latin typeface="Arial"/>
                <a:cs typeface="Arial"/>
              </a:rPr>
              <a:t>Freestanding hearth</a:t>
            </a:r>
            <a:r>
              <a:rPr sz="1800" spc="-10" dirty="0">
                <a:latin typeface="Arial"/>
                <a:cs typeface="Arial"/>
              </a:rPr>
              <a:t> appliances</a:t>
            </a:r>
            <a:endParaRPr sz="1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70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spc="-20" dirty="0">
                <a:latin typeface="Arial"/>
                <a:cs typeface="Arial"/>
              </a:rPr>
              <a:t>Vented </a:t>
            </a:r>
            <a:r>
              <a:rPr sz="2000" dirty="0">
                <a:latin typeface="Arial"/>
                <a:cs typeface="Arial"/>
              </a:rPr>
              <a:t>gas log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Unvented gas hearth </a:t>
            </a:r>
            <a:r>
              <a:rPr sz="2400" spc="-10" dirty="0">
                <a:latin typeface="Arial"/>
                <a:cs typeface="Arial"/>
              </a:rPr>
              <a:t>appliances </a:t>
            </a:r>
            <a:r>
              <a:rPr sz="2400" spc="-5" dirty="0">
                <a:latin typeface="Arial"/>
                <a:cs typeface="Arial"/>
              </a:rPr>
              <a:t>require </a:t>
            </a:r>
            <a:r>
              <a:rPr sz="2400" spc="-10" dirty="0">
                <a:latin typeface="Arial"/>
                <a:cs typeface="Arial"/>
              </a:rPr>
              <a:t>shutoff within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6’</a:t>
            </a:r>
            <a:endParaRPr sz="2400">
              <a:latin typeface="Arial"/>
              <a:cs typeface="Arial"/>
            </a:endParaRPr>
          </a:p>
          <a:p>
            <a:pPr marL="305625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appliance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1905000"/>
            <a:ext cx="4097274" cy="364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9285" y="506933"/>
            <a:ext cx="3807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Sediment</a:t>
            </a:r>
            <a:r>
              <a:rPr spc="-55" dirty="0"/>
              <a:t> </a:t>
            </a:r>
            <a:r>
              <a:rPr spc="-50" dirty="0"/>
              <a:t>Traps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939" y="1600620"/>
            <a:ext cx="5242560" cy="36982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Installed </a:t>
            </a:r>
            <a:r>
              <a:rPr sz="3200" dirty="0">
                <a:latin typeface="Arial"/>
                <a:cs typeface="Arial"/>
              </a:rPr>
              <a:t>close to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Intercept solid </a:t>
            </a:r>
            <a:r>
              <a:rPr sz="3200" spc="-5" dirty="0">
                <a:latin typeface="Arial"/>
                <a:cs typeface="Arial"/>
              </a:rPr>
              <a:t>debris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prevent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blockage</a:t>
            </a:r>
            <a:endParaRPr sz="3200">
              <a:latin typeface="Arial"/>
              <a:cs typeface="Arial"/>
            </a:endParaRPr>
          </a:p>
          <a:p>
            <a:pPr marL="355600" marR="431800" indent="-3429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Required </a:t>
            </a:r>
            <a:r>
              <a:rPr sz="3200" dirty="0">
                <a:latin typeface="Arial"/>
                <a:cs typeface="Arial"/>
              </a:rPr>
              <a:t>by some  </a:t>
            </a:r>
            <a:r>
              <a:rPr sz="3200" spc="-5" dirty="0">
                <a:latin typeface="Arial"/>
                <a:cs typeface="Arial"/>
              </a:rPr>
              <a:t>appliance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manufacturers</a:t>
            </a:r>
            <a:endParaRPr sz="3200">
              <a:latin typeface="Arial"/>
              <a:cs typeface="Arial"/>
            </a:endParaRPr>
          </a:p>
          <a:p>
            <a:pPr marL="756285" marR="198755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Prevent rusting and  degradation of main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burner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0789" y="354279"/>
            <a:ext cx="5660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Appliance</a:t>
            </a:r>
            <a:r>
              <a:rPr spc="-45" dirty="0"/>
              <a:t> </a:t>
            </a:r>
            <a:r>
              <a:rPr spc="-10" dirty="0"/>
              <a:t>Connections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644" y="1240510"/>
            <a:ext cx="7189470" cy="45383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039494">
              <a:lnSpc>
                <a:spcPct val="100000"/>
              </a:lnSpc>
              <a:spcBef>
                <a:spcPts val="1300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International Fuel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3200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Code</a:t>
            </a:r>
            <a:endParaRPr sz="32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Arial"/>
                <a:cs typeface="Arial"/>
              </a:rPr>
              <a:t>Rigid or CSST </a:t>
            </a:r>
            <a:r>
              <a:rPr sz="3200" spc="-5" dirty="0">
                <a:latin typeface="Arial"/>
                <a:cs typeface="Arial"/>
              </a:rPr>
              <a:t>(2006) </a:t>
            </a:r>
            <a:r>
              <a:rPr sz="3200" dirty="0">
                <a:latin typeface="Arial"/>
                <a:cs typeface="Arial"/>
              </a:rPr>
              <a:t>= No </a:t>
            </a:r>
            <a:r>
              <a:rPr sz="3200" spc="-5" dirty="0">
                <a:latin typeface="Arial"/>
                <a:cs typeface="Arial"/>
              </a:rPr>
              <a:t>length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limit</a:t>
            </a:r>
            <a:endParaRPr sz="32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buClr>
                <a:srgbClr val="800000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Arial"/>
                <a:cs typeface="Arial"/>
              </a:rPr>
              <a:t>Semi-rigid =Maximum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6’</a:t>
            </a:r>
            <a:endParaRPr sz="3200">
              <a:latin typeface="Arial"/>
              <a:cs typeface="Arial"/>
            </a:endParaRPr>
          </a:p>
          <a:p>
            <a:pPr marL="807720" lvl="1" indent="-338455">
              <a:lnSpc>
                <a:spcPct val="100000"/>
              </a:lnSpc>
              <a:buClr>
                <a:srgbClr val="800000"/>
              </a:buClr>
              <a:buSzPct val="114285"/>
              <a:buChar char="–"/>
              <a:tabLst>
                <a:tab pos="808355" algn="l"/>
              </a:tabLst>
            </a:pPr>
            <a:r>
              <a:rPr sz="2800" spc="-5" dirty="0">
                <a:latin typeface="Arial"/>
                <a:cs typeface="Arial"/>
              </a:rPr>
              <a:t>Copper/aluminum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tubing</a:t>
            </a:r>
            <a:endParaRPr sz="28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buClr>
                <a:srgbClr val="800000"/>
              </a:buClr>
              <a:buChar char="•"/>
              <a:tabLst>
                <a:tab pos="246379" algn="l"/>
              </a:tabLst>
            </a:pPr>
            <a:r>
              <a:rPr sz="3200" dirty="0">
                <a:latin typeface="Arial"/>
                <a:cs typeface="Arial"/>
              </a:rPr>
              <a:t>ANSI </a:t>
            </a:r>
            <a:r>
              <a:rPr sz="3200" spc="-5" dirty="0">
                <a:latin typeface="Arial"/>
                <a:cs typeface="Arial"/>
              </a:rPr>
              <a:t>Z21.24 Listed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Connectors</a:t>
            </a:r>
            <a:endParaRPr sz="3200">
              <a:latin typeface="Arial"/>
              <a:cs typeface="Arial"/>
            </a:endParaRPr>
          </a:p>
          <a:p>
            <a:pPr marL="807720" lvl="1" indent="-338455">
              <a:lnSpc>
                <a:spcPct val="100000"/>
              </a:lnSpc>
              <a:spcBef>
                <a:spcPts val="5"/>
              </a:spcBef>
              <a:buClr>
                <a:srgbClr val="800000"/>
              </a:buClr>
              <a:buSzPct val="114285"/>
              <a:buChar char="–"/>
              <a:tabLst>
                <a:tab pos="808355" algn="l"/>
              </a:tabLst>
            </a:pPr>
            <a:r>
              <a:rPr sz="2800" spc="-5" dirty="0">
                <a:latin typeface="Arial"/>
                <a:cs typeface="Arial"/>
              </a:rPr>
              <a:t>In the same room as the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appliance</a:t>
            </a:r>
            <a:endParaRPr sz="2800">
              <a:latin typeface="Arial"/>
              <a:cs typeface="Arial"/>
            </a:endParaRPr>
          </a:p>
          <a:p>
            <a:pPr marL="766445" lvl="1" indent="-297180">
              <a:lnSpc>
                <a:spcPct val="100000"/>
              </a:lnSpc>
              <a:spcBef>
                <a:spcPts val="15"/>
              </a:spcBef>
              <a:buClr>
                <a:srgbClr val="800000"/>
              </a:buClr>
              <a:buChar char="–"/>
              <a:tabLst>
                <a:tab pos="767080" algn="l"/>
              </a:tabLst>
            </a:pPr>
            <a:r>
              <a:rPr sz="2800" spc="-5" dirty="0">
                <a:latin typeface="Arial"/>
                <a:cs typeface="Arial"/>
              </a:rPr>
              <a:t>Length limited to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3’</a:t>
            </a:r>
            <a:endParaRPr sz="2800">
              <a:latin typeface="Arial"/>
              <a:cs typeface="Arial"/>
            </a:endParaRPr>
          </a:p>
          <a:p>
            <a:pPr marL="926465">
              <a:lnSpc>
                <a:spcPts val="2865"/>
              </a:lnSpc>
              <a:spcBef>
                <a:spcPts val="15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2400" spc="-5" dirty="0">
                <a:latin typeface="Arial"/>
                <a:cs typeface="Arial"/>
              </a:rPr>
              <a:t>Extended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6’ in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2009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825"/>
              </a:lnSpc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3200" spc="-5" dirty="0">
                <a:latin typeface="Arial"/>
                <a:cs typeface="Arial"/>
              </a:rPr>
              <a:t>Protected </a:t>
            </a:r>
            <a:r>
              <a:rPr sz="3200" dirty="0">
                <a:latin typeface="Arial"/>
                <a:cs typeface="Arial"/>
              </a:rPr>
              <a:t>from physical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damage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" y="376237"/>
            <a:ext cx="9001125" cy="60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350958"/>
            <a:ext cx="5124450" cy="32448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7995" indent="-45529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Categorizing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General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Concerns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Gas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spc="-20" dirty="0">
                <a:latin typeface="Arial"/>
                <a:cs typeface="Arial"/>
              </a:rPr>
              <a:t>Wood </a:t>
            </a:r>
            <a:r>
              <a:rPr sz="3200" spc="-5" dirty="0">
                <a:latin typeface="Arial"/>
                <a:cs typeface="Arial"/>
              </a:rPr>
              <a:t>Burning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Pellet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AutoNum type="arabicPeriod"/>
              <a:tabLst>
                <a:tab pos="445770" algn="l"/>
              </a:tabLst>
            </a:pPr>
            <a:r>
              <a:rPr sz="3200" dirty="0">
                <a:latin typeface="Arial"/>
                <a:cs typeface="Arial"/>
              </a:rPr>
              <a:t>Accessories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735837"/>
            <a:ext cx="2563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Inspection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0789" y="430733"/>
            <a:ext cx="5660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Appliance</a:t>
            </a:r>
            <a:r>
              <a:rPr spc="-45" dirty="0"/>
              <a:t> </a:t>
            </a:r>
            <a:r>
              <a:rPr spc="-10" dirty="0"/>
              <a:t>Connections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40" y="1749671"/>
            <a:ext cx="7896225" cy="29216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Additional </a:t>
            </a:r>
            <a:r>
              <a:rPr sz="3200" dirty="0">
                <a:latin typeface="Arial"/>
                <a:cs typeface="Arial"/>
              </a:rPr>
              <a:t>IFGC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requirements:</a:t>
            </a:r>
            <a:endParaRPr sz="3200">
              <a:latin typeface="Arial"/>
              <a:cs typeface="Arial"/>
            </a:endParaRPr>
          </a:p>
          <a:p>
            <a:pPr marL="756285" marR="203835" lvl="1" indent="-286385" algn="just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Connectors to vented decorative appliances  and room heaters can extend through walls,  floors, partitions,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ceilings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Semi rigid tubing and listed connectors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extend through protected appliance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openings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209800"/>
            <a:ext cx="3314700" cy="346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4652" y="568198"/>
            <a:ext cx="6314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Yellow </a:t>
            </a:r>
            <a:r>
              <a:rPr spc="-5" dirty="0"/>
              <a:t>Flame</a:t>
            </a:r>
            <a:r>
              <a:rPr spc="-30" dirty="0"/>
              <a:t> </a:t>
            </a:r>
            <a:r>
              <a:rPr spc="-5" dirty="0"/>
              <a:t>Combustion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0775" y="1291653"/>
            <a:ext cx="4826000" cy="44729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60" dirty="0">
                <a:latin typeface="Arial"/>
                <a:cs typeface="Arial"/>
              </a:rPr>
              <a:t>HVAC </a:t>
            </a:r>
            <a:r>
              <a:rPr sz="3200" spc="-5" dirty="0">
                <a:latin typeface="Arial"/>
                <a:cs typeface="Arial"/>
              </a:rPr>
              <a:t>industry</a:t>
            </a:r>
            <a:endParaRPr sz="3200">
              <a:latin typeface="Arial"/>
              <a:cs typeface="Arial"/>
            </a:endParaRPr>
          </a:p>
          <a:p>
            <a:pPr marL="756285" marR="91122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0" dirty="0">
                <a:latin typeface="Arial"/>
                <a:cs typeface="Arial"/>
              </a:rPr>
              <a:t>Yellow </a:t>
            </a:r>
            <a:r>
              <a:rPr sz="2800" spc="-5" dirty="0">
                <a:latin typeface="Arial"/>
                <a:cs typeface="Arial"/>
              </a:rPr>
              <a:t>flame means  </a:t>
            </a:r>
            <a:r>
              <a:rPr sz="2800" spc="-10" dirty="0">
                <a:latin typeface="Arial"/>
                <a:cs typeface="Arial"/>
              </a:rPr>
              <a:t>inefficiency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Hearth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industry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Reduce primary air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intake</a:t>
            </a:r>
            <a:endParaRPr sz="2800">
              <a:latin typeface="Arial"/>
              <a:cs typeface="Arial"/>
            </a:endParaRPr>
          </a:p>
          <a:p>
            <a:pPr marL="756285" marR="797560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Use secondary air to  achieve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acceptable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1155700" algn="l"/>
              </a:tabLst>
            </a:pPr>
            <a:r>
              <a:rPr sz="2400" spc="-5" dirty="0">
                <a:latin typeface="Arial"/>
                <a:cs typeface="Arial"/>
              </a:rPr>
              <a:t>Combustion </a:t>
            </a:r>
            <a:r>
              <a:rPr sz="2400" spc="-10" dirty="0">
                <a:latin typeface="Arial"/>
                <a:cs typeface="Arial"/>
              </a:rPr>
              <a:t>efficiency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Char char="•"/>
              <a:tabLst>
                <a:tab pos="1155700" algn="l"/>
              </a:tabLst>
            </a:pPr>
            <a:r>
              <a:rPr sz="2400" spc="-5" dirty="0">
                <a:latin typeface="Arial"/>
                <a:cs typeface="Arial"/>
              </a:rPr>
              <a:t>Flame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aesthetics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90725" y="423113"/>
            <a:ext cx="5162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Vented </a:t>
            </a:r>
            <a:r>
              <a:rPr spc="-5" dirty="0"/>
              <a:t>Gas</a:t>
            </a:r>
            <a:r>
              <a:rPr spc="25" dirty="0"/>
              <a:t> </a:t>
            </a:r>
            <a:r>
              <a:rPr spc="-5" dirty="0"/>
              <a:t>Fireplace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1034541"/>
            <a:ext cx="8625840" cy="5107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ts val="3875"/>
              </a:lnSpc>
              <a:spcBef>
                <a:spcPts val="100"/>
              </a:spcBef>
            </a:pPr>
            <a:r>
              <a:rPr sz="3600" spc="-5" dirty="0">
                <a:solidFill>
                  <a:srgbClr val="800000"/>
                </a:solidFill>
                <a:latin typeface="Arial"/>
                <a:cs typeface="Arial"/>
              </a:rPr>
              <a:t>Installation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ts val="3395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Listed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ANSI </a:t>
            </a:r>
            <a:r>
              <a:rPr sz="2800" spc="-5" dirty="0">
                <a:latin typeface="Arial"/>
                <a:cs typeface="Arial"/>
              </a:rPr>
              <a:t>Z21.50 Gas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ANSI </a:t>
            </a:r>
            <a:r>
              <a:rPr sz="2800" spc="-5" dirty="0">
                <a:latin typeface="Arial"/>
                <a:cs typeface="Arial"/>
              </a:rPr>
              <a:t>Z21.88 Gas Fireplace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Heaters</a:t>
            </a:r>
            <a:endParaRPr sz="28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Floor Support and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Protection: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Most can be installed on combustible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surface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Carpet &amp; vinyl usually not approved without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metal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or wood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panel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Appliance level and plumb, with adequate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support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Hearth </a:t>
            </a:r>
            <a:r>
              <a:rPr sz="3200" spc="-5" dirty="0">
                <a:latin typeface="Arial"/>
                <a:cs typeface="Arial"/>
              </a:rPr>
              <a:t>extension </a:t>
            </a:r>
            <a:r>
              <a:rPr sz="3200" dirty="0">
                <a:latin typeface="Arial"/>
                <a:cs typeface="Arial"/>
              </a:rPr>
              <a:t>may/may </a:t>
            </a:r>
            <a:r>
              <a:rPr sz="3200" spc="-5" dirty="0">
                <a:latin typeface="Arial"/>
                <a:cs typeface="Arial"/>
              </a:rPr>
              <a:t>not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18300" y="1524000"/>
            <a:ext cx="20447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2300" y="2916301"/>
            <a:ext cx="725805" cy="274955"/>
          </a:xfrm>
          <a:custGeom>
            <a:avLst/>
            <a:gdLst/>
            <a:ahLst/>
            <a:cxnLst/>
            <a:rect l="l" t="t" r="r" b="b"/>
            <a:pathLst>
              <a:path w="725804" h="274955">
                <a:moveTo>
                  <a:pt x="0" y="45720"/>
                </a:moveTo>
                <a:lnTo>
                  <a:pt x="3589" y="27914"/>
                </a:lnTo>
                <a:lnTo>
                  <a:pt x="13382" y="13382"/>
                </a:lnTo>
                <a:lnTo>
                  <a:pt x="27914" y="3589"/>
                </a:lnTo>
                <a:lnTo>
                  <a:pt x="45720" y="0"/>
                </a:lnTo>
                <a:lnTo>
                  <a:pt x="679703" y="0"/>
                </a:lnTo>
                <a:lnTo>
                  <a:pt x="697529" y="3589"/>
                </a:lnTo>
                <a:lnTo>
                  <a:pt x="712104" y="13382"/>
                </a:lnTo>
                <a:lnTo>
                  <a:pt x="721941" y="27914"/>
                </a:lnTo>
                <a:lnTo>
                  <a:pt x="725551" y="45720"/>
                </a:lnTo>
                <a:lnTo>
                  <a:pt x="725551" y="228853"/>
                </a:lnTo>
                <a:lnTo>
                  <a:pt x="721941" y="246659"/>
                </a:lnTo>
                <a:lnTo>
                  <a:pt x="712104" y="261191"/>
                </a:lnTo>
                <a:lnTo>
                  <a:pt x="697529" y="270984"/>
                </a:lnTo>
                <a:lnTo>
                  <a:pt x="679703" y="274574"/>
                </a:lnTo>
                <a:lnTo>
                  <a:pt x="45720" y="274574"/>
                </a:lnTo>
                <a:lnTo>
                  <a:pt x="27914" y="270984"/>
                </a:lnTo>
                <a:lnTo>
                  <a:pt x="13382" y="261191"/>
                </a:lnTo>
                <a:lnTo>
                  <a:pt x="3589" y="246659"/>
                </a:lnTo>
                <a:lnTo>
                  <a:pt x="0" y="228853"/>
                </a:lnTo>
                <a:lnTo>
                  <a:pt x="0" y="45720"/>
                </a:lnTo>
                <a:close/>
              </a:path>
            </a:pathLst>
          </a:custGeom>
          <a:ln w="63500">
            <a:solidFill>
              <a:srgbClr val="DE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9533" y="568198"/>
            <a:ext cx="7564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Vented </a:t>
            </a:r>
            <a:r>
              <a:rPr spc="-5" dirty="0"/>
              <a:t>Freestanding</a:t>
            </a:r>
            <a:r>
              <a:rPr spc="-165" dirty="0"/>
              <a:t> </a:t>
            </a:r>
            <a:r>
              <a:rPr spc="-5" dirty="0"/>
              <a:t>Appliance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20761"/>
            <a:ext cx="7871459" cy="418972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Floor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protection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May indicate installation on solid combustible  floor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May indicate bottom heat shield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required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May require metal, wood panel, or listed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Clearances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Specified from front, sides, </a:t>
            </a:r>
            <a:r>
              <a:rPr sz="2800" spc="-35" dirty="0">
                <a:latin typeface="Arial"/>
                <a:cs typeface="Arial"/>
              </a:rPr>
              <a:t>rear,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corners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Alcove may not 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allowed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7018" y="600201"/>
            <a:ext cx="6973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Gas Appliance </a:t>
            </a:r>
            <a:r>
              <a:rPr sz="3600" spc="-30" dirty="0"/>
              <a:t>Venting</a:t>
            </a:r>
            <a:r>
              <a:rPr sz="3600" spc="-110" dirty="0"/>
              <a:t> </a:t>
            </a:r>
            <a:r>
              <a:rPr sz="3600" spc="-5" dirty="0"/>
              <a:t>Systems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35940" y="1536694"/>
            <a:ext cx="7324725" cy="463994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Negative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Pressure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Category 1 (Natural </a:t>
            </a:r>
            <a:r>
              <a:rPr sz="2400" dirty="0">
                <a:latin typeface="Arial"/>
                <a:cs typeface="Arial"/>
              </a:rPr>
              <a:t>draft </a:t>
            </a:r>
            <a:r>
              <a:rPr sz="2400" spc="-5" dirty="0">
                <a:latin typeface="Arial"/>
                <a:cs typeface="Arial"/>
              </a:rPr>
              <a:t>hearth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appliances)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No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condensate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Category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Capable 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condensate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Positive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Pressure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Category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4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No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condensate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Category 4 (Mechanical </a:t>
            </a:r>
            <a:r>
              <a:rPr sz="2400" dirty="0">
                <a:latin typeface="Arial"/>
                <a:cs typeface="Arial"/>
              </a:rPr>
              <a:t>draft </a:t>
            </a:r>
            <a:r>
              <a:rPr sz="2400" spc="-5" dirty="0">
                <a:latin typeface="Arial"/>
                <a:cs typeface="Arial"/>
              </a:rPr>
              <a:t>hi-efficiency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hearth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appliances)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4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Capable 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condensate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449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Conventional </a:t>
            </a:r>
            <a:r>
              <a:rPr spc="-60" dirty="0"/>
              <a:t>Vent</a:t>
            </a:r>
            <a:r>
              <a:rPr spc="0" dirty="0"/>
              <a:t> </a:t>
            </a:r>
            <a:r>
              <a:rPr spc="-5" dirty="0"/>
              <a:t>Systems</a:t>
            </a:r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3200" b="0" dirty="0">
                <a:latin typeface="Arial"/>
                <a:cs typeface="Arial"/>
              </a:rPr>
              <a:t>Draft</a:t>
            </a:r>
            <a:r>
              <a:rPr sz="3200" b="0" spc="-11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Hood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608960"/>
            <a:ext cx="6616700" cy="32194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"/>
                <a:cs typeface="Arial"/>
              </a:rPr>
              <a:t>Allows dilution air into venting</a:t>
            </a:r>
            <a:r>
              <a:rPr sz="2700" spc="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system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"/>
                <a:cs typeface="Arial"/>
              </a:rPr>
              <a:t>Provides escape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flue gases in event </a:t>
            </a:r>
            <a:r>
              <a:rPr sz="2700" dirty="0">
                <a:latin typeface="Arial"/>
                <a:cs typeface="Arial"/>
              </a:rPr>
              <a:t>of  </a:t>
            </a:r>
            <a:r>
              <a:rPr sz="2700" spc="-5" dirty="0">
                <a:latin typeface="Arial"/>
                <a:cs typeface="Arial"/>
              </a:rPr>
              <a:t>no </a:t>
            </a:r>
            <a:r>
              <a:rPr sz="2700" dirty="0">
                <a:latin typeface="Arial"/>
                <a:cs typeface="Arial"/>
              </a:rPr>
              <a:t>draft, </a:t>
            </a:r>
            <a:r>
              <a:rPr sz="2700" spc="-5" dirty="0">
                <a:latin typeface="Arial"/>
                <a:cs typeface="Arial"/>
              </a:rPr>
              <a:t>back draft,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blockage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"/>
                <a:cs typeface="Arial"/>
              </a:rPr>
              <a:t>Reduces temperatures </a:t>
            </a:r>
            <a:r>
              <a:rPr sz="2700" dirty="0">
                <a:latin typeface="Arial"/>
                <a:cs typeface="Arial"/>
              </a:rPr>
              <a:t>in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vent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"/>
                <a:cs typeface="Arial"/>
              </a:rPr>
              <a:t>Reduces </a:t>
            </a:r>
            <a:r>
              <a:rPr sz="2700" dirty="0">
                <a:latin typeface="Arial"/>
                <a:cs typeface="Arial"/>
              </a:rPr>
              <a:t>vent </a:t>
            </a:r>
            <a:r>
              <a:rPr sz="2700" spc="-5" dirty="0">
                <a:latin typeface="Arial"/>
                <a:cs typeface="Arial"/>
              </a:rPr>
              <a:t>height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affect</a:t>
            </a:r>
            <a:endParaRPr sz="27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 </a:t>
            </a:r>
            <a:r>
              <a:rPr sz="2400" spc="-5" dirty="0">
                <a:latin typeface="Arial"/>
                <a:cs typeface="Arial"/>
              </a:rPr>
              <a:t>Stronger </a:t>
            </a:r>
            <a:r>
              <a:rPr sz="2400" dirty="0">
                <a:latin typeface="Arial"/>
                <a:cs typeface="Arial"/>
              </a:rPr>
              <a:t>draft </a:t>
            </a:r>
            <a:r>
              <a:rPr sz="2400" spc="-5" dirty="0">
                <a:latin typeface="Arial"/>
                <a:cs typeface="Arial"/>
              </a:rPr>
              <a:t>brings in more dilution,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combustion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1289" y="3767963"/>
            <a:ext cx="1713737" cy="2562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7979" y="4482388"/>
            <a:ext cx="300355" cy="214629"/>
          </a:xfrm>
          <a:custGeom>
            <a:avLst/>
            <a:gdLst/>
            <a:ahLst/>
            <a:cxnLst/>
            <a:rect l="l" t="t" r="r" b="b"/>
            <a:pathLst>
              <a:path w="300354" h="214629">
                <a:moveTo>
                  <a:pt x="0" y="214325"/>
                </a:moveTo>
                <a:lnTo>
                  <a:pt x="299910" y="214325"/>
                </a:lnTo>
                <a:lnTo>
                  <a:pt x="299910" y="0"/>
                </a:lnTo>
                <a:lnTo>
                  <a:pt x="0" y="0"/>
                </a:lnTo>
                <a:lnTo>
                  <a:pt x="0" y="214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0" y="1752600"/>
            <a:ext cx="2057400" cy="1995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1798" y="453593"/>
            <a:ext cx="66808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Conventional </a:t>
            </a:r>
            <a:r>
              <a:rPr spc="-60" dirty="0"/>
              <a:t>Vent</a:t>
            </a:r>
            <a:r>
              <a:rPr spc="0" dirty="0"/>
              <a:t> </a:t>
            </a:r>
            <a:r>
              <a:rPr spc="-5" dirty="0"/>
              <a:t>Systems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997026"/>
            <a:ext cx="7855584" cy="275018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15900" algn="ctr">
              <a:lnSpc>
                <a:spcPct val="100000"/>
              </a:lnSpc>
              <a:spcBef>
                <a:spcPts val="640"/>
              </a:spcBef>
            </a:pPr>
            <a:r>
              <a:rPr sz="3200" spc="-45" dirty="0">
                <a:solidFill>
                  <a:srgbClr val="800000"/>
                </a:solidFill>
                <a:latin typeface="Arial"/>
                <a:cs typeface="Arial"/>
              </a:rPr>
              <a:t>Type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r>
              <a:rPr sz="3200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800000"/>
                </a:solidFill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Factory-made, </a:t>
            </a:r>
            <a:r>
              <a:rPr sz="3200" spc="-5" dirty="0">
                <a:latin typeface="Arial"/>
                <a:cs typeface="Arial"/>
              </a:rPr>
              <a:t>double wall metal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pipe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Air </a:t>
            </a:r>
            <a:r>
              <a:rPr sz="3200" spc="-5" dirty="0">
                <a:latin typeface="Arial"/>
                <a:cs typeface="Arial"/>
              </a:rPr>
              <a:t>space between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walls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Close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clearance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Help maintain draft and reduce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condensation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800" y="3810000"/>
            <a:ext cx="60960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54922" y="6468871"/>
            <a:ext cx="314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solidFill>
                  <a:srgbClr val="172147"/>
                </a:solidFill>
                <a:latin typeface="Arial"/>
                <a:cs typeface="Arial"/>
              </a:rPr>
              <a:t>1</a:t>
            </a:r>
            <a:r>
              <a:rPr sz="1400" b="1" dirty="0">
                <a:solidFill>
                  <a:srgbClr val="172147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6525" y="491693"/>
            <a:ext cx="6680834" cy="112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Conventional </a:t>
            </a:r>
            <a:r>
              <a:rPr spc="-60" dirty="0"/>
              <a:t>Vent</a:t>
            </a:r>
            <a:r>
              <a:rPr spc="0" dirty="0"/>
              <a:t> </a:t>
            </a:r>
            <a:r>
              <a:rPr spc="-5" dirty="0"/>
              <a:t>Systems</a:t>
            </a:r>
          </a:p>
          <a:p>
            <a:pPr marL="1905" algn="ctr">
              <a:lnSpc>
                <a:spcPct val="100000"/>
              </a:lnSpc>
              <a:spcBef>
                <a:spcPts val="15"/>
              </a:spcBef>
            </a:pPr>
            <a:r>
              <a:rPr sz="3200" b="0" spc="-45" dirty="0">
                <a:latin typeface="Arial"/>
                <a:cs typeface="Arial"/>
              </a:rPr>
              <a:t>Type </a:t>
            </a:r>
            <a:r>
              <a:rPr sz="3200" b="0" dirty="0">
                <a:latin typeface="Arial"/>
                <a:cs typeface="Arial"/>
              </a:rPr>
              <a:t>B</a:t>
            </a:r>
            <a:r>
              <a:rPr sz="3200" b="0" spc="-65" dirty="0">
                <a:latin typeface="Arial"/>
                <a:cs typeface="Arial"/>
              </a:rPr>
              <a:t> </a:t>
            </a:r>
            <a:r>
              <a:rPr sz="3200" b="0" spc="-50" dirty="0"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207015"/>
            <a:ext cx="6356985" cy="369189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Components not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interchangeable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unless allowed by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manufacturer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Hearth </a:t>
            </a:r>
            <a:r>
              <a:rPr sz="3200" spc="-5" dirty="0">
                <a:latin typeface="Arial"/>
                <a:cs typeface="Arial"/>
              </a:rPr>
              <a:t>products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Round B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vent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Oval B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2x4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Oval B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2x6</a:t>
            </a:r>
            <a:endParaRPr sz="2800">
              <a:latin typeface="Arial"/>
              <a:cs typeface="Arial"/>
            </a:endParaRPr>
          </a:p>
          <a:p>
            <a:pPr marL="1239520" lvl="2" indent="-312420">
              <a:lnSpc>
                <a:spcPct val="100000"/>
              </a:lnSpc>
              <a:spcBef>
                <a:spcPts val="595"/>
              </a:spcBef>
              <a:buClr>
                <a:srgbClr val="800000"/>
              </a:buClr>
              <a:buChar char="•"/>
              <a:tabLst>
                <a:tab pos="1239520" algn="l"/>
                <a:tab pos="1240155" algn="l"/>
              </a:tabLst>
            </a:pPr>
            <a:r>
              <a:rPr sz="2400" dirty="0">
                <a:latin typeface="Arial"/>
                <a:cs typeface="Arial"/>
              </a:rPr>
              <a:t>NOT </a:t>
            </a:r>
            <a:r>
              <a:rPr sz="2400" spc="-35" dirty="0">
                <a:latin typeface="Arial"/>
                <a:cs typeface="Arial"/>
              </a:rPr>
              <a:t>Type </a:t>
            </a:r>
            <a:r>
              <a:rPr sz="2400" dirty="0">
                <a:latin typeface="Arial"/>
                <a:cs typeface="Arial"/>
              </a:rPr>
              <a:t>BW </a:t>
            </a:r>
            <a:r>
              <a:rPr sz="2400" spc="-5" dirty="0">
                <a:latin typeface="Arial"/>
                <a:cs typeface="Arial"/>
              </a:rPr>
              <a:t>unless otherwise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listed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1798" y="491693"/>
            <a:ext cx="66808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Conventional </a:t>
            </a:r>
            <a:r>
              <a:rPr spc="-60" dirty="0"/>
              <a:t>Vent</a:t>
            </a:r>
            <a:r>
              <a:rPr spc="0" dirty="0"/>
              <a:t> </a:t>
            </a:r>
            <a:r>
              <a:rPr spc="-5" dirty="0"/>
              <a:t>Systems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890856"/>
            <a:ext cx="7424420" cy="485330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169920">
              <a:lnSpc>
                <a:spcPct val="100000"/>
              </a:lnSpc>
              <a:spcBef>
                <a:spcPts val="1775"/>
              </a:spcBef>
            </a:pPr>
            <a:r>
              <a:rPr sz="3200" spc="-45" dirty="0">
                <a:solidFill>
                  <a:srgbClr val="800000"/>
                </a:solidFill>
                <a:latin typeface="Arial"/>
                <a:cs typeface="Arial"/>
              </a:rPr>
              <a:t>Type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r>
              <a:rPr sz="3200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800000"/>
                </a:solidFill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  <a:p>
            <a:pPr marL="2446655">
              <a:lnSpc>
                <a:spcPct val="100000"/>
              </a:lnSpc>
              <a:spcBef>
                <a:spcPts val="1455"/>
              </a:spcBef>
            </a:pPr>
            <a:r>
              <a:rPr sz="2800" spc="-5" dirty="0">
                <a:latin typeface="Arial"/>
                <a:cs typeface="Arial"/>
              </a:rPr>
              <a:t>Horizontal Run and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Rise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Minimum vertical height may be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specified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Keep horizontal run to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minimum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Rise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least ¼ inch per </a:t>
            </a:r>
            <a:r>
              <a:rPr sz="2400" dirty="0">
                <a:latin typeface="Arial"/>
                <a:cs typeface="Arial"/>
              </a:rPr>
              <a:t>foot for vent </a:t>
            </a:r>
            <a:r>
              <a:rPr sz="2400" spc="-10" dirty="0">
                <a:latin typeface="Arial"/>
                <a:cs typeface="Arial"/>
              </a:rPr>
              <a:t>or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connector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Maximum </a:t>
            </a:r>
            <a:r>
              <a:rPr sz="2400" dirty="0">
                <a:latin typeface="Arial"/>
                <a:cs typeface="Arial"/>
              </a:rPr>
              <a:t>rise to run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ratio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75% of vent height for single wall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connector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100% for double wall B </a:t>
            </a:r>
            <a:r>
              <a:rPr sz="2000" spc="-5" dirty="0">
                <a:latin typeface="Arial"/>
                <a:cs typeface="Arial"/>
              </a:rPr>
              <a:t>vent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connector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Manufacturer may require 50% maximum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(2:1)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1798" y="453593"/>
            <a:ext cx="66808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Conventional </a:t>
            </a:r>
            <a:r>
              <a:rPr spc="-60" dirty="0"/>
              <a:t>Vent</a:t>
            </a:r>
            <a:r>
              <a:rPr spc="0" dirty="0"/>
              <a:t> </a:t>
            </a:r>
            <a:r>
              <a:rPr spc="-5" dirty="0"/>
              <a:t>Systems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5364" y="1065022"/>
            <a:ext cx="6835775" cy="165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algn="ctr">
              <a:lnSpc>
                <a:spcPct val="100000"/>
              </a:lnSpc>
              <a:spcBef>
                <a:spcPts val="100"/>
              </a:spcBef>
            </a:pPr>
            <a:r>
              <a:rPr sz="3200" spc="-45" dirty="0">
                <a:solidFill>
                  <a:srgbClr val="800000"/>
                </a:solidFill>
                <a:latin typeface="Arial"/>
                <a:cs typeface="Arial"/>
              </a:rPr>
              <a:t>Type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r>
              <a:rPr sz="3200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800000"/>
                </a:solidFill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40"/>
              </a:spcBef>
            </a:pPr>
            <a:r>
              <a:rPr sz="3200" spc="-40" dirty="0">
                <a:latin typeface="Arial"/>
                <a:cs typeface="Arial"/>
              </a:rPr>
              <a:t>Termination </a:t>
            </a:r>
            <a:r>
              <a:rPr sz="3200" spc="-5" dirty="0">
                <a:latin typeface="Arial"/>
                <a:cs typeface="Arial"/>
              </a:rPr>
              <a:t>with obstructions within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8’</a:t>
            </a:r>
            <a:endParaRPr sz="3200">
              <a:latin typeface="Arial"/>
              <a:cs typeface="Arial"/>
            </a:endParaRPr>
          </a:p>
          <a:p>
            <a:pPr marL="1207135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Arial"/>
                <a:cs typeface="Arial"/>
              </a:rPr>
              <a:t>2’ </a:t>
            </a:r>
            <a:r>
              <a:rPr sz="1800" spc="-10" dirty="0">
                <a:latin typeface="Arial"/>
                <a:cs typeface="Arial"/>
              </a:rPr>
              <a:t>higher </a:t>
            </a:r>
            <a:r>
              <a:rPr sz="1800" spc="-5" dirty="0">
                <a:latin typeface="Arial"/>
                <a:cs typeface="Arial"/>
              </a:rPr>
              <a:t>than any portion of the </a:t>
            </a:r>
            <a:r>
              <a:rPr sz="1800" spc="-10" dirty="0">
                <a:latin typeface="Arial"/>
                <a:cs typeface="Arial"/>
              </a:rPr>
              <a:t>building </a:t>
            </a:r>
            <a:r>
              <a:rPr sz="1800" spc="-15" dirty="0">
                <a:latin typeface="Arial"/>
                <a:cs typeface="Arial"/>
              </a:rPr>
              <a:t>within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8’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800" y="2325751"/>
            <a:ext cx="7391400" cy="4075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" y="376237"/>
            <a:ext cx="9001125" cy="60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6182" y="1818294"/>
            <a:ext cx="6863715" cy="295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7405" marR="5080" indent="-815340">
              <a:lnSpc>
                <a:spcPct val="120100"/>
              </a:lnSpc>
              <a:spcBef>
                <a:spcPts val="95"/>
              </a:spcBef>
            </a:pPr>
            <a:r>
              <a:rPr sz="8000" dirty="0">
                <a:latin typeface="Arial"/>
                <a:cs typeface="Arial"/>
              </a:rPr>
              <a:t>1.</a:t>
            </a:r>
            <a:r>
              <a:rPr sz="8000" spc="-70" dirty="0">
                <a:latin typeface="Arial"/>
                <a:cs typeface="Arial"/>
              </a:rPr>
              <a:t> </a:t>
            </a:r>
            <a:r>
              <a:rPr sz="8000" dirty="0">
                <a:latin typeface="Arial"/>
                <a:cs typeface="Arial"/>
              </a:rPr>
              <a:t>Categorizing  Appliances</a:t>
            </a:r>
            <a:endParaRPr sz="8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735837"/>
            <a:ext cx="2563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Inspection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1798" y="545033"/>
            <a:ext cx="66808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Conventional </a:t>
            </a:r>
            <a:r>
              <a:rPr spc="-60" dirty="0"/>
              <a:t>Vent</a:t>
            </a:r>
            <a:r>
              <a:rPr spc="0" dirty="0"/>
              <a:t> </a:t>
            </a:r>
            <a:r>
              <a:rPr spc="-5" dirty="0"/>
              <a:t>Systems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156461"/>
            <a:ext cx="7555865" cy="495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6255" algn="ctr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solidFill>
                  <a:srgbClr val="800000"/>
                </a:solidFill>
                <a:latin typeface="Arial"/>
                <a:cs typeface="Arial"/>
              </a:rPr>
              <a:t>Type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r>
              <a:rPr sz="3200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800000"/>
                </a:solidFill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  <a:p>
            <a:pPr marL="514984" algn="ctr">
              <a:lnSpc>
                <a:spcPct val="100000"/>
              </a:lnSpc>
              <a:spcBef>
                <a:spcPts val="2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Common</a:t>
            </a:r>
            <a:r>
              <a:rPr sz="2800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800000"/>
                </a:solidFill>
                <a:latin typeface="Arial"/>
                <a:cs typeface="Arial"/>
              </a:rPr>
              <a:t>Venting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Appliances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10" dirty="0">
                <a:latin typeface="Arial"/>
                <a:cs typeface="Arial"/>
              </a:rPr>
              <a:t>different </a:t>
            </a:r>
            <a:r>
              <a:rPr sz="3200" spc="-5" dirty="0">
                <a:latin typeface="Arial"/>
                <a:cs typeface="Arial"/>
              </a:rPr>
              <a:t>floors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building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Only allowed for appliances in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areas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separate from living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Appliances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same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floor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Not addressed or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prohibited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Appliance manufacturer may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prohibit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AHJ may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prohibit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1798" y="392633"/>
            <a:ext cx="66808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Conventional </a:t>
            </a:r>
            <a:r>
              <a:rPr spc="-60" dirty="0"/>
              <a:t>Vent</a:t>
            </a:r>
            <a:r>
              <a:rPr spc="0" dirty="0"/>
              <a:t> </a:t>
            </a:r>
            <a:r>
              <a:rPr spc="-5" dirty="0"/>
              <a:t>Systems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740" y="1004061"/>
            <a:ext cx="5772785" cy="394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1735" algn="ctr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solidFill>
                  <a:srgbClr val="800000"/>
                </a:solidFill>
                <a:latin typeface="Arial"/>
                <a:cs typeface="Arial"/>
              </a:rPr>
              <a:t>Type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r>
              <a:rPr sz="3200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800000"/>
                </a:solidFill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  <a:p>
            <a:pPr marL="2448560" algn="ctr">
              <a:lnSpc>
                <a:spcPct val="100000"/>
              </a:lnSpc>
              <a:spcBef>
                <a:spcPts val="2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Chimney</a:t>
            </a:r>
            <a:r>
              <a:rPr sz="2800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Liners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186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Required for gas fireplace inserts  and freestanding appliances using  masonry or </a:t>
            </a:r>
            <a:r>
              <a:rPr sz="2800" dirty="0">
                <a:latin typeface="Arial"/>
                <a:cs typeface="Arial"/>
              </a:rPr>
              <a:t>factory-built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chimneys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Listed liner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35" dirty="0">
                <a:latin typeface="Arial"/>
                <a:cs typeface="Arial"/>
              </a:rPr>
              <a:t>Type </a:t>
            </a:r>
            <a:r>
              <a:rPr sz="2400" dirty="0">
                <a:latin typeface="Arial"/>
                <a:cs typeface="Arial"/>
              </a:rPr>
              <a:t>B vent </a:t>
            </a:r>
            <a:r>
              <a:rPr sz="2400" spc="-5" dirty="0">
                <a:latin typeface="Arial"/>
                <a:cs typeface="Arial"/>
              </a:rPr>
              <a:t>listed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UL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1777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Aluminum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stainless </a:t>
            </a:r>
            <a:r>
              <a:rPr sz="2400" dirty="0">
                <a:latin typeface="Arial"/>
                <a:cs typeface="Arial"/>
              </a:rPr>
              <a:t>steel UL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1777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Rigid or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flex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0" y="1828800"/>
            <a:ext cx="2974975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1400" y="1676400"/>
            <a:ext cx="10668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1400" y="1676400"/>
            <a:ext cx="1066800" cy="2971800"/>
          </a:xfrm>
          <a:custGeom>
            <a:avLst/>
            <a:gdLst/>
            <a:ahLst/>
            <a:cxnLst/>
            <a:rect l="l" t="t" r="r" b="b"/>
            <a:pathLst>
              <a:path w="1066800" h="2971800">
                <a:moveTo>
                  <a:pt x="0" y="1485900"/>
                </a:moveTo>
                <a:lnTo>
                  <a:pt x="548" y="1417881"/>
                </a:lnTo>
                <a:lnTo>
                  <a:pt x="2179" y="1350647"/>
                </a:lnTo>
                <a:lnTo>
                  <a:pt x="4868" y="1284265"/>
                </a:lnTo>
                <a:lnTo>
                  <a:pt x="8592" y="1218798"/>
                </a:lnTo>
                <a:lnTo>
                  <a:pt x="13327" y="1154314"/>
                </a:lnTo>
                <a:lnTo>
                  <a:pt x="19049" y="1090877"/>
                </a:lnTo>
                <a:lnTo>
                  <a:pt x="25737" y="1028553"/>
                </a:lnTo>
                <a:lnTo>
                  <a:pt x="33364" y="967407"/>
                </a:lnTo>
                <a:lnTo>
                  <a:pt x="41909" y="907506"/>
                </a:lnTo>
                <a:lnTo>
                  <a:pt x="51348" y="848914"/>
                </a:lnTo>
                <a:lnTo>
                  <a:pt x="61657" y="791698"/>
                </a:lnTo>
                <a:lnTo>
                  <a:pt x="72813" y="735922"/>
                </a:lnTo>
                <a:lnTo>
                  <a:pt x="84792" y="681653"/>
                </a:lnTo>
                <a:lnTo>
                  <a:pt x="97570" y="628956"/>
                </a:lnTo>
                <a:lnTo>
                  <a:pt x="111124" y="577896"/>
                </a:lnTo>
                <a:lnTo>
                  <a:pt x="125432" y="528539"/>
                </a:lnTo>
                <a:lnTo>
                  <a:pt x="140468" y="480951"/>
                </a:lnTo>
                <a:lnTo>
                  <a:pt x="156209" y="435197"/>
                </a:lnTo>
                <a:lnTo>
                  <a:pt x="172633" y="391342"/>
                </a:lnTo>
                <a:lnTo>
                  <a:pt x="189716" y="349453"/>
                </a:lnTo>
                <a:lnTo>
                  <a:pt x="207433" y="309595"/>
                </a:lnTo>
                <a:lnTo>
                  <a:pt x="225762" y="271833"/>
                </a:lnTo>
                <a:lnTo>
                  <a:pt x="244678" y="236233"/>
                </a:lnTo>
                <a:lnTo>
                  <a:pt x="264159" y="202861"/>
                </a:lnTo>
                <a:lnTo>
                  <a:pt x="304721" y="143061"/>
                </a:lnTo>
                <a:lnTo>
                  <a:pt x="347258" y="92957"/>
                </a:lnTo>
                <a:lnTo>
                  <a:pt x="391583" y="53075"/>
                </a:lnTo>
                <a:lnTo>
                  <a:pt x="437507" y="23938"/>
                </a:lnTo>
                <a:lnTo>
                  <a:pt x="484842" y="6072"/>
                </a:lnTo>
                <a:lnTo>
                  <a:pt x="533400" y="0"/>
                </a:lnTo>
                <a:lnTo>
                  <a:pt x="557820" y="1528"/>
                </a:lnTo>
                <a:lnTo>
                  <a:pt x="605790" y="13563"/>
                </a:lnTo>
                <a:lnTo>
                  <a:pt x="652442" y="37131"/>
                </a:lnTo>
                <a:lnTo>
                  <a:pt x="697590" y="71706"/>
                </a:lnTo>
                <a:lnTo>
                  <a:pt x="741045" y="116764"/>
                </a:lnTo>
                <a:lnTo>
                  <a:pt x="782617" y="171781"/>
                </a:lnTo>
                <a:lnTo>
                  <a:pt x="822121" y="236233"/>
                </a:lnTo>
                <a:lnTo>
                  <a:pt x="841037" y="271833"/>
                </a:lnTo>
                <a:lnTo>
                  <a:pt x="859366" y="309595"/>
                </a:lnTo>
                <a:lnTo>
                  <a:pt x="877083" y="349453"/>
                </a:lnTo>
                <a:lnTo>
                  <a:pt x="894166" y="391342"/>
                </a:lnTo>
                <a:lnTo>
                  <a:pt x="910589" y="435197"/>
                </a:lnTo>
                <a:lnTo>
                  <a:pt x="926331" y="480951"/>
                </a:lnTo>
                <a:lnTo>
                  <a:pt x="941367" y="528539"/>
                </a:lnTo>
                <a:lnTo>
                  <a:pt x="955674" y="577896"/>
                </a:lnTo>
                <a:lnTo>
                  <a:pt x="969229" y="628956"/>
                </a:lnTo>
                <a:lnTo>
                  <a:pt x="982007" y="681653"/>
                </a:lnTo>
                <a:lnTo>
                  <a:pt x="993986" y="735922"/>
                </a:lnTo>
                <a:lnTo>
                  <a:pt x="1005142" y="791698"/>
                </a:lnTo>
                <a:lnTo>
                  <a:pt x="1015451" y="848914"/>
                </a:lnTo>
                <a:lnTo>
                  <a:pt x="1024889" y="907506"/>
                </a:lnTo>
                <a:lnTo>
                  <a:pt x="1033435" y="967407"/>
                </a:lnTo>
                <a:lnTo>
                  <a:pt x="1041062" y="1028553"/>
                </a:lnTo>
                <a:lnTo>
                  <a:pt x="1047749" y="1090877"/>
                </a:lnTo>
                <a:lnTo>
                  <a:pt x="1053472" y="1154314"/>
                </a:lnTo>
                <a:lnTo>
                  <a:pt x="1058207" y="1218798"/>
                </a:lnTo>
                <a:lnTo>
                  <a:pt x="1061931" y="1284265"/>
                </a:lnTo>
                <a:lnTo>
                  <a:pt x="1064620" y="1350647"/>
                </a:lnTo>
                <a:lnTo>
                  <a:pt x="1066251" y="1417881"/>
                </a:lnTo>
                <a:lnTo>
                  <a:pt x="1066800" y="1485900"/>
                </a:lnTo>
                <a:lnTo>
                  <a:pt x="1066251" y="1553918"/>
                </a:lnTo>
                <a:lnTo>
                  <a:pt x="1064620" y="1621152"/>
                </a:lnTo>
                <a:lnTo>
                  <a:pt x="1061931" y="1687534"/>
                </a:lnTo>
                <a:lnTo>
                  <a:pt x="1058207" y="1753001"/>
                </a:lnTo>
                <a:lnTo>
                  <a:pt x="1053472" y="1817485"/>
                </a:lnTo>
                <a:lnTo>
                  <a:pt x="1047750" y="1880922"/>
                </a:lnTo>
                <a:lnTo>
                  <a:pt x="1041062" y="1943246"/>
                </a:lnTo>
                <a:lnTo>
                  <a:pt x="1033435" y="2004392"/>
                </a:lnTo>
                <a:lnTo>
                  <a:pt x="1024890" y="2064293"/>
                </a:lnTo>
                <a:lnTo>
                  <a:pt x="1015451" y="2122885"/>
                </a:lnTo>
                <a:lnTo>
                  <a:pt x="1005142" y="2180101"/>
                </a:lnTo>
                <a:lnTo>
                  <a:pt x="993986" y="2235877"/>
                </a:lnTo>
                <a:lnTo>
                  <a:pt x="982007" y="2290146"/>
                </a:lnTo>
                <a:lnTo>
                  <a:pt x="969229" y="2342843"/>
                </a:lnTo>
                <a:lnTo>
                  <a:pt x="955675" y="2393903"/>
                </a:lnTo>
                <a:lnTo>
                  <a:pt x="941367" y="2443260"/>
                </a:lnTo>
                <a:lnTo>
                  <a:pt x="926331" y="2490848"/>
                </a:lnTo>
                <a:lnTo>
                  <a:pt x="910590" y="2536602"/>
                </a:lnTo>
                <a:lnTo>
                  <a:pt x="894166" y="2580457"/>
                </a:lnTo>
                <a:lnTo>
                  <a:pt x="877083" y="2622346"/>
                </a:lnTo>
                <a:lnTo>
                  <a:pt x="859366" y="2662204"/>
                </a:lnTo>
                <a:lnTo>
                  <a:pt x="841037" y="2699966"/>
                </a:lnTo>
                <a:lnTo>
                  <a:pt x="822121" y="2735566"/>
                </a:lnTo>
                <a:lnTo>
                  <a:pt x="802640" y="2768938"/>
                </a:lnTo>
                <a:lnTo>
                  <a:pt x="762078" y="2828738"/>
                </a:lnTo>
                <a:lnTo>
                  <a:pt x="719541" y="2878842"/>
                </a:lnTo>
                <a:lnTo>
                  <a:pt x="675216" y="2918724"/>
                </a:lnTo>
                <a:lnTo>
                  <a:pt x="629292" y="2947861"/>
                </a:lnTo>
                <a:lnTo>
                  <a:pt x="581957" y="2965727"/>
                </a:lnTo>
                <a:lnTo>
                  <a:pt x="533400" y="2971800"/>
                </a:lnTo>
                <a:lnTo>
                  <a:pt x="508979" y="2970271"/>
                </a:lnTo>
                <a:lnTo>
                  <a:pt x="461009" y="2958236"/>
                </a:lnTo>
                <a:lnTo>
                  <a:pt x="414357" y="2934668"/>
                </a:lnTo>
                <a:lnTo>
                  <a:pt x="369209" y="2900093"/>
                </a:lnTo>
                <a:lnTo>
                  <a:pt x="325754" y="2855035"/>
                </a:lnTo>
                <a:lnTo>
                  <a:pt x="284182" y="2800018"/>
                </a:lnTo>
                <a:lnTo>
                  <a:pt x="244678" y="2735566"/>
                </a:lnTo>
                <a:lnTo>
                  <a:pt x="225762" y="2699966"/>
                </a:lnTo>
                <a:lnTo>
                  <a:pt x="207433" y="2662204"/>
                </a:lnTo>
                <a:lnTo>
                  <a:pt x="189716" y="2622346"/>
                </a:lnTo>
                <a:lnTo>
                  <a:pt x="172633" y="2580457"/>
                </a:lnTo>
                <a:lnTo>
                  <a:pt x="156210" y="2536602"/>
                </a:lnTo>
                <a:lnTo>
                  <a:pt x="140468" y="2490848"/>
                </a:lnTo>
                <a:lnTo>
                  <a:pt x="125432" y="2443260"/>
                </a:lnTo>
                <a:lnTo>
                  <a:pt x="111125" y="2393903"/>
                </a:lnTo>
                <a:lnTo>
                  <a:pt x="97570" y="2342843"/>
                </a:lnTo>
                <a:lnTo>
                  <a:pt x="84792" y="2290146"/>
                </a:lnTo>
                <a:lnTo>
                  <a:pt x="72813" y="2235877"/>
                </a:lnTo>
                <a:lnTo>
                  <a:pt x="61657" y="2180101"/>
                </a:lnTo>
                <a:lnTo>
                  <a:pt x="51348" y="2122885"/>
                </a:lnTo>
                <a:lnTo>
                  <a:pt x="41910" y="2064293"/>
                </a:lnTo>
                <a:lnTo>
                  <a:pt x="33364" y="2004392"/>
                </a:lnTo>
                <a:lnTo>
                  <a:pt x="25737" y="1943246"/>
                </a:lnTo>
                <a:lnTo>
                  <a:pt x="19050" y="1880922"/>
                </a:lnTo>
                <a:lnTo>
                  <a:pt x="13327" y="1817485"/>
                </a:lnTo>
                <a:lnTo>
                  <a:pt x="8592" y="1753001"/>
                </a:lnTo>
                <a:lnTo>
                  <a:pt x="4868" y="1687534"/>
                </a:lnTo>
                <a:lnTo>
                  <a:pt x="2179" y="1621152"/>
                </a:lnTo>
                <a:lnTo>
                  <a:pt x="548" y="1553918"/>
                </a:lnTo>
                <a:lnTo>
                  <a:pt x="0" y="148590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5817" y="415493"/>
            <a:ext cx="4453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Conventional </a:t>
            </a:r>
            <a:r>
              <a:rPr spc="-60" dirty="0"/>
              <a:t>Vent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768568"/>
            <a:ext cx="8467090" cy="4655185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2636520">
              <a:lnSpc>
                <a:spcPct val="100000"/>
              </a:lnSpc>
              <a:spcBef>
                <a:spcPts val="21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Fireplace</a:t>
            </a:r>
            <a:r>
              <a:rPr sz="32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Insert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Fireplace and chimney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good </a:t>
            </a:r>
            <a:r>
              <a:rPr sz="3200" dirty="0">
                <a:latin typeface="Arial"/>
                <a:cs typeface="Arial"/>
              </a:rPr>
              <a:t>working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order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Some require hearth extension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protection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Alterations: variations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manufacturer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Required removal of damper and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grate</a:t>
            </a:r>
            <a:endParaRPr sz="2800">
              <a:latin typeface="Arial"/>
              <a:cs typeface="Arial"/>
            </a:endParaRPr>
          </a:p>
          <a:p>
            <a:pPr marL="756285" marR="39941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Refractory, </a:t>
            </a:r>
            <a:r>
              <a:rPr sz="2800" spc="-5" dirty="0">
                <a:latin typeface="Arial"/>
                <a:cs typeface="Arial"/>
              </a:rPr>
              <a:t>smoke shelf, </a:t>
            </a:r>
            <a:r>
              <a:rPr sz="2800" spc="-10" dirty="0">
                <a:latin typeface="Arial"/>
                <a:cs typeface="Arial"/>
              </a:rPr>
              <a:t>baffles, </a:t>
            </a:r>
            <a:r>
              <a:rPr sz="2800" spc="-5" dirty="0">
                <a:latin typeface="Arial"/>
                <a:cs typeface="Arial"/>
              </a:rPr>
              <a:t>screen, doors  can be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removed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Insulation can NOT be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removed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5817" y="491693"/>
            <a:ext cx="4453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Conventional </a:t>
            </a:r>
            <a:r>
              <a:rPr spc="-60" dirty="0"/>
              <a:t>Vent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920911"/>
            <a:ext cx="8408035" cy="512508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R="327025" algn="ctr">
              <a:lnSpc>
                <a:spcPct val="100000"/>
              </a:lnSpc>
              <a:spcBef>
                <a:spcPts val="15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Fireplace</a:t>
            </a:r>
            <a:r>
              <a:rPr sz="32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Insert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Surround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variations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Gap between fireplace face and panel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may</a:t>
            </a:r>
            <a:endParaRPr sz="2800">
              <a:latin typeface="Arial"/>
              <a:cs typeface="Arial"/>
            </a:endParaRPr>
          </a:p>
          <a:p>
            <a:pPr marR="454025" algn="ctr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be required for air circulation and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cooling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Insulation along top of insert may be required for  mantel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clearances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May allow installation without panel if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minimum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gap with mesh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maintained</a:t>
            </a:r>
            <a:endParaRPr sz="2800">
              <a:latin typeface="Arial"/>
              <a:cs typeface="Arial"/>
            </a:endParaRPr>
          </a:p>
          <a:p>
            <a:pPr marL="756285" marR="1367790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Air inlet grilles on </a:t>
            </a:r>
            <a:r>
              <a:rPr sz="2800" dirty="0">
                <a:latin typeface="Arial"/>
                <a:cs typeface="Arial"/>
              </a:rPr>
              <a:t>factory-built </a:t>
            </a:r>
            <a:r>
              <a:rPr sz="2800" spc="-5" dirty="0">
                <a:latin typeface="Arial"/>
                <a:cs typeface="Arial"/>
              </a:rPr>
              <a:t>fireplaces  important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consideration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5817" y="415493"/>
            <a:ext cx="4455795" cy="14782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ctr">
              <a:lnSpc>
                <a:spcPct val="92500"/>
              </a:lnSpc>
              <a:spcBef>
                <a:spcPts val="455"/>
              </a:spcBef>
            </a:pPr>
            <a:r>
              <a:rPr spc="-5" dirty="0"/>
              <a:t>Conventional</a:t>
            </a:r>
            <a:r>
              <a:rPr spc="-40" dirty="0"/>
              <a:t> </a:t>
            </a:r>
            <a:r>
              <a:rPr spc="-60" dirty="0"/>
              <a:t>Vent </a:t>
            </a:r>
            <a:r>
              <a:rPr spc="-5" dirty="0"/>
              <a:t> </a:t>
            </a:r>
            <a:r>
              <a:rPr sz="3200" b="0" spc="-5" dirty="0">
                <a:latin typeface="Arial"/>
                <a:cs typeface="Arial"/>
              </a:rPr>
              <a:t>Condensing Appliance 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Plastic Pipe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(PVC)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862701"/>
            <a:ext cx="8107680" cy="39560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Recognized in </a:t>
            </a:r>
            <a:r>
              <a:rPr sz="3200" spc="-5" dirty="0">
                <a:latin typeface="Arial"/>
                <a:cs typeface="Arial"/>
              </a:rPr>
              <a:t>Fuel </a:t>
            </a:r>
            <a:r>
              <a:rPr sz="3200" dirty="0">
                <a:latin typeface="Arial"/>
                <a:cs typeface="Arial"/>
              </a:rPr>
              <a:t>Gas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Codes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Appliances must be listed for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High </a:t>
            </a:r>
            <a:r>
              <a:rPr sz="3200" spc="-30" dirty="0">
                <a:latin typeface="Arial"/>
                <a:cs typeface="Arial"/>
              </a:rPr>
              <a:t>efficiency, </a:t>
            </a:r>
            <a:r>
              <a:rPr sz="3200" spc="-5" dirty="0">
                <a:latin typeface="Arial"/>
                <a:cs typeface="Arial"/>
              </a:rPr>
              <a:t>Category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IV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Resists corrosion from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condensation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Provides </a:t>
            </a:r>
            <a:r>
              <a:rPr sz="3200" spc="-5" dirty="0">
                <a:latin typeface="Arial"/>
                <a:cs typeface="Arial"/>
              </a:rPr>
              <a:t>adequate heat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protection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Can be </a:t>
            </a:r>
            <a:r>
              <a:rPr sz="3200" spc="-5" dirty="0">
                <a:latin typeface="Arial"/>
                <a:cs typeface="Arial"/>
              </a:rPr>
              <a:t>sealed for mechanical </a:t>
            </a:r>
            <a:r>
              <a:rPr sz="3200" dirty="0">
                <a:latin typeface="Arial"/>
                <a:cs typeface="Arial"/>
              </a:rPr>
              <a:t>vent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positive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pressure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1600" y="2209800"/>
            <a:ext cx="5003800" cy="3762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1642" y="629158"/>
            <a:ext cx="2680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Direct</a:t>
            </a:r>
            <a:r>
              <a:rPr spc="-50" dirty="0"/>
              <a:t> </a:t>
            </a:r>
            <a:r>
              <a:rPr spc="-60" dirty="0"/>
              <a:t>Vent</a:t>
            </a:r>
          </a:p>
        </p:txBody>
      </p:sp>
      <p:sp>
        <p:nvSpPr>
          <p:cNvPr id="4" name="object 4"/>
          <p:cNvSpPr/>
          <p:nvPr/>
        </p:nvSpPr>
        <p:spPr>
          <a:xfrm>
            <a:off x="152400" y="2270760"/>
            <a:ext cx="2709799" cy="293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8345" y="2057400"/>
            <a:ext cx="2141854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1642" y="568198"/>
            <a:ext cx="2680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Direct</a:t>
            </a:r>
            <a:r>
              <a:rPr spc="-50" dirty="0"/>
              <a:t> </a:t>
            </a:r>
            <a:r>
              <a:rPr spc="-60" dirty="0"/>
              <a:t>Vent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20761"/>
            <a:ext cx="7023734" cy="437070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Follow manufacturer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instructions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30" dirty="0">
                <a:latin typeface="Arial"/>
                <a:cs typeface="Arial"/>
              </a:rPr>
              <a:t>Venting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Clearances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Arial"/>
                <a:cs typeface="Arial"/>
              </a:rPr>
              <a:t>Vent </a:t>
            </a:r>
            <a:r>
              <a:rPr sz="3200" dirty="0">
                <a:latin typeface="Arial"/>
                <a:cs typeface="Arial"/>
              </a:rPr>
              <a:t>system is </a:t>
            </a:r>
            <a:r>
              <a:rPr sz="3200" spc="-5" dirty="0">
                <a:latin typeface="Arial"/>
                <a:cs typeface="Arial"/>
              </a:rPr>
              <a:t>part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</a:t>
            </a:r>
            <a:endParaRPr sz="3200">
              <a:latin typeface="Arial"/>
              <a:cs typeface="Arial"/>
            </a:endParaRPr>
          </a:p>
          <a:p>
            <a:pPr marL="355600" marR="727075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Appliance manufacturer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provides  </a:t>
            </a:r>
            <a:r>
              <a:rPr sz="3200" spc="-5" dirty="0">
                <a:latin typeface="Arial"/>
                <a:cs typeface="Arial"/>
              </a:rPr>
              <a:t>instructions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Permissible </a:t>
            </a:r>
            <a:r>
              <a:rPr sz="3200" spc="-5" dirty="0">
                <a:latin typeface="Arial"/>
                <a:cs typeface="Arial"/>
              </a:rPr>
              <a:t>configurations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u="heavy" spc="-5" dirty="0">
                <a:latin typeface="Arial"/>
                <a:cs typeface="Arial"/>
              </a:rPr>
              <a:t>model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u="heavy" dirty="0">
                <a:latin typeface="Arial"/>
                <a:cs typeface="Arial"/>
              </a:rPr>
              <a:t>specific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4076" y="1066800"/>
            <a:ext cx="2363724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1642" y="568198"/>
            <a:ext cx="2682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Direct</a:t>
            </a:r>
            <a:r>
              <a:rPr spc="-40" dirty="0"/>
              <a:t> </a:t>
            </a:r>
            <a:r>
              <a:rPr spc="-60" dirty="0"/>
              <a:t>Vent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189100"/>
            <a:ext cx="8229600" cy="505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437" y="1184338"/>
            <a:ext cx="8239125" cy="5069205"/>
          </a:xfrm>
          <a:custGeom>
            <a:avLst/>
            <a:gdLst/>
            <a:ahLst/>
            <a:cxnLst/>
            <a:rect l="l" t="t" r="r" b="b"/>
            <a:pathLst>
              <a:path w="8239125" h="5069205">
                <a:moveTo>
                  <a:pt x="0" y="5068824"/>
                </a:moveTo>
                <a:lnTo>
                  <a:pt x="8239125" y="5068824"/>
                </a:lnTo>
                <a:lnTo>
                  <a:pt x="8239125" y="0"/>
                </a:lnTo>
                <a:lnTo>
                  <a:pt x="0" y="0"/>
                </a:lnTo>
                <a:lnTo>
                  <a:pt x="0" y="50688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753" y="600201"/>
            <a:ext cx="2414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Direct</a:t>
            </a:r>
            <a:r>
              <a:rPr sz="3600" spc="-60" dirty="0"/>
              <a:t> </a:t>
            </a:r>
            <a:r>
              <a:rPr sz="3600" spc="-55" dirty="0"/>
              <a:t>Vent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88987" y="1219136"/>
            <a:ext cx="7440549" cy="4887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642" y="697737"/>
            <a:ext cx="2680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Direct</a:t>
            </a:r>
            <a:r>
              <a:rPr spc="-50" dirty="0"/>
              <a:t> </a:t>
            </a:r>
            <a:r>
              <a:rPr spc="-60" dirty="0"/>
              <a:t>Vent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76400"/>
            <a:ext cx="8762999" cy="481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905000"/>
            <a:ext cx="3505200" cy="1143000"/>
          </a:xfrm>
          <a:custGeom>
            <a:avLst/>
            <a:gdLst/>
            <a:ahLst/>
            <a:cxnLst/>
            <a:rect l="l" t="t" r="r" b="b"/>
            <a:pathLst>
              <a:path w="3505200" h="1143000">
                <a:moveTo>
                  <a:pt x="0" y="571500"/>
                </a:moveTo>
                <a:lnTo>
                  <a:pt x="5272" y="526842"/>
                </a:lnTo>
                <a:lnTo>
                  <a:pt x="20830" y="483123"/>
                </a:lnTo>
                <a:lnTo>
                  <a:pt x="46284" y="440471"/>
                </a:lnTo>
                <a:lnTo>
                  <a:pt x="81244" y="399012"/>
                </a:lnTo>
                <a:lnTo>
                  <a:pt x="125321" y="358874"/>
                </a:lnTo>
                <a:lnTo>
                  <a:pt x="178125" y="320184"/>
                </a:lnTo>
                <a:lnTo>
                  <a:pt x="239267" y="283068"/>
                </a:lnTo>
                <a:lnTo>
                  <a:pt x="308358" y="247655"/>
                </a:lnTo>
                <a:lnTo>
                  <a:pt x="345762" y="230626"/>
                </a:lnTo>
                <a:lnTo>
                  <a:pt x="385007" y="214070"/>
                </a:lnTo>
                <a:lnTo>
                  <a:pt x="426045" y="198004"/>
                </a:lnTo>
                <a:lnTo>
                  <a:pt x="468826" y="182442"/>
                </a:lnTo>
                <a:lnTo>
                  <a:pt x="513302" y="167401"/>
                </a:lnTo>
                <a:lnTo>
                  <a:pt x="559424" y="152897"/>
                </a:lnTo>
                <a:lnTo>
                  <a:pt x="607144" y="138946"/>
                </a:lnTo>
                <a:lnTo>
                  <a:pt x="656413" y="125563"/>
                </a:lnTo>
                <a:lnTo>
                  <a:pt x="707181" y="112764"/>
                </a:lnTo>
                <a:lnTo>
                  <a:pt x="759402" y="100566"/>
                </a:lnTo>
                <a:lnTo>
                  <a:pt x="813025" y="88984"/>
                </a:lnTo>
                <a:lnTo>
                  <a:pt x="868002" y="78034"/>
                </a:lnTo>
                <a:lnTo>
                  <a:pt x="924285" y="67732"/>
                </a:lnTo>
                <a:lnTo>
                  <a:pt x="981824" y="58094"/>
                </a:lnTo>
                <a:lnTo>
                  <a:pt x="1040572" y="49135"/>
                </a:lnTo>
                <a:lnTo>
                  <a:pt x="1100479" y="40872"/>
                </a:lnTo>
                <a:lnTo>
                  <a:pt x="1161496" y="33321"/>
                </a:lnTo>
                <a:lnTo>
                  <a:pt x="1223576" y="26497"/>
                </a:lnTo>
                <a:lnTo>
                  <a:pt x="1286668" y="20417"/>
                </a:lnTo>
                <a:lnTo>
                  <a:pt x="1350726" y="15095"/>
                </a:lnTo>
                <a:lnTo>
                  <a:pt x="1415699" y="10549"/>
                </a:lnTo>
                <a:lnTo>
                  <a:pt x="1481539" y="6793"/>
                </a:lnTo>
                <a:lnTo>
                  <a:pt x="1548198" y="3845"/>
                </a:lnTo>
                <a:lnTo>
                  <a:pt x="1615627" y="1719"/>
                </a:lnTo>
                <a:lnTo>
                  <a:pt x="1683777" y="432"/>
                </a:lnTo>
                <a:lnTo>
                  <a:pt x="1752600" y="0"/>
                </a:lnTo>
                <a:lnTo>
                  <a:pt x="1821422" y="432"/>
                </a:lnTo>
                <a:lnTo>
                  <a:pt x="1889572" y="1719"/>
                </a:lnTo>
                <a:lnTo>
                  <a:pt x="1957001" y="3845"/>
                </a:lnTo>
                <a:lnTo>
                  <a:pt x="2023660" y="6793"/>
                </a:lnTo>
                <a:lnTo>
                  <a:pt x="2089500" y="10549"/>
                </a:lnTo>
                <a:lnTo>
                  <a:pt x="2154473" y="15095"/>
                </a:lnTo>
                <a:lnTo>
                  <a:pt x="2218531" y="20417"/>
                </a:lnTo>
                <a:lnTo>
                  <a:pt x="2281623" y="26497"/>
                </a:lnTo>
                <a:lnTo>
                  <a:pt x="2343703" y="33321"/>
                </a:lnTo>
                <a:lnTo>
                  <a:pt x="2404720" y="40872"/>
                </a:lnTo>
                <a:lnTo>
                  <a:pt x="2464627" y="49135"/>
                </a:lnTo>
                <a:lnTo>
                  <a:pt x="2523375" y="58094"/>
                </a:lnTo>
                <a:lnTo>
                  <a:pt x="2580914" y="67732"/>
                </a:lnTo>
                <a:lnTo>
                  <a:pt x="2637197" y="78034"/>
                </a:lnTo>
                <a:lnTo>
                  <a:pt x="2692174" y="88984"/>
                </a:lnTo>
                <a:lnTo>
                  <a:pt x="2745797" y="100566"/>
                </a:lnTo>
                <a:lnTo>
                  <a:pt x="2798018" y="112764"/>
                </a:lnTo>
                <a:lnTo>
                  <a:pt x="2848786" y="125563"/>
                </a:lnTo>
                <a:lnTo>
                  <a:pt x="2898055" y="138946"/>
                </a:lnTo>
                <a:lnTo>
                  <a:pt x="2945775" y="152897"/>
                </a:lnTo>
                <a:lnTo>
                  <a:pt x="2991897" y="167401"/>
                </a:lnTo>
                <a:lnTo>
                  <a:pt x="3036373" y="182442"/>
                </a:lnTo>
                <a:lnTo>
                  <a:pt x="3079154" y="198004"/>
                </a:lnTo>
                <a:lnTo>
                  <a:pt x="3120192" y="214070"/>
                </a:lnTo>
                <a:lnTo>
                  <a:pt x="3159437" y="230626"/>
                </a:lnTo>
                <a:lnTo>
                  <a:pt x="3196841" y="247655"/>
                </a:lnTo>
                <a:lnTo>
                  <a:pt x="3232355" y="265141"/>
                </a:lnTo>
                <a:lnTo>
                  <a:pt x="3297520" y="301421"/>
                </a:lnTo>
                <a:lnTo>
                  <a:pt x="3354542" y="339340"/>
                </a:lnTo>
                <a:lnTo>
                  <a:pt x="3403032" y="378770"/>
                </a:lnTo>
                <a:lnTo>
                  <a:pt x="3442599" y="419585"/>
                </a:lnTo>
                <a:lnTo>
                  <a:pt x="3472855" y="461656"/>
                </a:lnTo>
                <a:lnTo>
                  <a:pt x="3493409" y="504857"/>
                </a:lnTo>
                <a:lnTo>
                  <a:pt x="3503873" y="549061"/>
                </a:lnTo>
                <a:lnTo>
                  <a:pt x="3505200" y="571500"/>
                </a:lnTo>
                <a:lnTo>
                  <a:pt x="3503873" y="593938"/>
                </a:lnTo>
                <a:lnTo>
                  <a:pt x="3493409" y="638142"/>
                </a:lnTo>
                <a:lnTo>
                  <a:pt x="3472855" y="681343"/>
                </a:lnTo>
                <a:lnTo>
                  <a:pt x="3442599" y="723414"/>
                </a:lnTo>
                <a:lnTo>
                  <a:pt x="3403032" y="764229"/>
                </a:lnTo>
                <a:lnTo>
                  <a:pt x="3354542" y="803659"/>
                </a:lnTo>
                <a:lnTo>
                  <a:pt x="3297520" y="841578"/>
                </a:lnTo>
                <a:lnTo>
                  <a:pt x="3232355" y="877858"/>
                </a:lnTo>
                <a:lnTo>
                  <a:pt x="3196841" y="895344"/>
                </a:lnTo>
                <a:lnTo>
                  <a:pt x="3159437" y="912373"/>
                </a:lnTo>
                <a:lnTo>
                  <a:pt x="3120192" y="928929"/>
                </a:lnTo>
                <a:lnTo>
                  <a:pt x="3079154" y="944995"/>
                </a:lnTo>
                <a:lnTo>
                  <a:pt x="3036373" y="960557"/>
                </a:lnTo>
                <a:lnTo>
                  <a:pt x="2991897" y="975598"/>
                </a:lnTo>
                <a:lnTo>
                  <a:pt x="2945775" y="990102"/>
                </a:lnTo>
                <a:lnTo>
                  <a:pt x="2898055" y="1004053"/>
                </a:lnTo>
                <a:lnTo>
                  <a:pt x="2848786" y="1017436"/>
                </a:lnTo>
                <a:lnTo>
                  <a:pt x="2798018" y="1030235"/>
                </a:lnTo>
                <a:lnTo>
                  <a:pt x="2745797" y="1042433"/>
                </a:lnTo>
                <a:lnTo>
                  <a:pt x="2692174" y="1054015"/>
                </a:lnTo>
                <a:lnTo>
                  <a:pt x="2637197" y="1064965"/>
                </a:lnTo>
                <a:lnTo>
                  <a:pt x="2580914" y="1075267"/>
                </a:lnTo>
                <a:lnTo>
                  <a:pt x="2523375" y="1084905"/>
                </a:lnTo>
                <a:lnTo>
                  <a:pt x="2464627" y="1093864"/>
                </a:lnTo>
                <a:lnTo>
                  <a:pt x="2404720" y="1102127"/>
                </a:lnTo>
                <a:lnTo>
                  <a:pt x="2343703" y="1109678"/>
                </a:lnTo>
                <a:lnTo>
                  <a:pt x="2281623" y="1116502"/>
                </a:lnTo>
                <a:lnTo>
                  <a:pt x="2218531" y="1122582"/>
                </a:lnTo>
                <a:lnTo>
                  <a:pt x="2154473" y="1127904"/>
                </a:lnTo>
                <a:lnTo>
                  <a:pt x="2089500" y="1132450"/>
                </a:lnTo>
                <a:lnTo>
                  <a:pt x="2023660" y="1136206"/>
                </a:lnTo>
                <a:lnTo>
                  <a:pt x="1957001" y="1139154"/>
                </a:lnTo>
                <a:lnTo>
                  <a:pt x="1889572" y="1141280"/>
                </a:lnTo>
                <a:lnTo>
                  <a:pt x="1821422" y="1142567"/>
                </a:lnTo>
                <a:lnTo>
                  <a:pt x="1752600" y="1143000"/>
                </a:lnTo>
                <a:lnTo>
                  <a:pt x="1683777" y="1142567"/>
                </a:lnTo>
                <a:lnTo>
                  <a:pt x="1615627" y="1141280"/>
                </a:lnTo>
                <a:lnTo>
                  <a:pt x="1548198" y="1139154"/>
                </a:lnTo>
                <a:lnTo>
                  <a:pt x="1481539" y="1136206"/>
                </a:lnTo>
                <a:lnTo>
                  <a:pt x="1415699" y="1132450"/>
                </a:lnTo>
                <a:lnTo>
                  <a:pt x="1350726" y="1127904"/>
                </a:lnTo>
                <a:lnTo>
                  <a:pt x="1286668" y="1122582"/>
                </a:lnTo>
                <a:lnTo>
                  <a:pt x="1223576" y="1116502"/>
                </a:lnTo>
                <a:lnTo>
                  <a:pt x="1161496" y="1109678"/>
                </a:lnTo>
                <a:lnTo>
                  <a:pt x="1100479" y="1102127"/>
                </a:lnTo>
                <a:lnTo>
                  <a:pt x="1040572" y="1093864"/>
                </a:lnTo>
                <a:lnTo>
                  <a:pt x="981824" y="1084905"/>
                </a:lnTo>
                <a:lnTo>
                  <a:pt x="924285" y="1075267"/>
                </a:lnTo>
                <a:lnTo>
                  <a:pt x="868002" y="1064965"/>
                </a:lnTo>
                <a:lnTo>
                  <a:pt x="813025" y="1054015"/>
                </a:lnTo>
                <a:lnTo>
                  <a:pt x="759402" y="1042433"/>
                </a:lnTo>
                <a:lnTo>
                  <a:pt x="707181" y="1030235"/>
                </a:lnTo>
                <a:lnTo>
                  <a:pt x="656413" y="1017436"/>
                </a:lnTo>
                <a:lnTo>
                  <a:pt x="607144" y="1004053"/>
                </a:lnTo>
                <a:lnTo>
                  <a:pt x="559424" y="990102"/>
                </a:lnTo>
                <a:lnTo>
                  <a:pt x="513302" y="975598"/>
                </a:lnTo>
                <a:lnTo>
                  <a:pt x="468826" y="960557"/>
                </a:lnTo>
                <a:lnTo>
                  <a:pt x="426045" y="944995"/>
                </a:lnTo>
                <a:lnTo>
                  <a:pt x="385007" y="928929"/>
                </a:lnTo>
                <a:lnTo>
                  <a:pt x="345762" y="912373"/>
                </a:lnTo>
                <a:lnTo>
                  <a:pt x="308358" y="895344"/>
                </a:lnTo>
                <a:lnTo>
                  <a:pt x="272844" y="877858"/>
                </a:lnTo>
                <a:lnTo>
                  <a:pt x="207679" y="841578"/>
                </a:lnTo>
                <a:lnTo>
                  <a:pt x="150657" y="803659"/>
                </a:lnTo>
                <a:lnTo>
                  <a:pt x="102167" y="764229"/>
                </a:lnTo>
                <a:lnTo>
                  <a:pt x="62600" y="723414"/>
                </a:lnTo>
                <a:lnTo>
                  <a:pt x="32344" y="681343"/>
                </a:lnTo>
                <a:lnTo>
                  <a:pt x="11790" y="638142"/>
                </a:lnTo>
                <a:lnTo>
                  <a:pt x="1326" y="593938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4106926"/>
            <a:ext cx="2514600" cy="1066800"/>
          </a:xfrm>
          <a:custGeom>
            <a:avLst/>
            <a:gdLst/>
            <a:ahLst/>
            <a:cxnLst/>
            <a:rect l="l" t="t" r="r" b="b"/>
            <a:pathLst>
              <a:path w="2514600" h="1066800">
                <a:moveTo>
                  <a:pt x="0" y="533400"/>
                </a:moveTo>
                <a:lnTo>
                  <a:pt x="6490" y="478854"/>
                </a:lnTo>
                <a:lnTo>
                  <a:pt x="25541" y="425886"/>
                </a:lnTo>
                <a:lnTo>
                  <a:pt x="56521" y="374764"/>
                </a:lnTo>
                <a:lnTo>
                  <a:pt x="98798" y="325755"/>
                </a:lnTo>
                <a:lnTo>
                  <a:pt x="151739" y="279127"/>
                </a:lnTo>
                <a:lnTo>
                  <a:pt x="214714" y="235148"/>
                </a:lnTo>
                <a:lnTo>
                  <a:pt x="249766" y="214236"/>
                </a:lnTo>
                <a:lnTo>
                  <a:pt x="287090" y="194086"/>
                </a:lnTo>
                <a:lnTo>
                  <a:pt x="326606" y="174733"/>
                </a:lnTo>
                <a:lnTo>
                  <a:pt x="368236" y="156210"/>
                </a:lnTo>
                <a:lnTo>
                  <a:pt x="411900" y="138549"/>
                </a:lnTo>
                <a:lnTo>
                  <a:pt x="457520" y="121786"/>
                </a:lnTo>
                <a:lnTo>
                  <a:pt x="505016" y="105952"/>
                </a:lnTo>
                <a:lnTo>
                  <a:pt x="554310" y="91082"/>
                </a:lnTo>
                <a:lnTo>
                  <a:pt x="605322" y="77210"/>
                </a:lnTo>
                <a:lnTo>
                  <a:pt x="657974" y="64368"/>
                </a:lnTo>
                <a:lnTo>
                  <a:pt x="712187" y="52590"/>
                </a:lnTo>
                <a:lnTo>
                  <a:pt x="767881" y="41910"/>
                </a:lnTo>
                <a:lnTo>
                  <a:pt x="824978" y="32360"/>
                </a:lnTo>
                <a:lnTo>
                  <a:pt x="883399" y="23976"/>
                </a:lnTo>
                <a:lnTo>
                  <a:pt x="943064" y="16789"/>
                </a:lnTo>
                <a:lnTo>
                  <a:pt x="1003896" y="10834"/>
                </a:lnTo>
                <a:lnTo>
                  <a:pt x="1065814" y="6144"/>
                </a:lnTo>
                <a:lnTo>
                  <a:pt x="1128740" y="2753"/>
                </a:lnTo>
                <a:lnTo>
                  <a:pt x="1192595" y="693"/>
                </a:lnTo>
                <a:lnTo>
                  <a:pt x="1257300" y="0"/>
                </a:lnTo>
                <a:lnTo>
                  <a:pt x="1322004" y="693"/>
                </a:lnTo>
                <a:lnTo>
                  <a:pt x="1385859" y="2753"/>
                </a:lnTo>
                <a:lnTo>
                  <a:pt x="1448785" y="6144"/>
                </a:lnTo>
                <a:lnTo>
                  <a:pt x="1510703" y="10834"/>
                </a:lnTo>
                <a:lnTo>
                  <a:pt x="1571535" y="16789"/>
                </a:lnTo>
                <a:lnTo>
                  <a:pt x="1631200" y="23976"/>
                </a:lnTo>
                <a:lnTo>
                  <a:pt x="1689621" y="32360"/>
                </a:lnTo>
                <a:lnTo>
                  <a:pt x="1746718" y="41910"/>
                </a:lnTo>
                <a:lnTo>
                  <a:pt x="1802412" y="52590"/>
                </a:lnTo>
                <a:lnTo>
                  <a:pt x="1856625" y="64368"/>
                </a:lnTo>
                <a:lnTo>
                  <a:pt x="1909277" y="77210"/>
                </a:lnTo>
                <a:lnTo>
                  <a:pt x="1960289" y="91082"/>
                </a:lnTo>
                <a:lnTo>
                  <a:pt x="2009583" y="105952"/>
                </a:lnTo>
                <a:lnTo>
                  <a:pt x="2057079" y="121786"/>
                </a:lnTo>
                <a:lnTo>
                  <a:pt x="2102699" y="138549"/>
                </a:lnTo>
                <a:lnTo>
                  <a:pt x="2146363" y="156210"/>
                </a:lnTo>
                <a:lnTo>
                  <a:pt x="2187993" y="174733"/>
                </a:lnTo>
                <a:lnTo>
                  <a:pt x="2227509" y="194086"/>
                </a:lnTo>
                <a:lnTo>
                  <a:pt x="2264833" y="214236"/>
                </a:lnTo>
                <a:lnTo>
                  <a:pt x="2299885" y="235148"/>
                </a:lnTo>
                <a:lnTo>
                  <a:pt x="2332587" y="256789"/>
                </a:lnTo>
                <a:lnTo>
                  <a:pt x="2390624" y="302126"/>
                </a:lnTo>
                <a:lnTo>
                  <a:pt x="2438312" y="349978"/>
                </a:lnTo>
                <a:lnTo>
                  <a:pt x="2475019" y="400077"/>
                </a:lnTo>
                <a:lnTo>
                  <a:pt x="2500114" y="452156"/>
                </a:lnTo>
                <a:lnTo>
                  <a:pt x="2512964" y="505946"/>
                </a:lnTo>
                <a:lnTo>
                  <a:pt x="2514600" y="533400"/>
                </a:lnTo>
                <a:lnTo>
                  <a:pt x="2512964" y="560842"/>
                </a:lnTo>
                <a:lnTo>
                  <a:pt x="2500114" y="614614"/>
                </a:lnTo>
                <a:lnTo>
                  <a:pt x="2475019" y="666679"/>
                </a:lnTo>
                <a:lnTo>
                  <a:pt x="2438312" y="716770"/>
                </a:lnTo>
                <a:lnTo>
                  <a:pt x="2390624" y="764617"/>
                </a:lnTo>
                <a:lnTo>
                  <a:pt x="2332587" y="809953"/>
                </a:lnTo>
                <a:lnTo>
                  <a:pt x="2299885" y="831595"/>
                </a:lnTo>
                <a:lnTo>
                  <a:pt x="2264833" y="852509"/>
                </a:lnTo>
                <a:lnTo>
                  <a:pt x="2227509" y="872660"/>
                </a:lnTo>
                <a:lnTo>
                  <a:pt x="2187993" y="892016"/>
                </a:lnTo>
                <a:lnTo>
                  <a:pt x="2146363" y="910542"/>
                </a:lnTo>
                <a:lnTo>
                  <a:pt x="2102699" y="928205"/>
                </a:lnTo>
                <a:lnTo>
                  <a:pt x="2057079" y="944972"/>
                </a:lnTo>
                <a:lnTo>
                  <a:pt x="2009583" y="960810"/>
                </a:lnTo>
                <a:lnTo>
                  <a:pt x="1960289" y="975683"/>
                </a:lnTo>
                <a:lnTo>
                  <a:pt x="1909277" y="989560"/>
                </a:lnTo>
                <a:lnTo>
                  <a:pt x="1856625" y="1002406"/>
                </a:lnTo>
                <a:lnTo>
                  <a:pt x="1802412" y="1014188"/>
                </a:lnTo>
                <a:lnTo>
                  <a:pt x="1746718" y="1024872"/>
                </a:lnTo>
                <a:lnTo>
                  <a:pt x="1689621" y="1034424"/>
                </a:lnTo>
                <a:lnTo>
                  <a:pt x="1631200" y="1042812"/>
                </a:lnTo>
                <a:lnTo>
                  <a:pt x="1571535" y="1050002"/>
                </a:lnTo>
                <a:lnTo>
                  <a:pt x="1510703" y="1055960"/>
                </a:lnTo>
                <a:lnTo>
                  <a:pt x="1448785" y="1060652"/>
                </a:lnTo>
                <a:lnTo>
                  <a:pt x="1385859" y="1064045"/>
                </a:lnTo>
                <a:lnTo>
                  <a:pt x="1322004" y="1066105"/>
                </a:lnTo>
                <a:lnTo>
                  <a:pt x="1257300" y="1066800"/>
                </a:lnTo>
                <a:lnTo>
                  <a:pt x="1192595" y="1066105"/>
                </a:lnTo>
                <a:lnTo>
                  <a:pt x="1128740" y="1064045"/>
                </a:lnTo>
                <a:lnTo>
                  <a:pt x="1065814" y="1060652"/>
                </a:lnTo>
                <a:lnTo>
                  <a:pt x="1003896" y="1055960"/>
                </a:lnTo>
                <a:lnTo>
                  <a:pt x="943064" y="1050002"/>
                </a:lnTo>
                <a:lnTo>
                  <a:pt x="883399" y="1042812"/>
                </a:lnTo>
                <a:lnTo>
                  <a:pt x="824978" y="1034424"/>
                </a:lnTo>
                <a:lnTo>
                  <a:pt x="767881" y="1024872"/>
                </a:lnTo>
                <a:lnTo>
                  <a:pt x="712187" y="1014188"/>
                </a:lnTo>
                <a:lnTo>
                  <a:pt x="657974" y="1002406"/>
                </a:lnTo>
                <a:lnTo>
                  <a:pt x="605322" y="989560"/>
                </a:lnTo>
                <a:lnTo>
                  <a:pt x="554310" y="975683"/>
                </a:lnTo>
                <a:lnTo>
                  <a:pt x="505016" y="960810"/>
                </a:lnTo>
                <a:lnTo>
                  <a:pt x="457520" y="944972"/>
                </a:lnTo>
                <a:lnTo>
                  <a:pt x="411900" y="928205"/>
                </a:lnTo>
                <a:lnTo>
                  <a:pt x="368236" y="910542"/>
                </a:lnTo>
                <a:lnTo>
                  <a:pt x="326606" y="892016"/>
                </a:lnTo>
                <a:lnTo>
                  <a:pt x="287090" y="872660"/>
                </a:lnTo>
                <a:lnTo>
                  <a:pt x="249766" y="852509"/>
                </a:lnTo>
                <a:lnTo>
                  <a:pt x="214714" y="831595"/>
                </a:lnTo>
                <a:lnTo>
                  <a:pt x="182012" y="809953"/>
                </a:lnTo>
                <a:lnTo>
                  <a:pt x="123975" y="764617"/>
                </a:lnTo>
                <a:lnTo>
                  <a:pt x="76287" y="716770"/>
                </a:lnTo>
                <a:lnTo>
                  <a:pt x="39580" y="666679"/>
                </a:lnTo>
                <a:lnTo>
                  <a:pt x="14485" y="614614"/>
                </a:lnTo>
                <a:lnTo>
                  <a:pt x="1635" y="560842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4135501"/>
            <a:ext cx="2743200" cy="1066800"/>
          </a:xfrm>
          <a:custGeom>
            <a:avLst/>
            <a:gdLst/>
            <a:ahLst/>
            <a:cxnLst/>
            <a:rect l="l" t="t" r="r" b="b"/>
            <a:pathLst>
              <a:path w="2743200" h="1066800">
                <a:moveTo>
                  <a:pt x="0" y="533400"/>
                </a:moveTo>
                <a:lnTo>
                  <a:pt x="6278" y="482021"/>
                </a:lnTo>
                <a:lnTo>
                  <a:pt x="24730" y="432027"/>
                </a:lnTo>
                <a:lnTo>
                  <a:pt x="54781" y="383639"/>
                </a:lnTo>
                <a:lnTo>
                  <a:pt x="95857" y="337082"/>
                </a:lnTo>
                <a:lnTo>
                  <a:pt x="147382" y="292578"/>
                </a:lnTo>
                <a:lnTo>
                  <a:pt x="208783" y="250351"/>
                </a:lnTo>
                <a:lnTo>
                  <a:pt x="243006" y="230161"/>
                </a:lnTo>
                <a:lnTo>
                  <a:pt x="279484" y="210624"/>
                </a:lnTo>
                <a:lnTo>
                  <a:pt x="318142" y="191767"/>
                </a:lnTo>
                <a:lnTo>
                  <a:pt x="358910" y="173620"/>
                </a:lnTo>
                <a:lnTo>
                  <a:pt x="401716" y="156210"/>
                </a:lnTo>
                <a:lnTo>
                  <a:pt x="446488" y="139564"/>
                </a:lnTo>
                <a:lnTo>
                  <a:pt x="493155" y="123710"/>
                </a:lnTo>
                <a:lnTo>
                  <a:pt x="541643" y="108677"/>
                </a:lnTo>
                <a:lnTo>
                  <a:pt x="591882" y="94493"/>
                </a:lnTo>
                <a:lnTo>
                  <a:pt x="643800" y="81184"/>
                </a:lnTo>
                <a:lnTo>
                  <a:pt x="697324" y="68780"/>
                </a:lnTo>
                <a:lnTo>
                  <a:pt x="752383" y="57308"/>
                </a:lnTo>
                <a:lnTo>
                  <a:pt x="808906" y="46797"/>
                </a:lnTo>
                <a:lnTo>
                  <a:pt x="866820" y="37273"/>
                </a:lnTo>
                <a:lnTo>
                  <a:pt x="926053" y="28765"/>
                </a:lnTo>
                <a:lnTo>
                  <a:pt x="986534" y="21301"/>
                </a:lnTo>
                <a:lnTo>
                  <a:pt x="1048191" y="14908"/>
                </a:lnTo>
                <a:lnTo>
                  <a:pt x="1110952" y="9616"/>
                </a:lnTo>
                <a:lnTo>
                  <a:pt x="1174745" y="5450"/>
                </a:lnTo>
                <a:lnTo>
                  <a:pt x="1239499" y="2441"/>
                </a:lnTo>
                <a:lnTo>
                  <a:pt x="1305141" y="614"/>
                </a:lnTo>
                <a:lnTo>
                  <a:pt x="1371600" y="0"/>
                </a:lnTo>
                <a:lnTo>
                  <a:pt x="1438058" y="614"/>
                </a:lnTo>
                <a:lnTo>
                  <a:pt x="1503700" y="2441"/>
                </a:lnTo>
                <a:lnTo>
                  <a:pt x="1568454" y="5450"/>
                </a:lnTo>
                <a:lnTo>
                  <a:pt x="1632247" y="9616"/>
                </a:lnTo>
                <a:lnTo>
                  <a:pt x="1695008" y="14908"/>
                </a:lnTo>
                <a:lnTo>
                  <a:pt x="1756665" y="21301"/>
                </a:lnTo>
                <a:lnTo>
                  <a:pt x="1817146" y="28765"/>
                </a:lnTo>
                <a:lnTo>
                  <a:pt x="1876379" y="37273"/>
                </a:lnTo>
                <a:lnTo>
                  <a:pt x="1934293" y="46797"/>
                </a:lnTo>
                <a:lnTo>
                  <a:pt x="1990816" y="57308"/>
                </a:lnTo>
                <a:lnTo>
                  <a:pt x="2045875" y="68780"/>
                </a:lnTo>
                <a:lnTo>
                  <a:pt x="2099399" y="81184"/>
                </a:lnTo>
                <a:lnTo>
                  <a:pt x="2151317" y="94493"/>
                </a:lnTo>
                <a:lnTo>
                  <a:pt x="2201556" y="108677"/>
                </a:lnTo>
                <a:lnTo>
                  <a:pt x="2250044" y="123710"/>
                </a:lnTo>
                <a:lnTo>
                  <a:pt x="2296711" y="139564"/>
                </a:lnTo>
                <a:lnTo>
                  <a:pt x="2341483" y="156209"/>
                </a:lnTo>
                <a:lnTo>
                  <a:pt x="2384289" y="173620"/>
                </a:lnTo>
                <a:lnTo>
                  <a:pt x="2425057" y="191767"/>
                </a:lnTo>
                <a:lnTo>
                  <a:pt x="2463715" y="210624"/>
                </a:lnTo>
                <a:lnTo>
                  <a:pt x="2500193" y="230161"/>
                </a:lnTo>
                <a:lnTo>
                  <a:pt x="2534416" y="250351"/>
                </a:lnTo>
                <a:lnTo>
                  <a:pt x="2595817" y="292578"/>
                </a:lnTo>
                <a:lnTo>
                  <a:pt x="2647342" y="337082"/>
                </a:lnTo>
                <a:lnTo>
                  <a:pt x="2688418" y="383639"/>
                </a:lnTo>
                <a:lnTo>
                  <a:pt x="2718469" y="432027"/>
                </a:lnTo>
                <a:lnTo>
                  <a:pt x="2736921" y="482021"/>
                </a:lnTo>
                <a:lnTo>
                  <a:pt x="2743200" y="533400"/>
                </a:lnTo>
                <a:lnTo>
                  <a:pt x="2741618" y="559237"/>
                </a:lnTo>
                <a:lnTo>
                  <a:pt x="2729181" y="609934"/>
                </a:lnTo>
                <a:lnTo>
                  <a:pt x="2704857" y="659140"/>
                </a:lnTo>
                <a:lnTo>
                  <a:pt x="2669222" y="706632"/>
                </a:lnTo>
                <a:lnTo>
                  <a:pt x="2622850" y="752185"/>
                </a:lnTo>
                <a:lnTo>
                  <a:pt x="2566315" y="795577"/>
                </a:lnTo>
                <a:lnTo>
                  <a:pt x="2500193" y="836583"/>
                </a:lnTo>
                <a:lnTo>
                  <a:pt x="2463715" y="856121"/>
                </a:lnTo>
                <a:lnTo>
                  <a:pt x="2425057" y="874979"/>
                </a:lnTo>
                <a:lnTo>
                  <a:pt x="2384289" y="893129"/>
                </a:lnTo>
                <a:lnTo>
                  <a:pt x="2341483" y="910542"/>
                </a:lnTo>
                <a:lnTo>
                  <a:pt x="2296711" y="927191"/>
                </a:lnTo>
                <a:lnTo>
                  <a:pt x="2250044" y="943047"/>
                </a:lnTo>
                <a:lnTo>
                  <a:pt x="2201556" y="958084"/>
                </a:lnTo>
                <a:lnTo>
                  <a:pt x="2151317" y="972272"/>
                </a:lnTo>
                <a:lnTo>
                  <a:pt x="2099399" y="985584"/>
                </a:lnTo>
                <a:lnTo>
                  <a:pt x="2045875" y="997992"/>
                </a:lnTo>
                <a:lnTo>
                  <a:pt x="1990816" y="1009467"/>
                </a:lnTo>
                <a:lnTo>
                  <a:pt x="1934293" y="1019983"/>
                </a:lnTo>
                <a:lnTo>
                  <a:pt x="1876379" y="1029510"/>
                </a:lnTo>
                <a:lnTo>
                  <a:pt x="1817146" y="1038021"/>
                </a:lnTo>
                <a:lnTo>
                  <a:pt x="1756665" y="1045488"/>
                </a:lnTo>
                <a:lnTo>
                  <a:pt x="1695008" y="1051884"/>
                </a:lnTo>
                <a:lnTo>
                  <a:pt x="1632247" y="1057179"/>
                </a:lnTo>
                <a:lnTo>
                  <a:pt x="1568454" y="1061346"/>
                </a:lnTo>
                <a:lnTo>
                  <a:pt x="1503700" y="1064357"/>
                </a:lnTo>
                <a:lnTo>
                  <a:pt x="1438058" y="1066184"/>
                </a:lnTo>
                <a:lnTo>
                  <a:pt x="1371600" y="1066800"/>
                </a:lnTo>
                <a:lnTo>
                  <a:pt x="1305141" y="1066184"/>
                </a:lnTo>
                <a:lnTo>
                  <a:pt x="1239499" y="1064357"/>
                </a:lnTo>
                <a:lnTo>
                  <a:pt x="1174745" y="1061346"/>
                </a:lnTo>
                <a:lnTo>
                  <a:pt x="1110952" y="1057179"/>
                </a:lnTo>
                <a:lnTo>
                  <a:pt x="1048191" y="1051884"/>
                </a:lnTo>
                <a:lnTo>
                  <a:pt x="986534" y="1045488"/>
                </a:lnTo>
                <a:lnTo>
                  <a:pt x="926053" y="1038021"/>
                </a:lnTo>
                <a:lnTo>
                  <a:pt x="866820" y="1029510"/>
                </a:lnTo>
                <a:lnTo>
                  <a:pt x="808906" y="1019983"/>
                </a:lnTo>
                <a:lnTo>
                  <a:pt x="752383" y="1009467"/>
                </a:lnTo>
                <a:lnTo>
                  <a:pt x="697324" y="997992"/>
                </a:lnTo>
                <a:lnTo>
                  <a:pt x="643800" y="985584"/>
                </a:lnTo>
                <a:lnTo>
                  <a:pt x="591882" y="972272"/>
                </a:lnTo>
                <a:lnTo>
                  <a:pt x="541643" y="958084"/>
                </a:lnTo>
                <a:lnTo>
                  <a:pt x="493155" y="943047"/>
                </a:lnTo>
                <a:lnTo>
                  <a:pt x="446488" y="927191"/>
                </a:lnTo>
                <a:lnTo>
                  <a:pt x="401716" y="910542"/>
                </a:lnTo>
                <a:lnTo>
                  <a:pt x="358910" y="893129"/>
                </a:lnTo>
                <a:lnTo>
                  <a:pt x="318142" y="874979"/>
                </a:lnTo>
                <a:lnTo>
                  <a:pt x="279484" y="856121"/>
                </a:lnTo>
                <a:lnTo>
                  <a:pt x="243006" y="836583"/>
                </a:lnTo>
                <a:lnTo>
                  <a:pt x="208783" y="816392"/>
                </a:lnTo>
                <a:lnTo>
                  <a:pt x="147382" y="774165"/>
                </a:lnTo>
                <a:lnTo>
                  <a:pt x="95857" y="729665"/>
                </a:lnTo>
                <a:lnTo>
                  <a:pt x="54781" y="683114"/>
                </a:lnTo>
                <a:lnTo>
                  <a:pt x="24730" y="634737"/>
                </a:lnTo>
                <a:lnTo>
                  <a:pt x="6278" y="584758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5326" y="3116326"/>
            <a:ext cx="2057400" cy="1143000"/>
          </a:xfrm>
          <a:custGeom>
            <a:avLst/>
            <a:gdLst/>
            <a:ahLst/>
            <a:cxnLst/>
            <a:rect l="l" t="t" r="r" b="b"/>
            <a:pathLst>
              <a:path w="2057400" h="1143000">
                <a:moveTo>
                  <a:pt x="0" y="571500"/>
                </a:moveTo>
                <a:lnTo>
                  <a:pt x="6919" y="504834"/>
                </a:lnTo>
                <a:lnTo>
                  <a:pt x="27165" y="440431"/>
                </a:lnTo>
                <a:lnTo>
                  <a:pt x="59965" y="378720"/>
                </a:lnTo>
                <a:lnTo>
                  <a:pt x="104547" y="320128"/>
                </a:lnTo>
                <a:lnTo>
                  <a:pt x="131015" y="292136"/>
                </a:lnTo>
                <a:lnTo>
                  <a:pt x="160140" y="265085"/>
                </a:lnTo>
                <a:lnTo>
                  <a:pt x="191825" y="239027"/>
                </a:lnTo>
                <a:lnTo>
                  <a:pt x="225974" y="214017"/>
                </a:lnTo>
                <a:lnTo>
                  <a:pt x="262489" y="190108"/>
                </a:lnTo>
                <a:lnTo>
                  <a:pt x="301275" y="167354"/>
                </a:lnTo>
                <a:lnTo>
                  <a:pt x="342236" y="145807"/>
                </a:lnTo>
                <a:lnTo>
                  <a:pt x="385274" y="125523"/>
                </a:lnTo>
                <a:lnTo>
                  <a:pt x="430293" y="106553"/>
                </a:lnTo>
                <a:lnTo>
                  <a:pt x="477198" y="88953"/>
                </a:lnTo>
                <a:lnTo>
                  <a:pt x="525891" y="72774"/>
                </a:lnTo>
                <a:lnTo>
                  <a:pt x="576276" y="58071"/>
                </a:lnTo>
                <a:lnTo>
                  <a:pt x="628257" y="44898"/>
                </a:lnTo>
                <a:lnTo>
                  <a:pt x="681737" y="33307"/>
                </a:lnTo>
                <a:lnTo>
                  <a:pt x="736619" y="23353"/>
                </a:lnTo>
                <a:lnTo>
                  <a:pt x="792808" y="15088"/>
                </a:lnTo>
                <a:lnTo>
                  <a:pt x="850207" y="8567"/>
                </a:lnTo>
                <a:lnTo>
                  <a:pt x="908720" y="3843"/>
                </a:lnTo>
                <a:lnTo>
                  <a:pt x="968249" y="969"/>
                </a:lnTo>
                <a:lnTo>
                  <a:pt x="1028700" y="0"/>
                </a:lnTo>
                <a:lnTo>
                  <a:pt x="1089137" y="969"/>
                </a:lnTo>
                <a:lnTo>
                  <a:pt x="1148656" y="3843"/>
                </a:lnTo>
                <a:lnTo>
                  <a:pt x="1207159" y="8567"/>
                </a:lnTo>
                <a:lnTo>
                  <a:pt x="1264551" y="15088"/>
                </a:lnTo>
                <a:lnTo>
                  <a:pt x="1320734" y="23353"/>
                </a:lnTo>
                <a:lnTo>
                  <a:pt x="1375612" y="33307"/>
                </a:lnTo>
                <a:lnTo>
                  <a:pt x="1429089" y="44898"/>
                </a:lnTo>
                <a:lnTo>
                  <a:pt x="1481068" y="58071"/>
                </a:lnTo>
                <a:lnTo>
                  <a:pt x="1531452" y="72774"/>
                </a:lnTo>
                <a:lnTo>
                  <a:pt x="1580145" y="88953"/>
                </a:lnTo>
                <a:lnTo>
                  <a:pt x="1627050" y="106553"/>
                </a:lnTo>
                <a:lnTo>
                  <a:pt x="1672072" y="125523"/>
                </a:lnTo>
                <a:lnTo>
                  <a:pt x="1715113" y="145807"/>
                </a:lnTo>
                <a:lnTo>
                  <a:pt x="1756076" y="167354"/>
                </a:lnTo>
                <a:lnTo>
                  <a:pt x="1794866" y="190108"/>
                </a:lnTo>
                <a:lnTo>
                  <a:pt x="1831385" y="214017"/>
                </a:lnTo>
                <a:lnTo>
                  <a:pt x="1865538" y="239027"/>
                </a:lnTo>
                <a:lnTo>
                  <a:pt x="1897227" y="265085"/>
                </a:lnTo>
                <a:lnTo>
                  <a:pt x="1926357" y="292136"/>
                </a:lnTo>
                <a:lnTo>
                  <a:pt x="1952830" y="320128"/>
                </a:lnTo>
                <a:lnTo>
                  <a:pt x="1997421" y="378720"/>
                </a:lnTo>
                <a:lnTo>
                  <a:pt x="2030227" y="440431"/>
                </a:lnTo>
                <a:lnTo>
                  <a:pt x="2050478" y="504834"/>
                </a:lnTo>
                <a:lnTo>
                  <a:pt x="2057400" y="571500"/>
                </a:lnTo>
                <a:lnTo>
                  <a:pt x="2055653" y="605076"/>
                </a:lnTo>
                <a:lnTo>
                  <a:pt x="2041970" y="670644"/>
                </a:lnTo>
                <a:lnTo>
                  <a:pt x="2015345" y="733741"/>
                </a:lnTo>
                <a:lnTo>
                  <a:pt x="1976550" y="793938"/>
                </a:lnTo>
                <a:lnTo>
                  <a:pt x="1926357" y="850806"/>
                </a:lnTo>
                <a:lnTo>
                  <a:pt x="1897227" y="877858"/>
                </a:lnTo>
                <a:lnTo>
                  <a:pt x="1865538" y="903917"/>
                </a:lnTo>
                <a:lnTo>
                  <a:pt x="1831385" y="928929"/>
                </a:lnTo>
                <a:lnTo>
                  <a:pt x="1794866" y="952840"/>
                </a:lnTo>
                <a:lnTo>
                  <a:pt x="1756076" y="975598"/>
                </a:lnTo>
                <a:lnTo>
                  <a:pt x="1715113" y="997148"/>
                </a:lnTo>
                <a:lnTo>
                  <a:pt x="1672072" y="1017436"/>
                </a:lnTo>
                <a:lnTo>
                  <a:pt x="1627050" y="1036410"/>
                </a:lnTo>
                <a:lnTo>
                  <a:pt x="1580145" y="1054015"/>
                </a:lnTo>
                <a:lnTo>
                  <a:pt x="1531452" y="1070198"/>
                </a:lnTo>
                <a:lnTo>
                  <a:pt x="1481068" y="1084905"/>
                </a:lnTo>
                <a:lnTo>
                  <a:pt x="1429089" y="1098083"/>
                </a:lnTo>
                <a:lnTo>
                  <a:pt x="1375612" y="1109678"/>
                </a:lnTo>
                <a:lnTo>
                  <a:pt x="1320734" y="1119636"/>
                </a:lnTo>
                <a:lnTo>
                  <a:pt x="1264551" y="1127904"/>
                </a:lnTo>
                <a:lnTo>
                  <a:pt x="1207159" y="1134428"/>
                </a:lnTo>
                <a:lnTo>
                  <a:pt x="1148656" y="1139154"/>
                </a:lnTo>
                <a:lnTo>
                  <a:pt x="1089137" y="1142029"/>
                </a:lnTo>
                <a:lnTo>
                  <a:pt x="1028700" y="1143000"/>
                </a:lnTo>
                <a:lnTo>
                  <a:pt x="968249" y="1142029"/>
                </a:lnTo>
                <a:lnTo>
                  <a:pt x="908720" y="1139154"/>
                </a:lnTo>
                <a:lnTo>
                  <a:pt x="850207" y="1134428"/>
                </a:lnTo>
                <a:lnTo>
                  <a:pt x="792808" y="1127904"/>
                </a:lnTo>
                <a:lnTo>
                  <a:pt x="736619" y="1119636"/>
                </a:lnTo>
                <a:lnTo>
                  <a:pt x="681737" y="1109678"/>
                </a:lnTo>
                <a:lnTo>
                  <a:pt x="628257" y="1098083"/>
                </a:lnTo>
                <a:lnTo>
                  <a:pt x="576276" y="1084905"/>
                </a:lnTo>
                <a:lnTo>
                  <a:pt x="525891" y="1070198"/>
                </a:lnTo>
                <a:lnTo>
                  <a:pt x="477198" y="1054015"/>
                </a:lnTo>
                <a:lnTo>
                  <a:pt x="430293" y="1036410"/>
                </a:lnTo>
                <a:lnTo>
                  <a:pt x="385274" y="1017436"/>
                </a:lnTo>
                <a:lnTo>
                  <a:pt x="342236" y="997148"/>
                </a:lnTo>
                <a:lnTo>
                  <a:pt x="301275" y="975598"/>
                </a:lnTo>
                <a:lnTo>
                  <a:pt x="262489" y="952840"/>
                </a:lnTo>
                <a:lnTo>
                  <a:pt x="225974" y="928929"/>
                </a:lnTo>
                <a:lnTo>
                  <a:pt x="191825" y="903917"/>
                </a:lnTo>
                <a:lnTo>
                  <a:pt x="160140" y="877858"/>
                </a:lnTo>
                <a:lnTo>
                  <a:pt x="131015" y="850806"/>
                </a:lnTo>
                <a:lnTo>
                  <a:pt x="104547" y="822815"/>
                </a:lnTo>
                <a:lnTo>
                  <a:pt x="59965" y="764229"/>
                </a:lnTo>
                <a:lnTo>
                  <a:pt x="27165" y="702528"/>
                </a:lnTo>
                <a:lnTo>
                  <a:pt x="6919" y="638142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0702" y="2245614"/>
            <a:ext cx="3320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Hearth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0385" y="4215841"/>
            <a:ext cx="112966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4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enting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Meth</a:t>
            </a:r>
            <a:r>
              <a:rPr sz="2600" spc="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d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9626" y="2971800"/>
            <a:ext cx="1265555" cy="1119505"/>
          </a:xfrm>
          <a:custGeom>
            <a:avLst/>
            <a:gdLst/>
            <a:ahLst/>
            <a:cxnLst/>
            <a:rect l="l" t="t" r="r" b="b"/>
            <a:pathLst>
              <a:path w="1265554" h="1119504">
                <a:moveTo>
                  <a:pt x="1265174" y="0"/>
                </a:moveTo>
                <a:lnTo>
                  <a:pt x="0" y="111925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16989" y="4370070"/>
            <a:ext cx="2106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Appliance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Type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6740" y="3302889"/>
            <a:ext cx="1361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ance  Standard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0" y="30480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0" y="0"/>
                </a:moveTo>
                <a:lnTo>
                  <a:pt x="304800" y="1066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2743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0"/>
                </a:moveTo>
                <a:lnTo>
                  <a:pt x="533400" y="457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22426" y="705358"/>
            <a:ext cx="767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</a:t>
            </a:r>
            <a:r>
              <a:rPr u="sng" spc="-5" dirty="0"/>
              <a:t>ategorizing Hearth</a:t>
            </a:r>
            <a:r>
              <a:rPr u="sng" spc="-170" dirty="0"/>
              <a:t> </a:t>
            </a:r>
            <a:r>
              <a:rPr u="sng" spc="-5" dirty="0"/>
              <a:t>Appliances</a:t>
            </a:r>
          </a:p>
        </p:txBody>
      </p:sp>
      <p:sp>
        <p:nvSpPr>
          <p:cNvPr id="16" name="object 16"/>
          <p:cNvSpPr/>
          <p:nvPr/>
        </p:nvSpPr>
        <p:spPr>
          <a:xfrm>
            <a:off x="762000" y="2659126"/>
            <a:ext cx="1600200" cy="1066800"/>
          </a:xfrm>
          <a:custGeom>
            <a:avLst/>
            <a:gdLst/>
            <a:ahLst/>
            <a:cxnLst/>
            <a:rect l="l" t="t" r="r" b="b"/>
            <a:pathLst>
              <a:path w="1600200" h="1066800">
                <a:moveTo>
                  <a:pt x="0" y="533400"/>
                </a:moveTo>
                <a:lnTo>
                  <a:pt x="2008" y="495300"/>
                </a:lnTo>
                <a:lnTo>
                  <a:pt x="17673" y="421364"/>
                </a:lnTo>
                <a:lnTo>
                  <a:pt x="47966" y="351044"/>
                </a:lnTo>
                <a:lnTo>
                  <a:pt x="68258" y="317467"/>
                </a:lnTo>
                <a:lnTo>
                  <a:pt x="91802" y="285064"/>
                </a:lnTo>
                <a:lnTo>
                  <a:pt x="118460" y="253926"/>
                </a:lnTo>
                <a:lnTo>
                  <a:pt x="148099" y="224144"/>
                </a:lnTo>
                <a:lnTo>
                  <a:pt x="180582" y="195807"/>
                </a:lnTo>
                <a:lnTo>
                  <a:pt x="215774" y="169006"/>
                </a:lnTo>
                <a:lnTo>
                  <a:pt x="253539" y="143831"/>
                </a:lnTo>
                <a:lnTo>
                  <a:pt x="293743" y="120371"/>
                </a:lnTo>
                <a:lnTo>
                  <a:pt x="336250" y="98718"/>
                </a:lnTo>
                <a:lnTo>
                  <a:pt x="380924" y="78961"/>
                </a:lnTo>
                <a:lnTo>
                  <a:pt x="427630" y="61191"/>
                </a:lnTo>
                <a:lnTo>
                  <a:pt x="476233" y="45498"/>
                </a:lnTo>
                <a:lnTo>
                  <a:pt x="526597" y="31971"/>
                </a:lnTo>
                <a:lnTo>
                  <a:pt x="578587" y="20702"/>
                </a:lnTo>
                <a:lnTo>
                  <a:pt x="632068" y="11780"/>
                </a:lnTo>
                <a:lnTo>
                  <a:pt x="686904" y="5295"/>
                </a:lnTo>
                <a:lnTo>
                  <a:pt x="742960" y="1338"/>
                </a:lnTo>
                <a:lnTo>
                  <a:pt x="800100" y="0"/>
                </a:lnTo>
                <a:lnTo>
                  <a:pt x="857233" y="1338"/>
                </a:lnTo>
                <a:lnTo>
                  <a:pt x="913284" y="5295"/>
                </a:lnTo>
                <a:lnTo>
                  <a:pt x="968116" y="11780"/>
                </a:lnTo>
                <a:lnTo>
                  <a:pt x="1021594" y="20702"/>
                </a:lnTo>
                <a:lnTo>
                  <a:pt x="1073582" y="31971"/>
                </a:lnTo>
                <a:lnTo>
                  <a:pt x="1123944" y="45498"/>
                </a:lnTo>
                <a:lnTo>
                  <a:pt x="1172547" y="61191"/>
                </a:lnTo>
                <a:lnTo>
                  <a:pt x="1219253" y="78961"/>
                </a:lnTo>
                <a:lnTo>
                  <a:pt x="1263927" y="98718"/>
                </a:lnTo>
                <a:lnTo>
                  <a:pt x="1306435" y="120371"/>
                </a:lnTo>
                <a:lnTo>
                  <a:pt x="1346640" y="143831"/>
                </a:lnTo>
                <a:lnTo>
                  <a:pt x="1384407" y="169006"/>
                </a:lnTo>
                <a:lnTo>
                  <a:pt x="1419601" y="195807"/>
                </a:lnTo>
                <a:lnTo>
                  <a:pt x="1452086" y="224144"/>
                </a:lnTo>
                <a:lnTo>
                  <a:pt x="1481727" y="253926"/>
                </a:lnTo>
                <a:lnTo>
                  <a:pt x="1508387" y="285064"/>
                </a:lnTo>
                <a:lnTo>
                  <a:pt x="1531933" y="317467"/>
                </a:lnTo>
                <a:lnTo>
                  <a:pt x="1552228" y="351044"/>
                </a:lnTo>
                <a:lnTo>
                  <a:pt x="1569136" y="385707"/>
                </a:lnTo>
                <a:lnTo>
                  <a:pt x="1592253" y="457925"/>
                </a:lnTo>
                <a:lnTo>
                  <a:pt x="1600200" y="533400"/>
                </a:lnTo>
                <a:lnTo>
                  <a:pt x="1598190" y="571484"/>
                </a:lnTo>
                <a:lnTo>
                  <a:pt x="1582523" y="645398"/>
                </a:lnTo>
                <a:lnTo>
                  <a:pt x="1552228" y="715704"/>
                </a:lnTo>
                <a:lnTo>
                  <a:pt x="1531933" y="749278"/>
                </a:lnTo>
                <a:lnTo>
                  <a:pt x="1508387" y="781679"/>
                </a:lnTo>
                <a:lnTo>
                  <a:pt x="1481727" y="812816"/>
                </a:lnTo>
                <a:lnTo>
                  <a:pt x="1452086" y="842600"/>
                </a:lnTo>
                <a:lnTo>
                  <a:pt x="1419601" y="870939"/>
                </a:lnTo>
                <a:lnTo>
                  <a:pt x="1384407" y="897743"/>
                </a:lnTo>
                <a:lnTo>
                  <a:pt x="1346640" y="922923"/>
                </a:lnTo>
                <a:lnTo>
                  <a:pt x="1306435" y="946387"/>
                </a:lnTo>
                <a:lnTo>
                  <a:pt x="1263927" y="968045"/>
                </a:lnTo>
                <a:lnTo>
                  <a:pt x="1219253" y="987808"/>
                </a:lnTo>
                <a:lnTo>
                  <a:pt x="1172547" y="1005583"/>
                </a:lnTo>
                <a:lnTo>
                  <a:pt x="1123944" y="1021282"/>
                </a:lnTo>
                <a:lnTo>
                  <a:pt x="1073582" y="1034814"/>
                </a:lnTo>
                <a:lnTo>
                  <a:pt x="1021594" y="1046088"/>
                </a:lnTo>
                <a:lnTo>
                  <a:pt x="968116" y="1055013"/>
                </a:lnTo>
                <a:lnTo>
                  <a:pt x="913284" y="1061501"/>
                </a:lnTo>
                <a:lnTo>
                  <a:pt x="857233" y="1065460"/>
                </a:lnTo>
                <a:lnTo>
                  <a:pt x="800100" y="1066800"/>
                </a:lnTo>
                <a:lnTo>
                  <a:pt x="742960" y="1065460"/>
                </a:lnTo>
                <a:lnTo>
                  <a:pt x="686904" y="1061501"/>
                </a:lnTo>
                <a:lnTo>
                  <a:pt x="632068" y="1055013"/>
                </a:lnTo>
                <a:lnTo>
                  <a:pt x="578587" y="1046088"/>
                </a:lnTo>
                <a:lnTo>
                  <a:pt x="526597" y="1034814"/>
                </a:lnTo>
                <a:lnTo>
                  <a:pt x="476233" y="1021282"/>
                </a:lnTo>
                <a:lnTo>
                  <a:pt x="427630" y="1005583"/>
                </a:lnTo>
                <a:lnTo>
                  <a:pt x="380924" y="987808"/>
                </a:lnTo>
                <a:lnTo>
                  <a:pt x="336250" y="968045"/>
                </a:lnTo>
                <a:lnTo>
                  <a:pt x="293743" y="946387"/>
                </a:lnTo>
                <a:lnTo>
                  <a:pt x="253539" y="922923"/>
                </a:lnTo>
                <a:lnTo>
                  <a:pt x="215774" y="897743"/>
                </a:lnTo>
                <a:lnTo>
                  <a:pt x="180582" y="870939"/>
                </a:lnTo>
                <a:lnTo>
                  <a:pt x="148099" y="842600"/>
                </a:lnTo>
                <a:lnTo>
                  <a:pt x="118460" y="812816"/>
                </a:lnTo>
                <a:lnTo>
                  <a:pt x="91802" y="781679"/>
                </a:lnTo>
                <a:lnTo>
                  <a:pt x="68258" y="749278"/>
                </a:lnTo>
                <a:lnTo>
                  <a:pt x="47966" y="715704"/>
                </a:lnTo>
                <a:lnTo>
                  <a:pt x="31059" y="681047"/>
                </a:lnTo>
                <a:lnTo>
                  <a:pt x="7945" y="608847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8194" y="2767660"/>
            <a:ext cx="74422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Fuel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spc="-14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62200" y="25908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549" rIns="0" bIns="0" rtlCol="0">
            <a:spAutoFit/>
          </a:bodyPr>
          <a:lstStyle/>
          <a:p>
            <a:pPr marL="112395" marR="10477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Direct</a:t>
            </a:r>
            <a:r>
              <a:rPr spc="-45" dirty="0"/>
              <a:t> </a:t>
            </a:r>
            <a:r>
              <a:rPr spc="-60" dirty="0"/>
              <a:t>Vent</a:t>
            </a:r>
          </a:p>
          <a:p>
            <a:pPr marL="112395" algn="ctr">
              <a:lnSpc>
                <a:spcPct val="100000"/>
              </a:lnSpc>
              <a:spcBef>
                <a:spcPts val="15"/>
              </a:spcBef>
            </a:pPr>
            <a:r>
              <a:rPr sz="3200" b="0" spc="-5" dirty="0">
                <a:latin typeface="Arial"/>
                <a:cs typeface="Arial"/>
              </a:rPr>
              <a:t>Fireplace</a:t>
            </a:r>
            <a:r>
              <a:rPr sz="3200" b="0" spc="-7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Inserts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1547875"/>
            <a:ext cx="2878074" cy="4776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1642" y="453593"/>
            <a:ext cx="2682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Direct</a:t>
            </a:r>
            <a:r>
              <a:rPr spc="-40" dirty="0"/>
              <a:t> </a:t>
            </a:r>
            <a:r>
              <a:rPr spc="-60" dirty="0"/>
              <a:t>Vent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29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Fireplace</a:t>
            </a:r>
            <a:r>
              <a:rPr spc="-70" dirty="0"/>
              <a:t> </a:t>
            </a:r>
            <a:r>
              <a:rPr dirty="0"/>
              <a:t>Inserts</a:t>
            </a:r>
          </a:p>
          <a:p>
            <a:pPr marL="354965" marR="1481455" indent="-342265" algn="just">
              <a:lnSpc>
                <a:spcPct val="100000"/>
              </a:lnSpc>
              <a:spcBef>
                <a:spcPts val="2355"/>
              </a:spcBef>
              <a:buClr>
                <a:srgbClr val="800000"/>
              </a:buClr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000000"/>
                </a:solidFill>
              </a:rPr>
              <a:t>Air intake terminated  above damper inside  chimney</a:t>
            </a:r>
            <a:endParaRPr sz="2800"/>
          </a:p>
          <a:p>
            <a:pPr marL="756285" lvl="1" indent="-28702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Listing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instructions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Must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instructions</a:t>
            </a:r>
            <a:endParaRPr sz="2400">
              <a:latin typeface="Arial"/>
              <a:cs typeface="Arial"/>
            </a:endParaRPr>
          </a:p>
          <a:p>
            <a:pPr marL="756285" marR="1231265" lvl="1" indent="-287020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require blocking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damper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9800" y="1676400"/>
            <a:ext cx="2517775" cy="450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9871" y="3654066"/>
            <a:ext cx="963930" cy="1163320"/>
          </a:xfrm>
          <a:custGeom>
            <a:avLst/>
            <a:gdLst/>
            <a:ahLst/>
            <a:cxnLst/>
            <a:rect l="l" t="t" r="r" b="b"/>
            <a:pathLst>
              <a:path w="963929" h="1163320">
                <a:moveTo>
                  <a:pt x="228515" y="392534"/>
                </a:moveTo>
                <a:lnTo>
                  <a:pt x="266849" y="343260"/>
                </a:lnTo>
                <a:lnTo>
                  <a:pt x="306256" y="296744"/>
                </a:lnTo>
                <a:lnTo>
                  <a:pt x="346502" y="253111"/>
                </a:lnTo>
                <a:lnTo>
                  <a:pt x="387353" y="212491"/>
                </a:lnTo>
                <a:lnTo>
                  <a:pt x="428575" y="175010"/>
                </a:lnTo>
                <a:lnTo>
                  <a:pt x="469932" y="140796"/>
                </a:lnTo>
                <a:lnTo>
                  <a:pt x="511192" y="109977"/>
                </a:lnTo>
                <a:lnTo>
                  <a:pt x="552120" y="82680"/>
                </a:lnTo>
                <a:lnTo>
                  <a:pt x="592481" y="59032"/>
                </a:lnTo>
                <a:lnTo>
                  <a:pt x="632041" y="39161"/>
                </a:lnTo>
                <a:lnTo>
                  <a:pt x="670566" y="23195"/>
                </a:lnTo>
                <a:lnTo>
                  <a:pt x="707822" y="11261"/>
                </a:lnTo>
                <a:lnTo>
                  <a:pt x="777589" y="0"/>
                </a:lnTo>
                <a:lnTo>
                  <a:pt x="809631" y="927"/>
                </a:lnTo>
                <a:lnTo>
                  <a:pt x="866862" y="16536"/>
                </a:lnTo>
                <a:lnTo>
                  <a:pt x="912972" y="50904"/>
                </a:lnTo>
                <a:lnTo>
                  <a:pt x="944303" y="101303"/>
                </a:lnTo>
                <a:lnTo>
                  <a:pt x="960737" y="165348"/>
                </a:lnTo>
                <a:lnTo>
                  <a:pt x="963506" y="201836"/>
                </a:lnTo>
                <a:lnTo>
                  <a:pt x="962717" y="240954"/>
                </a:lnTo>
                <a:lnTo>
                  <a:pt x="958425" y="282439"/>
                </a:lnTo>
                <a:lnTo>
                  <a:pt x="950684" y="326033"/>
                </a:lnTo>
                <a:lnTo>
                  <a:pt x="939552" y="371475"/>
                </a:lnTo>
                <a:lnTo>
                  <a:pt x="925082" y="418503"/>
                </a:lnTo>
                <a:lnTo>
                  <a:pt x="907330" y="466857"/>
                </a:lnTo>
                <a:lnTo>
                  <a:pt x="886351" y="516277"/>
                </a:lnTo>
                <a:lnTo>
                  <a:pt x="862201" y="566501"/>
                </a:lnTo>
                <a:lnTo>
                  <a:pt x="834935" y="617269"/>
                </a:lnTo>
                <a:lnTo>
                  <a:pt x="804607" y="668321"/>
                </a:lnTo>
                <a:lnTo>
                  <a:pt x="771274" y="719395"/>
                </a:lnTo>
                <a:lnTo>
                  <a:pt x="734991" y="770232"/>
                </a:lnTo>
                <a:lnTo>
                  <a:pt x="696657" y="819505"/>
                </a:lnTo>
                <a:lnTo>
                  <a:pt x="657250" y="866022"/>
                </a:lnTo>
                <a:lnTo>
                  <a:pt x="617004" y="909654"/>
                </a:lnTo>
                <a:lnTo>
                  <a:pt x="576153" y="950275"/>
                </a:lnTo>
                <a:lnTo>
                  <a:pt x="534931" y="987756"/>
                </a:lnTo>
                <a:lnTo>
                  <a:pt x="493573" y="1021969"/>
                </a:lnTo>
                <a:lnTo>
                  <a:pt x="452313" y="1052789"/>
                </a:lnTo>
                <a:lnTo>
                  <a:pt x="411386" y="1080086"/>
                </a:lnTo>
                <a:lnTo>
                  <a:pt x="371025" y="1103734"/>
                </a:lnTo>
                <a:lnTo>
                  <a:pt x="331464" y="1123605"/>
                </a:lnTo>
                <a:lnTo>
                  <a:pt x="292939" y="1139571"/>
                </a:lnTo>
                <a:lnTo>
                  <a:pt x="255683" y="1151505"/>
                </a:lnTo>
                <a:lnTo>
                  <a:pt x="185917" y="1162766"/>
                </a:lnTo>
                <a:lnTo>
                  <a:pt x="153875" y="1161839"/>
                </a:lnTo>
                <a:lnTo>
                  <a:pt x="96644" y="1146230"/>
                </a:lnTo>
                <a:lnTo>
                  <a:pt x="50534" y="1111862"/>
                </a:lnTo>
                <a:lnTo>
                  <a:pt x="19203" y="1061462"/>
                </a:lnTo>
                <a:lnTo>
                  <a:pt x="2769" y="997417"/>
                </a:lnTo>
                <a:lnTo>
                  <a:pt x="0" y="960929"/>
                </a:lnTo>
                <a:lnTo>
                  <a:pt x="789" y="921812"/>
                </a:lnTo>
                <a:lnTo>
                  <a:pt x="5081" y="880326"/>
                </a:lnTo>
                <a:lnTo>
                  <a:pt x="12821" y="836732"/>
                </a:lnTo>
                <a:lnTo>
                  <a:pt x="23954" y="791291"/>
                </a:lnTo>
                <a:lnTo>
                  <a:pt x="38424" y="744263"/>
                </a:lnTo>
                <a:lnTo>
                  <a:pt x="56176" y="695909"/>
                </a:lnTo>
                <a:lnTo>
                  <a:pt x="77155" y="646489"/>
                </a:lnTo>
                <a:lnTo>
                  <a:pt x="101305" y="596265"/>
                </a:lnTo>
                <a:lnTo>
                  <a:pt x="128571" y="545497"/>
                </a:lnTo>
                <a:lnTo>
                  <a:pt x="158898" y="494445"/>
                </a:lnTo>
                <a:lnTo>
                  <a:pt x="192231" y="443370"/>
                </a:lnTo>
                <a:lnTo>
                  <a:pt x="228515" y="392534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981936"/>
            <a:ext cx="7477125" cy="35413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806575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Arial"/>
                <a:cs typeface="Arial"/>
              </a:rPr>
              <a:t>Direct </a:t>
            </a:r>
            <a:r>
              <a:rPr sz="3200" spc="-50" dirty="0">
                <a:latin typeface="Arial"/>
                <a:cs typeface="Arial"/>
              </a:rPr>
              <a:t>Vent </a:t>
            </a:r>
            <a:r>
              <a:rPr sz="3200" dirty="0">
                <a:latin typeface="Arial"/>
                <a:cs typeface="Arial"/>
              </a:rPr>
              <a:t>PVC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Provides </a:t>
            </a:r>
            <a:r>
              <a:rPr sz="3200" dirty="0">
                <a:latin typeface="Arial"/>
                <a:cs typeface="Arial"/>
              </a:rPr>
              <a:t>outside </a:t>
            </a:r>
            <a:r>
              <a:rPr sz="3200" spc="-5" dirty="0">
                <a:latin typeface="Arial"/>
                <a:cs typeface="Arial"/>
              </a:rPr>
              <a:t>combustion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air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Co-linear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separate PVC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pipes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5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Co-axial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Inner </a:t>
            </a:r>
            <a:r>
              <a:rPr sz="2400" spc="-10" dirty="0">
                <a:latin typeface="Arial"/>
                <a:cs typeface="Arial"/>
              </a:rPr>
              <a:t>pipe </a:t>
            </a:r>
            <a:r>
              <a:rPr sz="2400" spc="-5" dirty="0">
                <a:latin typeface="Arial"/>
                <a:cs typeface="Arial"/>
              </a:rPr>
              <a:t>expelling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exhaust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Space between pipes providing combustion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513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Direct</a:t>
            </a:r>
            <a:r>
              <a:rPr spc="-40" dirty="0"/>
              <a:t> </a:t>
            </a:r>
            <a:r>
              <a:rPr spc="-60" dirty="0"/>
              <a:t>Vent</a:t>
            </a:r>
          </a:p>
          <a:p>
            <a:pPr marL="3810" algn="ctr">
              <a:lnSpc>
                <a:spcPct val="100000"/>
              </a:lnSpc>
              <a:spcBef>
                <a:spcPts val="20"/>
              </a:spcBef>
            </a:pPr>
            <a:r>
              <a:rPr sz="3200" b="0" dirty="0">
                <a:latin typeface="Arial"/>
                <a:cs typeface="Arial"/>
              </a:rPr>
              <a:t>Condensing</a:t>
            </a:r>
            <a:r>
              <a:rPr sz="3200" b="0" spc="-254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Appliance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5841" y="462152"/>
            <a:ext cx="558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Mechanical </a:t>
            </a:r>
            <a:r>
              <a:rPr sz="3600" spc="-55" dirty="0"/>
              <a:t>Vent</a:t>
            </a:r>
            <a:r>
              <a:rPr sz="3600" spc="-10" dirty="0"/>
              <a:t> </a:t>
            </a:r>
            <a:r>
              <a:rPr sz="3600" spc="-5" dirty="0"/>
              <a:t>Systems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35940" y="1520761"/>
            <a:ext cx="7835900" cy="222631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Negative </a:t>
            </a:r>
            <a:r>
              <a:rPr sz="3200" dirty="0">
                <a:latin typeface="Arial"/>
                <a:cs typeface="Arial"/>
              </a:rPr>
              <a:t>pressure </a:t>
            </a:r>
            <a:r>
              <a:rPr sz="3200" spc="-30" dirty="0">
                <a:latin typeface="Arial"/>
                <a:cs typeface="Arial"/>
              </a:rPr>
              <a:t>(B-Vent </a:t>
            </a:r>
            <a:r>
              <a:rPr sz="3200" spc="-5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Direct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Vent)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Fan at flue collar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termination of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Positive pressure (Direct </a:t>
            </a:r>
            <a:r>
              <a:rPr sz="3200" spc="-50" dirty="0">
                <a:latin typeface="Arial"/>
                <a:cs typeface="Arial"/>
              </a:rPr>
              <a:t>Vent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only)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Fan before 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firebox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7300" y="3733800"/>
            <a:ext cx="2733675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1100" y="3505237"/>
            <a:ext cx="2412998" cy="266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3994" y="5895847"/>
            <a:ext cx="1560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© Central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Fireplace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2255" y="6048247"/>
            <a:ext cx="2179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© Empire </a:t>
            </a:r>
            <a:r>
              <a:rPr sz="1400" spc="-5" dirty="0">
                <a:latin typeface="Arial"/>
                <a:cs typeface="Arial"/>
              </a:rPr>
              <a:t>Comfort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Systems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5378" y="427481"/>
            <a:ext cx="2336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</a:t>
            </a:r>
            <a:r>
              <a:rPr spc="-20" dirty="0"/>
              <a:t>v</a:t>
            </a:r>
            <a:r>
              <a:rPr spc="-5" dirty="0"/>
              <a:t>ented</a:t>
            </a:r>
          </a:p>
        </p:txBody>
      </p:sp>
      <p:sp>
        <p:nvSpPr>
          <p:cNvPr id="3" name="object 3"/>
          <p:cNvSpPr/>
          <p:nvPr/>
        </p:nvSpPr>
        <p:spPr>
          <a:xfrm>
            <a:off x="5097526" y="1752600"/>
            <a:ext cx="372745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752600"/>
            <a:ext cx="3611626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349" rIns="0" bIns="0" rtlCol="0">
            <a:spAutoFit/>
          </a:bodyPr>
          <a:lstStyle/>
          <a:p>
            <a:pPr marL="4622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Unvented</a:t>
            </a:r>
          </a:p>
          <a:p>
            <a:pPr marL="462280" algn="ctr">
              <a:lnSpc>
                <a:spcPct val="100000"/>
              </a:lnSpc>
              <a:spcBef>
                <a:spcPts val="15"/>
              </a:spcBef>
            </a:pPr>
            <a:r>
              <a:rPr sz="3200" b="0" dirty="0">
                <a:latin typeface="Arial"/>
                <a:cs typeface="Arial"/>
              </a:rPr>
              <a:t>ODS </a:t>
            </a:r>
            <a:r>
              <a:rPr sz="3200" b="0" spc="-5" dirty="0">
                <a:latin typeface="Arial"/>
                <a:cs typeface="Arial"/>
              </a:rPr>
              <a:t>Pilot: </a:t>
            </a:r>
            <a:r>
              <a:rPr sz="3200" b="0" dirty="0">
                <a:latin typeface="Arial"/>
                <a:cs typeface="Arial"/>
              </a:rPr>
              <a:t>Oxygen Depletion</a:t>
            </a:r>
            <a:r>
              <a:rPr sz="3200" b="0" spc="-10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Shutdown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040" y="4133596"/>
            <a:ext cx="178308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39" y="4051808"/>
            <a:ext cx="21971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latin typeface="Arial"/>
                <a:cs typeface="Arial"/>
              </a:rPr>
              <a:t>Pilot flame engulfs tip 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thermocouple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4240" y="4133596"/>
            <a:ext cx="178308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4240" y="4627371"/>
            <a:ext cx="178308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60775" y="4051808"/>
            <a:ext cx="194183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latin typeface="Arial"/>
                <a:cs typeface="Arial"/>
              </a:rPr>
              <a:t>Flame begins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lift  </a:t>
            </a:r>
            <a:r>
              <a:rPr sz="1800" spc="-15" dirty="0"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800" spc="-5" dirty="0">
                <a:latin typeface="Arial"/>
                <a:cs typeface="Arial"/>
              </a:rPr>
              <a:t>Thermocouple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latin typeface="Arial"/>
                <a:cs typeface="Arial"/>
              </a:rPr>
              <a:t>begins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87440" y="4133596"/>
            <a:ext cx="178308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7440" y="4874259"/>
            <a:ext cx="178308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7440" y="5861811"/>
            <a:ext cx="178308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04228" y="4051808"/>
            <a:ext cx="2094864" cy="20288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Unstable flame  moves </a:t>
            </a:r>
            <a:r>
              <a:rPr sz="1800" spc="-15" dirty="0">
                <a:latin typeface="Arial"/>
                <a:cs typeface="Arial"/>
              </a:rPr>
              <a:t>away </a:t>
            </a:r>
            <a:r>
              <a:rPr sz="1800" dirty="0">
                <a:latin typeface="Arial"/>
                <a:cs typeface="Arial"/>
              </a:rPr>
              <a:t>from  </a:t>
            </a:r>
            <a:r>
              <a:rPr sz="1800" spc="-5" dirty="0">
                <a:latin typeface="Arial"/>
                <a:cs typeface="Arial"/>
              </a:rPr>
              <a:t>thermocouple  Thermocouple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stops  generating </a:t>
            </a:r>
            <a:r>
              <a:rPr sz="1800" spc="-10" dirty="0">
                <a:latin typeface="Arial"/>
                <a:cs typeface="Arial"/>
              </a:rPr>
              <a:t>sufficient  </a:t>
            </a:r>
            <a:r>
              <a:rPr sz="1800" dirty="0">
                <a:latin typeface="Arial"/>
                <a:cs typeface="Arial"/>
              </a:rPr>
              <a:t>mv to </a:t>
            </a:r>
            <a:r>
              <a:rPr sz="1800" spc="-5" dirty="0">
                <a:latin typeface="Arial"/>
                <a:cs typeface="Arial"/>
              </a:rPr>
              <a:t>keep valve  </a:t>
            </a:r>
            <a:r>
              <a:rPr sz="1800" spc="-10" dirty="0">
                <a:latin typeface="Arial"/>
                <a:cs typeface="Arial"/>
              </a:rPr>
              <a:t>open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latin typeface="Arial"/>
                <a:cs typeface="Arial"/>
              </a:rPr>
              <a:t>Flow of </a:t>
            </a:r>
            <a:r>
              <a:rPr sz="1800" spc="-10" dirty="0">
                <a:latin typeface="Arial"/>
                <a:cs typeface="Arial"/>
              </a:rPr>
              <a:t>gas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stops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800" y="1600200"/>
            <a:ext cx="2133600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9502" y="3382136"/>
            <a:ext cx="12071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0066"/>
                </a:solidFill>
                <a:latin typeface="Arial"/>
                <a:cs typeface="Arial"/>
              </a:rPr>
              <a:t>Normal</a:t>
            </a:r>
            <a:r>
              <a:rPr sz="1100" b="1" spc="-1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0066"/>
                </a:solidFill>
                <a:latin typeface="Arial"/>
                <a:cs typeface="Arial"/>
              </a:rPr>
              <a:t>Operation  20.9%</a:t>
            </a:r>
            <a:r>
              <a:rPr sz="1100" b="1" spc="-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0066"/>
                </a:solidFill>
                <a:latin typeface="Arial"/>
                <a:cs typeface="Arial"/>
              </a:rPr>
              <a:t>Oxygen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90900" y="1600200"/>
            <a:ext cx="2133600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53358" y="3382136"/>
            <a:ext cx="159385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905" marR="5080" indent="-37084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000066"/>
                </a:solidFill>
                <a:latin typeface="Arial"/>
                <a:cs typeface="Arial"/>
              </a:rPr>
              <a:t>Oxygen Level Dropping  </a:t>
            </a:r>
            <a:r>
              <a:rPr sz="1100" b="1" dirty="0">
                <a:solidFill>
                  <a:srgbClr val="000066"/>
                </a:solidFill>
                <a:latin typeface="Arial"/>
                <a:cs typeface="Arial"/>
              </a:rPr>
              <a:t>19%</a:t>
            </a:r>
            <a:r>
              <a:rPr sz="1100" b="1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0066"/>
                </a:solidFill>
                <a:latin typeface="Arial"/>
                <a:cs typeface="Arial"/>
              </a:rPr>
              <a:t>Oxygen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6000" y="1600200"/>
            <a:ext cx="2133600" cy="1695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53859" y="3382136"/>
            <a:ext cx="97790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0066"/>
                </a:solidFill>
                <a:latin typeface="Arial"/>
                <a:cs typeface="Arial"/>
              </a:rPr>
              <a:t>Safety</a:t>
            </a:r>
            <a:r>
              <a:rPr sz="1100" b="1" spc="-1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0066"/>
                </a:solidFill>
                <a:latin typeface="Arial"/>
                <a:cs typeface="Arial"/>
              </a:rPr>
              <a:t>System  </a:t>
            </a:r>
            <a:r>
              <a:rPr sz="1100" b="1" dirty="0">
                <a:solidFill>
                  <a:srgbClr val="000066"/>
                </a:solidFill>
                <a:latin typeface="Arial"/>
                <a:cs typeface="Arial"/>
              </a:rPr>
              <a:t>18%</a:t>
            </a:r>
            <a:r>
              <a:rPr sz="1100" b="1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0066"/>
                </a:solidFill>
                <a:latin typeface="Arial"/>
                <a:cs typeface="Arial"/>
              </a:rPr>
              <a:t>Oxygen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05378" y="568198"/>
            <a:ext cx="2337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Unvented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20761"/>
            <a:ext cx="7239000" cy="325120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NFGC &amp;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IFGC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Combustion air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requirements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Use of room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restrictions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IFGC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Maximum input rating of 40,000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Btu/hr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Not to be sole source of heating in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house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2892" y="568198"/>
            <a:ext cx="400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Fuel</a:t>
            </a:r>
            <a:r>
              <a:rPr spc="-55" dirty="0"/>
              <a:t> </a:t>
            </a:r>
            <a:r>
              <a:rPr spc="-5" dirty="0"/>
              <a:t>Conversion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21358"/>
            <a:ext cx="7971790" cy="2613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Some appliances, including unvented,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NOT be </a:t>
            </a:r>
            <a:r>
              <a:rPr sz="3200" spc="-5" dirty="0">
                <a:latin typeface="Arial"/>
                <a:cs typeface="Arial"/>
              </a:rPr>
              <a:t>field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converted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Others specify in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instructions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May required approved conversion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kit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Label identifying fuel attached to control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valve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934" y="2074291"/>
            <a:ext cx="6951345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410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QUESTIONS?</a:t>
            </a:r>
            <a:endParaRPr sz="4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0">
              <a:latin typeface="Times New Roman"/>
              <a:cs typeface="Times New Roman"/>
            </a:endParaRPr>
          </a:p>
          <a:p>
            <a:pPr marL="1863089" marR="5080" indent="-1851025">
              <a:lnSpc>
                <a:spcPct val="100000"/>
              </a:lnSpc>
              <a:spcBef>
                <a:spcPts val="5"/>
              </a:spcBef>
            </a:pPr>
            <a:r>
              <a:rPr sz="4800" spc="-5" dirty="0">
                <a:latin typeface="Arial"/>
                <a:cs typeface="Arial"/>
              </a:rPr>
              <a:t>THANK YOU </a:t>
            </a:r>
            <a:r>
              <a:rPr sz="4800" dirty="0">
                <a:latin typeface="Arial"/>
                <a:cs typeface="Arial"/>
              </a:rPr>
              <a:t>FOR</a:t>
            </a:r>
            <a:r>
              <a:rPr sz="4800" spc="-180" dirty="0">
                <a:latin typeface="Arial"/>
                <a:cs typeface="Arial"/>
              </a:rPr>
              <a:t> </a:t>
            </a:r>
            <a:r>
              <a:rPr sz="4800" spc="-5" dirty="0">
                <a:latin typeface="Arial"/>
                <a:cs typeface="Arial"/>
              </a:rPr>
              <a:t>YOUR  </a:t>
            </a:r>
            <a:r>
              <a:rPr sz="4800" spc="-40" dirty="0">
                <a:latin typeface="Arial"/>
                <a:cs typeface="Arial"/>
              </a:rPr>
              <a:t>ATTENTION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95527"/>
            <a:ext cx="2523744" cy="2523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600200"/>
            <a:ext cx="2743200" cy="1143000"/>
          </a:xfrm>
          <a:custGeom>
            <a:avLst/>
            <a:gdLst/>
            <a:ahLst/>
            <a:cxnLst/>
            <a:rect l="l" t="t" r="r" b="b"/>
            <a:pathLst>
              <a:path w="2743200" h="1143000">
                <a:moveTo>
                  <a:pt x="0" y="571500"/>
                </a:moveTo>
                <a:lnTo>
                  <a:pt x="6278" y="516466"/>
                </a:lnTo>
                <a:lnTo>
                  <a:pt x="24730" y="462911"/>
                </a:lnTo>
                <a:lnTo>
                  <a:pt x="54781" y="411075"/>
                </a:lnTo>
                <a:lnTo>
                  <a:pt x="95857" y="361196"/>
                </a:lnTo>
                <a:lnTo>
                  <a:pt x="147382" y="313516"/>
                </a:lnTo>
                <a:lnTo>
                  <a:pt x="208783" y="268273"/>
                </a:lnTo>
                <a:lnTo>
                  <a:pt x="243006" y="246640"/>
                </a:lnTo>
                <a:lnTo>
                  <a:pt x="279484" y="225707"/>
                </a:lnTo>
                <a:lnTo>
                  <a:pt x="318142" y="205503"/>
                </a:lnTo>
                <a:lnTo>
                  <a:pt x="358910" y="186057"/>
                </a:lnTo>
                <a:lnTo>
                  <a:pt x="401716" y="167401"/>
                </a:lnTo>
                <a:lnTo>
                  <a:pt x="446488" y="149564"/>
                </a:lnTo>
                <a:lnTo>
                  <a:pt x="493155" y="132576"/>
                </a:lnTo>
                <a:lnTo>
                  <a:pt x="541643" y="116467"/>
                </a:lnTo>
                <a:lnTo>
                  <a:pt x="591882" y="101267"/>
                </a:lnTo>
                <a:lnTo>
                  <a:pt x="643800" y="87005"/>
                </a:lnTo>
                <a:lnTo>
                  <a:pt x="697324" y="73713"/>
                </a:lnTo>
                <a:lnTo>
                  <a:pt x="752383" y="61419"/>
                </a:lnTo>
                <a:lnTo>
                  <a:pt x="808906" y="50153"/>
                </a:lnTo>
                <a:lnTo>
                  <a:pt x="866820" y="39947"/>
                </a:lnTo>
                <a:lnTo>
                  <a:pt x="926053" y="30829"/>
                </a:lnTo>
                <a:lnTo>
                  <a:pt x="986534" y="22829"/>
                </a:lnTo>
                <a:lnTo>
                  <a:pt x="1048191" y="15978"/>
                </a:lnTo>
                <a:lnTo>
                  <a:pt x="1110952" y="10306"/>
                </a:lnTo>
                <a:lnTo>
                  <a:pt x="1174745" y="5842"/>
                </a:lnTo>
                <a:lnTo>
                  <a:pt x="1239499" y="2616"/>
                </a:lnTo>
                <a:lnTo>
                  <a:pt x="1305141" y="659"/>
                </a:lnTo>
                <a:lnTo>
                  <a:pt x="1371600" y="0"/>
                </a:lnTo>
                <a:lnTo>
                  <a:pt x="1438058" y="659"/>
                </a:lnTo>
                <a:lnTo>
                  <a:pt x="1503700" y="2616"/>
                </a:lnTo>
                <a:lnTo>
                  <a:pt x="1568454" y="5842"/>
                </a:lnTo>
                <a:lnTo>
                  <a:pt x="1632247" y="10306"/>
                </a:lnTo>
                <a:lnTo>
                  <a:pt x="1695008" y="15978"/>
                </a:lnTo>
                <a:lnTo>
                  <a:pt x="1756665" y="22829"/>
                </a:lnTo>
                <a:lnTo>
                  <a:pt x="1817146" y="30829"/>
                </a:lnTo>
                <a:lnTo>
                  <a:pt x="1876379" y="39947"/>
                </a:lnTo>
                <a:lnTo>
                  <a:pt x="1934293" y="50153"/>
                </a:lnTo>
                <a:lnTo>
                  <a:pt x="1990816" y="61419"/>
                </a:lnTo>
                <a:lnTo>
                  <a:pt x="2045875" y="73713"/>
                </a:lnTo>
                <a:lnTo>
                  <a:pt x="2099399" y="87005"/>
                </a:lnTo>
                <a:lnTo>
                  <a:pt x="2151317" y="101267"/>
                </a:lnTo>
                <a:lnTo>
                  <a:pt x="2201556" y="116467"/>
                </a:lnTo>
                <a:lnTo>
                  <a:pt x="2250044" y="132576"/>
                </a:lnTo>
                <a:lnTo>
                  <a:pt x="2296711" y="149564"/>
                </a:lnTo>
                <a:lnTo>
                  <a:pt x="2341483" y="167401"/>
                </a:lnTo>
                <a:lnTo>
                  <a:pt x="2384289" y="186057"/>
                </a:lnTo>
                <a:lnTo>
                  <a:pt x="2425057" y="205503"/>
                </a:lnTo>
                <a:lnTo>
                  <a:pt x="2463715" y="225707"/>
                </a:lnTo>
                <a:lnTo>
                  <a:pt x="2500193" y="246640"/>
                </a:lnTo>
                <a:lnTo>
                  <a:pt x="2534416" y="268273"/>
                </a:lnTo>
                <a:lnTo>
                  <a:pt x="2566315" y="290575"/>
                </a:lnTo>
                <a:lnTo>
                  <a:pt x="2622850" y="337067"/>
                </a:lnTo>
                <a:lnTo>
                  <a:pt x="2669222" y="385876"/>
                </a:lnTo>
                <a:lnTo>
                  <a:pt x="2704857" y="436763"/>
                </a:lnTo>
                <a:lnTo>
                  <a:pt x="2729181" y="489489"/>
                </a:lnTo>
                <a:lnTo>
                  <a:pt x="2741618" y="543813"/>
                </a:lnTo>
                <a:lnTo>
                  <a:pt x="2743200" y="571500"/>
                </a:lnTo>
                <a:lnTo>
                  <a:pt x="2741618" y="599186"/>
                </a:lnTo>
                <a:lnTo>
                  <a:pt x="2729181" y="653510"/>
                </a:lnTo>
                <a:lnTo>
                  <a:pt x="2704857" y="706236"/>
                </a:lnTo>
                <a:lnTo>
                  <a:pt x="2669222" y="757123"/>
                </a:lnTo>
                <a:lnTo>
                  <a:pt x="2622850" y="805932"/>
                </a:lnTo>
                <a:lnTo>
                  <a:pt x="2566315" y="852424"/>
                </a:lnTo>
                <a:lnTo>
                  <a:pt x="2534416" y="874726"/>
                </a:lnTo>
                <a:lnTo>
                  <a:pt x="2500193" y="896359"/>
                </a:lnTo>
                <a:lnTo>
                  <a:pt x="2463715" y="917292"/>
                </a:lnTo>
                <a:lnTo>
                  <a:pt x="2425057" y="937496"/>
                </a:lnTo>
                <a:lnTo>
                  <a:pt x="2384289" y="956942"/>
                </a:lnTo>
                <a:lnTo>
                  <a:pt x="2341483" y="975598"/>
                </a:lnTo>
                <a:lnTo>
                  <a:pt x="2296711" y="993435"/>
                </a:lnTo>
                <a:lnTo>
                  <a:pt x="2250044" y="1010423"/>
                </a:lnTo>
                <a:lnTo>
                  <a:pt x="2201556" y="1026532"/>
                </a:lnTo>
                <a:lnTo>
                  <a:pt x="2151317" y="1041732"/>
                </a:lnTo>
                <a:lnTo>
                  <a:pt x="2099399" y="1055994"/>
                </a:lnTo>
                <a:lnTo>
                  <a:pt x="2045875" y="1069286"/>
                </a:lnTo>
                <a:lnTo>
                  <a:pt x="1990816" y="1081580"/>
                </a:lnTo>
                <a:lnTo>
                  <a:pt x="1934293" y="1092846"/>
                </a:lnTo>
                <a:lnTo>
                  <a:pt x="1876379" y="1103052"/>
                </a:lnTo>
                <a:lnTo>
                  <a:pt x="1817146" y="1112170"/>
                </a:lnTo>
                <a:lnTo>
                  <a:pt x="1756665" y="1120170"/>
                </a:lnTo>
                <a:lnTo>
                  <a:pt x="1695008" y="1127021"/>
                </a:lnTo>
                <a:lnTo>
                  <a:pt x="1632247" y="1132693"/>
                </a:lnTo>
                <a:lnTo>
                  <a:pt x="1568454" y="1137157"/>
                </a:lnTo>
                <a:lnTo>
                  <a:pt x="1503700" y="1140383"/>
                </a:lnTo>
                <a:lnTo>
                  <a:pt x="1438058" y="1142340"/>
                </a:lnTo>
                <a:lnTo>
                  <a:pt x="1371600" y="1143000"/>
                </a:lnTo>
                <a:lnTo>
                  <a:pt x="1305141" y="1142340"/>
                </a:lnTo>
                <a:lnTo>
                  <a:pt x="1239499" y="1140383"/>
                </a:lnTo>
                <a:lnTo>
                  <a:pt x="1174745" y="1137157"/>
                </a:lnTo>
                <a:lnTo>
                  <a:pt x="1110952" y="1132693"/>
                </a:lnTo>
                <a:lnTo>
                  <a:pt x="1048191" y="1127021"/>
                </a:lnTo>
                <a:lnTo>
                  <a:pt x="986534" y="1120170"/>
                </a:lnTo>
                <a:lnTo>
                  <a:pt x="926053" y="1112170"/>
                </a:lnTo>
                <a:lnTo>
                  <a:pt x="866820" y="1103052"/>
                </a:lnTo>
                <a:lnTo>
                  <a:pt x="808906" y="1092846"/>
                </a:lnTo>
                <a:lnTo>
                  <a:pt x="752383" y="1081580"/>
                </a:lnTo>
                <a:lnTo>
                  <a:pt x="697324" y="1069286"/>
                </a:lnTo>
                <a:lnTo>
                  <a:pt x="643800" y="1055994"/>
                </a:lnTo>
                <a:lnTo>
                  <a:pt x="591882" y="1041732"/>
                </a:lnTo>
                <a:lnTo>
                  <a:pt x="541643" y="1026532"/>
                </a:lnTo>
                <a:lnTo>
                  <a:pt x="493155" y="1010423"/>
                </a:lnTo>
                <a:lnTo>
                  <a:pt x="446488" y="993435"/>
                </a:lnTo>
                <a:lnTo>
                  <a:pt x="401716" y="975598"/>
                </a:lnTo>
                <a:lnTo>
                  <a:pt x="358910" y="956942"/>
                </a:lnTo>
                <a:lnTo>
                  <a:pt x="318142" y="937496"/>
                </a:lnTo>
                <a:lnTo>
                  <a:pt x="279484" y="917292"/>
                </a:lnTo>
                <a:lnTo>
                  <a:pt x="243006" y="896359"/>
                </a:lnTo>
                <a:lnTo>
                  <a:pt x="208783" y="874726"/>
                </a:lnTo>
                <a:lnTo>
                  <a:pt x="176884" y="852424"/>
                </a:lnTo>
                <a:lnTo>
                  <a:pt x="120349" y="805932"/>
                </a:lnTo>
                <a:lnTo>
                  <a:pt x="73977" y="757123"/>
                </a:lnTo>
                <a:lnTo>
                  <a:pt x="38342" y="706236"/>
                </a:lnTo>
                <a:lnTo>
                  <a:pt x="14018" y="653510"/>
                </a:lnTo>
                <a:lnTo>
                  <a:pt x="1581" y="599186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3200400"/>
            <a:ext cx="1600200" cy="1066800"/>
          </a:xfrm>
          <a:custGeom>
            <a:avLst/>
            <a:gdLst/>
            <a:ahLst/>
            <a:cxnLst/>
            <a:rect l="l" t="t" r="r" b="b"/>
            <a:pathLst>
              <a:path w="1600200" h="1066800">
                <a:moveTo>
                  <a:pt x="0" y="533400"/>
                </a:moveTo>
                <a:lnTo>
                  <a:pt x="2009" y="495300"/>
                </a:lnTo>
                <a:lnTo>
                  <a:pt x="17676" y="421364"/>
                </a:lnTo>
                <a:lnTo>
                  <a:pt x="47971" y="351044"/>
                </a:lnTo>
                <a:lnTo>
                  <a:pt x="68266" y="317467"/>
                </a:lnTo>
                <a:lnTo>
                  <a:pt x="91812" y="285064"/>
                </a:lnTo>
                <a:lnTo>
                  <a:pt x="118472" y="253926"/>
                </a:lnTo>
                <a:lnTo>
                  <a:pt x="148113" y="224144"/>
                </a:lnTo>
                <a:lnTo>
                  <a:pt x="180598" y="195807"/>
                </a:lnTo>
                <a:lnTo>
                  <a:pt x="215792" y="169006"/>
                </a:lnTo>
                <a:lnTo>
                  <a:pt x="253559" y="143831"/>
                </a:lnTo>
                <a:lnTo>
                  <a:pt x="293764" y="120371"/>
                </a:lnTo>
                <a:lnTo>
                  <a:pt x="336272" y="98718"/>
                </a:lnTo>
                <a:lnTo>
                  <a:pt x="380946" y="78961"/>
                </a:lnTo>
                <a:lnTo>
                  <a:pt x="427652" y="61191"/>
                </a:lnTo>
                <a:lnTo>
                  <a:pt x="476255" y="45498"/>
                </a:lnTo>
                <a:lnTo>
                  <a:pt x="526617" y="31971"/>
                </a:lnTo>
                <a:lnTo>
                  <a:pt x="578605" y="20702"/>
                </a:lnTo>
                <a:lnTo>
                  <a:pt x="632083" y="11780"/>
                </a:lnTo>
                <a:lnTo>
                  <a:pt x="686915" y="5295"/>
                </a:lnTo>
                <a:lnTo>
                  <a:pt x="742966" y="1338"/>
                </a:lnTo>
                <a:lnTo>
                  <a:pt x="800100" y="0"/>
                </a:lnTo>
                <a:lnTo>
                  <a:pt x="857233" y="1338"/>
                </a:lnTo>
                <a:lnTo>
                  <a:pt x="913284" y="5295"/>
                </a:lnTo>
                <a:lnTo>
                  <a:pt x="968116" y="11780"/>
                </a:lnTo>
                <a:lnTo>
                  <a:pt x="1021594" y="20702"/>
                </a:lnTo>
                <a:lnTo>
                  <a:pt x="1073582" y="31971"/>
                </a:lnTo>
                <a:lnTo>
                  <a:pt x="1123944" y="45498"/>
                </a:lnTo>
                <a:lnTo>
                  <a:pt x="1172547" y="61191"/>
                </a:lnTo>
                <a:lnTo>
                  <a:pt x="1219253" y="78961"/>
                </a:lnTo>
                <a:lnTo>
                  <a:pt x="1263927" y="98718"/>
                </a:lnTo>
                <a:lnTo>
                  <a:pt x="1306435" y="120371"/>
                </a:lnTo>
                <a:lnTo>
                  <a:pt x="1346640" y="143831"/>
                </a:lnTo>
                <a:lnTo>
                  <a:pt x="1384407" y="169006"/>
                </a:lnTo>
                <a:lnTo>
                  <a:pt x="1419601" y="195807"/>
                </a:lnTo>
                <a:lnTo>
                  <a:pt x="1452086" y="224144"/>
                </a:lnTo>
                <a:lnTo>
                  <a:pt x="1481727" y="253926"/>
                </a:lnTo>
                <a:lnTo>
                  <a:pt x="1508387" y="285064"/>
                </a:lnTo>
                <a:lnTo>
                  <a:pt x="1531933" y="317467"/>
                </a:lnTo>
                <a:lnTo>
                  <a:pt x="1552228" y="351044"/>
                </a:lnTo>
                <a:lnTo>
                  <a:pt x="1569136" y="385707"/>
                </a:lnTo>
                <a:lnTo>
                  <a:pt x="1592253" y="457925"/>
                </a:lnTo>
                <a:lnTo>
                  <a:pt x="1600200" y="533400"/>
                </a:lnTo>
                <a:lnTo>
                  <a:pt x="1598190" y="571499"/>
                </a:lnTo>
                <a:lnTo>
                  <a:pt x="1582523" y="645435"/>
                </a:lnTo>
                <a:lnTo>
                  <a:pt x="1552228" y="715755"/>
                </a:lnTo>
                <a:lnTo>
                  <a:pt x="1531933" y="749332"/>
                </a:lnTo>
                <a:lnTo>
                  <a:pt x="1508387" y="781735"/>
                </a:lnTo>
                <a:lnTo>
                  <a:pt x="1481727" y="812873"/>
                </a:lnTo>
                <a:lnTo>
                  <a:pt x="1452086" y="842655"/>
                </a:lnTo>
                <a:lnTo>
                  <a:pt x="1419601" y="870992"/>
                </a:lnTo>
                <a:lnTo>
                  <a:pt x="1384407" y="897793"/>
                </a:lnTo>
                <a:lnTo>
                  <a:pt x="1346640" y="922968"/>
                </a:lnTo>
                <a:lnTo>
                  <a:pt x="1306435" y="946428"/>
                </a:lnTo>
                <a:lnTo>
                  <a:pt x="1263927" y="968081"/>
                </a:lnTo>
                <a:lnTo>
                  <a:pt x="1219253" y="987838"/>
                </a:lnTo>
                <a:lnTo>
                  <a:pt x="1172547" y="1005608"/>
                </a:lnTo>
                <a:lnTo>
                  <a:pt x="1123944" y="1021301"/>
                </a:lnTo>
                <a:lnTo>
                  <a:pt x="1073582" y="1034828"/>
                </a:lnTo>
                <a:lnTo>
                  <a:pt x="1021594" y="1046097"/>
                </a:lnTo>
                <a:lnTo>
                  <a:pt x="968116" y="1055019"/>
                </a:lnTo>
                <a:lnTo>
                  <a:pt x="913284" y="1061504"/>
                </a:lnTo>
                <a:lnTo>
                  <a:pt x="857233" y="1065461"/>
                </a:lnTo>
                <a:lnTo>
                  <a:pt x="800100" y="1066800"/>
                </a:lnTo>
                <a:lnTo>
                  <a:pt x="742966" y="1065461"/>
                </a:lnTo>
                <a:lnTo>
                  <a:pt x="686915" y="1061504"/>
                </a:lnTo>
                <a:lnTo>
                  <a:pt x="632083" y="1055019"/>
                </a:lnTo>
                <a:lnTo>
                  <a:pt x="578605" y="1046097"/>
                </a:lnTo>
                <a:lnTo>
                  <a:pt x="526617" y="1034828"/>
                </a:lnTo>
                <a:lnTo>
                  <a:pt x="476255" y="1021301"/>
                </a:lnTo>
                <a:lnTo>
                  <a:pt x="427652" y="1005608"/>
                </a:lnTo>
                <a:lnTo>
                  <a:pt x="380946" y="987838"/>
                </a:lnTo>
                <a:lnTo>
                  <a:pt x="336272" y="968081"/>
                </a:lnTo>
                <a:lnTo>
                  <a:pt x="293764" y="946428"/>
                </a:lnTo>
                <a:lnTo>
                  <a:pt x="253559" y="922968"/>
                </a:lnTo>
                <a:lnTo>
                  <a:pt x="215792" y="897793"/>
                </a:lnTo>
                <a:lnTo>
                  <a:pt x="180598" y="870992"/>
                </a:lnTo>
                <a:lnTo>
                  <a:pt x="148113" y="842655"/>
                </a:lnTo>
                <a:lnTo>
                  <a:pt x="118472" y="812873"/>
                </a:lnTo>
                <a:lnTo>
                  <a:pt x="91812" y="781735"/>
                </a:lnTo>
                <a:lnTo>
                  <a:pt x="68266" y="749332"/>
                </a:lnTo>
                <a:lnTo>
                  <a:pt x="47971" y="715755"/>
                </a:lnTo>
                <a:lnTo>
                  <a:pt x="31063" y="681092"/>
                </a:lnTo>
                <a:lnTo>
                  <a:pt x="7946" y="608874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3276600"/>
            <a:ext cx="2743200" cy="1066800"/>
          </a:xfrm>
          <a:custGeom>
            <a:avLst/>
            <a:gdLst/>
            <a:ahLst/>
            <a:cxnLst/>
            <a:rect l="l" t="t" r="r" b="b"/>
            <a:pathLst>
              <a:path w="2743200" h="1066800">
                <a:moveTo>
                  <a:pt x="0" y="533400"/>
                </a:moveTo>
                <a:lnTo>
                  <a:pt x="6278" y="482021"/>
                </a:lnTo>
                <a:lnTo>
                  <a:pt x="24730" y="432027"/>
                </a:lnTo>
                <a:lnTo>
                  <a:pt x="54781" y="383639"/>
                </a:lnTo>
                <a:lnTo>
                  <a:pt x="95857" y="337082"/>
                </a:lnTo>
                <a:lnTo>
                  <a:pt x="147382" y="292578"/>
                </a:lnTo>
                <a:lnTo>
                  <a:pt x="208783" y="250351"/>
                </a:lnTo>
                <a:lnTo>
                  <a:pt x="243006" y="230161"/>
                </a:lnTo>
                <a:lnTo>
                  <a:pt x="279484" y="210624"/>
                </a:lnTo>
                <a:lnTo>
                  <a:pt x="318142" y="191767"/>
                </a:lnTo>
                <a:lnTo>
                  <a:pt x="358910" y="173620"/>
                </a:lnTo>
                <a:lnTo>
                  <a:pt x="401716" y="156209"/>
                </a:lnTo>
                <a:lnTo>
                  <a:pt x="446488" y="139564"/>
                </a:lnTo>
                <a:lnTo>
                  <a:pt x="493155" y="123710"/>
                </a:lnTo>
                <a:lnTo>
                  <a:pt x="541643" y="108677"/>
                </a:lnTo>
                <a:lnTo>
                  <a:pt x="591882" y="94493"/>
                </a:lnTo>
                <a:lnTo>
                  <a:pt x="643800" y="81184"/>
                </a:lnTo>
                <a:lnTo>
                  <a:pt x="697324" y="68780"/>
                </a:lnTo>
                <a:lnTo>
                  <a:pt x="752383" y="57308"/>
                </a:lnTo>
                <a:lnTo>
                  <a:pt x="808906" y="46797"/>
                </a:lnTo>
                <a:lnTo>
                  <a:pt x="866820" y="37273"/>
                </a:lnTo>
                <a:lnTo>
                  <a:pt x="926053" y="28765"/>
                </a:lnTo>
                <a:lnTo>
                  <a:pt x="986534" y="21301"/>
                </a:lnTo>
                <a:lnTo>
                  <a:pt x="1048191" y="14908"/>
                </a:lnTo>
                <a:lnTo>
                  <a:pt x="1110952" y="9616"/>
                </a:lnTo>
                <a:lnTo>
                  <a:pt x="1174745" y="5450"/>
                </a:lnTo>
                <a:lnTo>
                  <a:pt x="1239499" y="2441"/>
                </a:lnTo>
                <a:lnTo>
                  <a:pt x="1305141" y="614"/>
                </a:lnTo>
                <a:lnTo>
                  <a:pt x="1371600" y="0"/>
                </a:lnTo>
                <a:lnTo>
                  <a:pt x="1438058" y="614"/>
                </a:lnTo>
                <a:lnTo>
                  <a:pt x="1503700" y="2441"/>
                </a:lnTo>
                <a:lnTo>
                  <a:pt x="1568454" y="5450"/>
                </a:lnTo>
                <a:lnTo>
                  <a:pt x="1632247" y="9616"/>
                </a:lnTo>
                <a:lnTo>
                  <a:pt x="1695008" y="14908"/>
                </a:lnTo>
                <a:lnTo>
                  <a:pt x="1756665" y="21301"/>
                </a:lnTo>
                <a:lnTo>
                  <a:pt x="1817146" y="28765"/>
                </a:lnTo>
                <a:lnTo>
                  <a:pt x="1876379" y="37273"/>
                </a:lnTo>
                <a:lnTo>
                  <a:pt x="1934293" y="46797"/>
                </a:lnTo>
                <a:lnTo>
                  <a:pt x="1990816" y="57308"/>
                </a:lnTo>
                <a:lnTo>
                  <a:pt x="2045875" y="68780"/>
                </a:lnTo>
                <a:lnTo>
                  <a:pt x="2099399" y="81184"/>
                </a:lnTo>
                <a:lnTo>
                  <a:pt x="2151317" y="94493"/>
                </a:lnTo>
                <a:lnTo>
                  <a:pt x="2201556" y="108677"/>
                </a:lnTo>
                <a:lnTo>
                  <a:pt x="2250044" y="123710"/>
                </a:lnTo>
                <a:lnTo>
                  <a:pt x="2296711" y="139564"/>
                </a:lnTo>
                <a:lnTo>
                  <a:pt x="2341483" y="156210"/>
                </a:lnTo>
                <a:lnTo>
                  <a:pt x="2384289" y="173620"/>
                </a:lnTo>
                <a:lnTo>
                  <a:pt x="2425057" y="191767"/>
                </a:lnTo>
                <a:lnTo>
                  <a:pt x="2463715" y="210624"/>
                </a:lnTo>
                <a:lnTo>
                  <a:pt x="2500193" y="230161"/>
                </a:lnTo>
                <a:lnTo>
                  <a:pt x="2534416" y="250351"/>
                </a:lnTo>
                <a:lnTo>
                  <a:pt x="2595817" y="292578"/>
                </a:lnTo>
                <a:lnTo>
                  <a:pt x="2647342" y="337082"/>
                </a:lnTo>
                <a:lnTo>
                  <a:pt x="2688418" y="383639"/>
                </a:lnTo>
                <a:lnTo>
                  <a:pt x="2718469" y="432027"/>
                </a:lnTo>
                <a:lnTo>
                  <a:pt x="2736921" y="482021"/>
                </a:lnTo>
                <a:lnTo>
                  <a:pt x="2743200" y="533400"/>
                </a:lnTo>
                <a:lnTo>
                  <a:pt x="2741618" y="559247"/>
                </a:lnTo>
                <a:lnTo>
                  <a:pt x="2729181" y="609962"/>
                </a:lnTo>
                <a:lnTo>
                  <a:pt x="2704857" y="659181"/>
                </a:lnTo>
                <a:lnTo>
                  <a:pt x="2669222" y="706681"/>
                </a:lnTo>
                <a:lnTo>
                  <a:pt x="2622850" y="752240"/>
                </a:lnTo>
                <a:lnTo>
                  <a:pt x="2566315" y="795633"/>
                </a:lnTo>
                <a:lnTo>
                  <a:pt x="2500193" y="836638"/>
                </a:lnTo>
                <a:lnTo>
                  <a:pt x="2463715" y="856175"/>
                </a:lnTo>
                <a:lnTo>
                  <a:pt x="2425057" y="875032"/>
                </a:lnTo>
                <a:lnTo>
                  <a:pt x="2384289" y="893179"/>
                </a:lnTo>
                <a:lnTo>
                  <a:pt x="2341483" y="910589"/>
                </a:lnTo>
                <a:lnTo>
                  <a:pt x="2296711" y="927235"/>
                </a:lnTo>
                <a:lnTo>
                  <a:pt x="2250044" y="943089"/>
                </a:lnTo>
                <a:lnTo>
                  <a:pt x="2201556" y="958122"/>
                </a:lnTo>
                <a:lnTo>
                  <a:pt x="2151317" y="972306"/>
                </a:lnTo>
                <a:lnTo>
                  <a:pt x="2099399" y="985615"/>
                </a:lnTo>
                <a:lnTo>
                  <a:pt x="2045875" y="998019"/>
                </a:lnTo>
                <a:lnTo>
                  <a:pt x="1990816" y="1009491"/>
                </a:lnTo>
                <a:lnTo>
                  <a:pt x="1934293" y="1020002"/>
                </a:lnTo>
                <a:lnTo>
                  <a:pt x="1876379" y="1029526"/>
                </a:lnTo>
                <a:lnTo>
                  <a:pt x="1817146" y="1038034"/>
                </a:lnTo>
                <a:lnTo>
                  <a:pt x="1756665" y="1045498"/>
                </a:lnTo>
                <a:lnTo>
                  <a:pt x="1695008" y="1051891"/>
                </a:lnTo>
                <a:lnTo>
                  <a:pt x="1632247" y="1057183"/>
                </a:lnTo>
                <a:lnTo>
                  <a:pt x="1568454" y="1061349"/>
                </a:lnTo>
                <a:lnTo>
                  <a:pt x="1503700" y="1064358"/>
                </a:lnTo>
                <a:lnTo>
                  <a:pt x="1438058" y="1066185"/>
                </a:lnTo>
                <a:lnTo>
                  <a:pt x="1371600" y="1066800"/>
                </a:lnTo>
                <a:lnTo>
                  <a:pt x="1305141" y="1066185"/>
                </a:lnTo>
                <a:lnTo>
                  <a:pt x="1239499" y="1064358"/>
                </a:lnTo>
                <a:lnTo>
                  <a:pt x="1174745" y="1061349"/>
                </a:lnTo>
                <a:lnTo>
                  <a:pt x="1110952" y="1057183"/>
                </a:lnTo>
                <a:lnTo>
                  <a:pt x="1048191" y="1051891"/>
                </a:lnTo>
                <a:lnTo>
                  <a:pt x="986534" y="1045498"/>
                </a:lnTo>
                <a:lnTo>
                  <a:pt x="926053" y="1038034"/>
                </a:lnTo>
                <a:lnTo>
                  <a:pt x="866820" y="1029526"/>
                </a:lnTo>
                <a:lnTo>
                  <a:pt x="808906" y="1020002"/>
                </a:lnTo>
                <a:lnTo>
                  <a:pt x="752383" y="1009491"/>
                </a:lnTo>
                <a:lnTo>
                  <a:pt x="697324" y="998019"/>
                </a:lnTo>
                <a:lnTo>
                  <a:pt x="643800" y="985615"/>
                </a:lnTo>
                <a:lnTo>
                  <a:pt x="591882" y="972306"/>
                </a:lnTo>
                <a:lnTo>
                  <a:pt x="541643" y="958122"/>
                </a:lnTo>
                <a:lnTo>
                  <a:pt x="493155" y="943089"/>
                </a:lnTo>
                <a:lnTo>
                  <a:pt x="446488" y="927235"/>
                </a:lnTo>
                <a:lnTo>
                  <a:pt x="401716" y="910590"/>
                </a:lnTo>
                <a:lnTo>
                  <a:pt x="358910" y="893179"/>
                </a:lnTo>
                <a:lnTo>
                  <a:pt x="318142" y="875032"/>
                </a:lnTo>
                <a:lnTo>
                  <a:pt x="279484" y="856175"/>
                </a:lnTo>
                <a:lnTo>
                  <a:pt x="243006" y="836638"/>
                </a:lnTo>
                <a:lnTo>
                  <a:pt x="208783" y="816448"/>
                </a:lnTo>
                <a:lnTo>
                  <a:pt x="147382" y="774221"/>
                </a:lnTo>
                <a:lnTo>
                  <a:pt x="95857" y="729717"/>
                </a:lnTo>
                <a:lnTo>
                  <a:pt x="54781" y="683160"/>
                </a:lnTo>
                <a:lnTo>
                  <a:pt x="24730" y="634772"/>
                </a:lnTo>
                <a:lnTo>
                  <a:pt x="6278" y="584778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86378" y="1926463"/>
            <a:ext cx="1801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Fuel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Type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0705" y="3574541"/>
            <a:ext cx="14973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Solid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Fuel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52600" y="2743200"/>
            <a:ext cx="2895600" cy="457200"/>
          </a:xfrm>
          <a:custGeom>
            <a:avLst/>
            <a:gdLst/>
            <a:ahLst/>
            <a:cxnLst/>
            <a:rect l="l" t="t" r="r" b="b"/>
            <a:pathLst>
              <a:path w="2895600" h="457200">
                <a:moveTo>
                  <a:pt x="28956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0372" y="3531489"/>
            <a:ext cx="58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8200" y="2743200"/>
            <a:ext cx="3048000" cy="533400"/>
          </a:xfrm>
          <a:custGeom>
            <a:avLst/>
            <a:gdLst/>
            <a:ahLst/>
            <a:cxnLst/>
            <a:rect l="l" t="t" r="r" b="b"/>
            <a:pathLst>
              <a:path w="3048000" h="533400">
                <a:moveTo>
                  <a:pt x="0" y="0"/>
                </a:moveTo>
                <a:lnTo>
                  <a:pt x="304800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2426" y="705358"/>
            <a:ext cx="767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</a:t>
            </a:r>
            <a:r>
              <a:rPr u="sng" spc="-5" dirty="0"/>
              <a:t>ategorizing Hearth</a:t>
            </a:r>
            <a:r>
              <a:rPr u="sng" spc="-170" dirty="0"/>
              <a:t> </a:t>
            </a:r>
            <a:r>
              <a:rPr u="sng" spc="-5" dirty="0"/>
              <a:t>Appliances</a:t>
            </a:r>
          </a:p>
        </p:txBody>
      </p:sp>
      <p:sp>
        <p:nvSpPr>
          <p:cNvPr id="13" name="object 13"/>
          <p:cNvSpPr/>
          <p:nvPr/>
        </p:nvSpPr>
        <p:spPr>
          <a:xfrm>
            <a:off x="458787" y="5181600"/>
            <a:ext cx="2216785" cy="443230"/>
          </a:xfrm>
          <a:custGeom>
            <a:avLst/>
            <a:gdLst/>
            <a:ahLst/>
            <a:cxnLst/>
            <a:rect l="l" t="t" r="r" b="b"/>
            <a:pathLst>
              <a:path w="2216785" h="443229">
                <a:moveTo>
                  <a:pt x="0" y="73787"/>
                </a:moveTo>
                <a:lnTo>
                  <a:pt x="5800" y="45059"/>
                </a:lnTo>
                <a:lnTo>
                  <a:pt x="21620" y="21605"/>
                </a:lnTo>
                <a:lnTo>
                  <a:pt x="45085" y="5796"/>
                </a:lnTo>
                <a:lnTo>
                  <a:pt x="73825" y="0"/>
                </a:lnTo>
                <a:lnTo>
                  <a:pt x="2142299" y="0"/>
                </a:lnTo>
                <a:lnTo>
                  <a:pt x="2171047" y="5796"/>
                </a:lnTo>
                <a:lnTo>
                  <a:pt x="2194544" y="21605"/>
                </a:lnTo>
                <a:lnTo>
                  <a:pt x="2210397" y="45059"/>
                </a:lnTo>
                <a:lnTo>
                  <a:pt x="2216213" y="73787"/>
                </a:lnTo>
                <a:lnTo>
                  <a:pt x="2216213" y="369062"/>
                </a:lnTo>
                <a:lnTo>
                  <a:pt x="2210397" y="397815"/>
                </a:lnTo>
                <a:lnTo>
                  <a:pt x="2194544" y="421289"/>
                </a:lnTo>
                <a:lnTo>
                  <a:pt x="2171047" y="437111"/>
                </a:lnTo>
                <a:lnTo>
                  <a:pt x="2142299" y="442912"/>
                </a:lnTo>
                <a:lnTo>
                  <a:pt x="73825" y="442912"/>
                </a:lnTo>
                <a:lnTo>
                  <a:pt x="45085" y="437111"/>
                </a:lnTo>
                <a:lnTo>
                  <a:pt x="21620" y="421289"/>
                </a:lnTo>
                <a:lnTo>
                  <a:pt x="5800" y="397815"/>
                </a:lnTo>
                <a:lnTo>
                  <a:pt x="0" y="369062"/>
                </a:lnTo>
                <a:lnTo>
                  <a:pt x="0" y="737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5182" y="5231638"/>
            <a:ext cx="1380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Natural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71851" y="5181600"/>
            <a:ext cx="1927225" cy="430530"/>
          </a:xfrm>
          <a:custGeom>
            <a:avLst/>
            <a:gdLst/>
            <a:ahLst/>
            <a:cxnLst/>
            <a:rect l="l" t="t" r="r" b="b"/>
            <a:pathLst>
              <a:path w="1927225" h="430529">
                <a:moveTo>
                  <a:pt x="0" y="71755"/>
                </a:moveTo>
                <a:lnTo>
                  <a:pt x="5619" y="43826"/>
                </a:lnTo>
                <a:lnTo>
                  <a:pt x="20955" y="21018"/>
                </a:lnTo>
                <a:lnTo>
                  <a:pt x="43719" y="5639"/>
                </a:lnTo>
                <a:lnTo>
                  <a:pt x="71628" y="0"/>
                </a:lnTo>
                <a:lnTo>
                  <a:pt x="1855470" y="0"/>
                </a:lnTo>
                <a:lnTo>
                  <a:pt x="1883398" y="5639"/>
                </a:lnTo>
                <a:lnTo>
                  <a:pt x="1906206" y="21018"/>
                </a:lnTo>
                <a:lnTo>
                  <a:pt x="1921585" y="43826"/>
                </a:lnTo>
                <a:lnTo>
                  <a:pt x="1927225" y="71755"/>
                </a:lnTo>
                <a:lnTo>
                  <a:pt x="1927225" y="358521"/>
                </a:lnTo>
                <a:lnTo>
                  <a:pt x="1921585" y="386439"/>
                </a:lnTo>
                <a:lnTo>
                  <a:pt x="1906206" y="409225"/>
                </a:lnTo>
                <a:lnTo>
                  <a:pt x="1883398" y="424582"/>
                </a:lnTo>
                <a:lnTo>
                  <a:pt x="1855470" y="430212"/>
                </a:lnTo>
                <a:lnTo>
                  <a:pt x="71628" y="430212"/>
                </a:lnTo>
                <a:lnTo>
                  <a:pt x="43719" y="424582"/>
                </a:lnTo>
                <a:lnTo>
                  <a:pt x="20955" y="409225"/>
                </a:lnTo>
                <a:lnTo>
                  <a:pt x="5619" y="386439"/>
                </a:lnTo>
                <a:lnTo>
                  <a:pt x="0" y="358521"/>
                </a:lnTo>
                <a:lnTo>
                  <a:pt x="0" y="71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71926" y="5225288"/>
            <a:ext cx="1737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Liquid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66925" y="4267200"/>
            <a:ext cx="224154" cy="914400"/>
          </a:xfrm>
          <a:custGeom>
            <a:avLst/>
            <a:gdLst/>
            <a:ahLst/>
            <a:cxnLst/>
            <a:rect l="l" t="t" r="r" b="b"/>
            <a:pathLst>
              <a:path w="224155" h="914400">
                <a:moveTo>
                  <a:pt x="223774" y="0"/>
                </a:moveTo>
                <a:lnTo>
                  <a:pt x="0" y="914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0700" y="4267200"/>
            <a:ext cx="2044700" cy="914400"/>
          </a:xfrm>
          <a:custGeom>
            <a:avLst/>
            <a:gdLst/>
            <a:ahLst/>
            <a:cxnLst/>
            <a:rect l="l" t="t" r="r" b="b"/>
            <a:pathLst>
              <a:path w="2044700" h="914400">
                <a:moveTo>
                  <a:pt x="0" y="0"/>
                </a:moveTo>
                <a:lnTo>
                  <a:pt x="2044700" y="914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9550" y="5181600"/>
            <a:ext cx="1003300" cy="430530"/>
          </a:xfrm>
          <a:custGeom>
            <a:avLst/>
            <a:gdLst/>
            <a:ahLst/>
            <a:cxnLst/>
            <a:rect l="l" t="t" r="r" b="b"/>
            <a:pathLst>
              <a:path w="1003300" h="430529">
                <a:moveTo>
                  <a:pt x="0" y="71755"/>
                </a:moveTo>
                <a:lnTo>
                  <a:pt x="5639" y="43826"/>
                </a:lnTo>
                <a:lnTo>
                  <a:pt x="21018" y="21018"/>
                </a:lnTo>
                <a:lnTo>
                  <a:pt x="43826" y="5639"/>
                </a:lnTo>
                <a:lnTo>
                  <a:pt x="71754" y="0"/>
                </a:lnTo>
                <a:lnTo>
                  <a:pt x="931545" y="0"/>
                </a:lnTo>
                <a:lnTo>
                  <a:pt x="959473" y="5639"/>
                </a:lnTo>
                <a:lnTo>
                  <a:pt x="982281" y="21018"/>
                </a:lnTo>
                <a:lnTo>
                  <a:pt x="997660" y="43826"/>
                </a:lnTo>
                <a:lnTo>
                  <a:pt x="1003300" y="71755"/>
                </a:lnTo>
                <a:lnTo>
                  <a:pt x="1003300" y="358521"/>
                </a:lnTo>
                <a:lnTo>
                  <a:pt x="997660" y="386439"/>
                </a:lnTo>
                <a:lnTo>
                  <a:pt x="982281" y="409225"/>
                </a:lnTo>
                <a:lnTo>
                  <a:pt x="959473" y="424582"/>
                </a:lnTo>
                <a:lnTo>
                  <a:pt x="931545" y="430212"/>
                </a:lnTo>
                <a:lnTo>
                  <a:pt x="71754" y="430212"/>
                </a:lnTo>
                <a:lnTo>
                  <a:pt x="43826" y="424582"/>
                </a:lnTo>
                <a:lnTo>
                  <a:pt x="21018" y="409225"/>
                </a:lnTo>
                <a:lnTo>
                  <a:pt x="5639" y="386439"/>
                </a:lnTo>
                <a:lnTo>
                  <a:pt x="0" y="358521"/>
                </a:lnTo>
                <a:lnTo>
                  <a:pt x="0" y="71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90134" y="5225288"/>
            <a:ext cx="686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ood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75476" y="5181600"/>
            <a:ext cx="741680" cy="430530"/>
          </a:xfrm>
          <a:custGeom>
            <a:avLst/>
            <a:gdLst/>
            <a:ahLst/>
            <a:cxnLst/>
            <a:rect l="l" t="t" r="r" b="b"/>
            <a:pathLst>
              <a:path w="741679" h="430529">
                <a:moveTo>
                  <a:pt x="0" y="71755"/>
                </a:moveTo>
                <a:lnTo>
                  <a:pt x="5619" y="43826"/>
                </a:lnTo>
                <a:lnTo>
                  <a:pt x="20954" y="21018"/>
                </a:lnTo>
                <a:lnTo>
                  <a:pt x="43719" y="5639"/>
                </a:lnTo>
                <a:lnTo>
                  <a:pt x="71627" y="0"/>
                </a:lnTo>
                <a:lnTo>
                  <a:pt x="669544" y="0"/>
                </a:lnTo>
                <a:lnTo>
                  <a:pt x="697472" y="5639"/>
                </a:lnTo>
                <a:lnTo>
                  <a:pt x="720280" y="21018"/>
                </a:lnTo>
                <a:lnTo>
                  <a:pt x="735659" y="43826"/>
                </a:lnTo>
                <a:lnTo>
                  <a:pt x="741299" y="71755"/>
                </a:lnTo>
                <a:lnTo>
                  <a:pt x="741299" y="358521"/>
                </a:lnTo>
                <a:lnTo>
                  <a:pt x="735659" y="386439"/>
                </a:lnTo>
                <a:lnTo>
                  <a:pt x="720280" y="409225"/>
                </a:lnTo>
                <a:lnTo>
                  <a:pt x="697472" y="424582"/>
                </a:lnTo>
                <a:lnTo>
                  <a:pt x="669544" y="430212"/>
                </a:lnTo>
                <a:lnTo>
                  <a:pt x="71627" y="430212"/>
                </a:lnTo>
                <a:lnTo>
                  <a:pt x="43719" y="424582"/>
                </a:lnTo>
                <a:lnTo>
                  <a:pt x="20954" y="409225"/>
                </a:lnTo>
                <a:lnTo>
                  <a:pt x="5619" y="386439"/>
                </a:lnTo>
                <a:lnTo>
                  <a:pt x="0" y="358521"/>
                </a:lnTo>
                <a:lnTo>
                  <a:pt x="0" y="71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6186" y="5225288"/>
            <a:ext cx="549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48200" y="4343400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0"/>
                </a:moveTo>
                <a:lnTo>
                  <a:pt x="1143000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8200" y="4343400"/>
            <a:ext cx="3367404" cy="838200"/>
          </a:xfrm>
          <a:custGeom>
            <a:avLst/>
            <a:gdLst/>
            <a:ahLst/>
            <a:cxnLst/>
            <a:rect l="l" t="t" r="r" b="b"/>
            <a:pathLst>
              <a:path w="3367404" h="838200">
                <a:moveTo>
                  <a:pt x="0" y="0"/>
                </a:moveTo>
                <a:lnTo>
                  <a:pt x="3367151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18451" y="5181600"/>
            <a:ext cx="1192530" cy="430530"/>
          </a:xfrm>
          <a:custGeom>
            <a:avLst/>
            <a:gdLst/>
            <a:ahLst/>
            <a:cxnLst/>
            <a:rect l="l" t="t" r="r" b="b"/>
            <a:pathLst>
              <a:path w="1192529" h="430529">
                <a:moveTo>
                  <a:pt x="0" y="71755"/>
                </a:moveTo>
                <a:lnTo>
                  <a:pt x="5619" y="43826"/>
                </a:lnTo>
                <a:lnTo>
                  <a:pt x="20954" y="21018"/>
                </a:lnTo>
                <a:lnTo>
                  <a:pt x="43719" y="5639"/>
                </a:lnTo>
                <a:lnTo>
                  <a:pt x="71627" y="0"/>
                </a:lnTo>
                <a:lnTo>
                  <a:pt x="1120394" y="0"/>
                </a:lnTo>
                <a:lnTo>
                  <a:pt x="1148322" y="5639"/>
                </a:lnTo>
                <a:lnTo>
                  <a:pt x="1171130" y="21018"/>
                </a:lnTo>
                <a:lnTo>
                  <a:pt x="1186509" y="43826"/>
                </a:lnTo>
                <a:lnTo>
                  <a:pt x="1192149" y="71755"/>
                </a:lnTo>
                <a:lnTo>
                  <a:pt x="1192149" y="358521"/>
                </a:lnTo>
                <a:lnTo>
                  <a:pt x="1186509" y="386439"/>
                </a:lnTo>
                <a:lnTo>
                  <a:pt x="1171130" y="409225"/>
                </a:lnTo>
                <a:lnTo>
                  <a:pt x="1148322" y="424582"/>
                </a:lnTo>
                <a:lnTo>
                  <a:pt x="1120394" y="430212"/>
                </a:lnTo>
                <a:lnTo>
                  <a:pt x="71627" y="430212"/>
                </a:lnTo>
                <a:lnTo>
                  <a:pt x="43719" y="424582"/>
                </a:lnTo>
                <a:lnTo>
                  <a:pt x="20954" y="409225"/>
                </a:lnTo>
                <a:lnTo>
                  <a:pt x="5619" y="386439"/>
                </a:lnTo>
                <a:lnTo>
                  <a:pt x="0" y="358521"/>
                </a:lnTo>
                <a:lnTo>
                  <a:pt x="0" y="71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19161" y="5225288"/>
            <a:ext cx="100139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Biomass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48200" y="4343400"/>
            <a:ext cx="2199005" cy="838200"/>
          </a:xfrm>
          <a:custGeom>
            <a:avLst/>
            <a:gdLst/>
            <a:ahLst/>
            <a:cxnLst/>
            <a:rect l="l" t="t" r="r" b="b"/>
            <a:pathLst>
              <a:path w="2199004" h="838200">
                <a:moveTo>
                  <a:pt x="0" y="0"/>
                </a:moveTo>
                <a:lnTo>
                  <a:pt x="2198751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29400" y="3276600"/>
            <a:ext cx="1981200" cy="1066800"/>
          </a:xfrm>
          <a:custGeom>
            <a:avLst/>
            <a:gdLst/>
            <a:ahLst/>
            <a:cxnLst/>
            <a:rect l="l" t="t" r="r" b="b"/>
            <a:pathLst>
              <a:path w="1981200" h="1066800">
                <a:moveTo>
                  <a:pt x="0" y="533400"/>
                </a:moveTo>
                <a:lnTo>
                  <a:pt x="7717" y="466481"/>
                </a:lnTo>
                <a:lnTo>
                  <a:pt x="30252" y="402046"/>
                </a:lnTo>
                <a:lnTo>
                  <a:pt x="66675" y="340593"/>
                </a:lnTo>
                <a:lnTo>
                  <a:pt x="116059" y="282623"/>
                </a:lnTo>
                <a:lnTo>
                  <a:pt x="145322" y="255100"/>
                </a:lnTo>
                <a:lnTo>
                  <a:pt x="177476" y="228634"/>
                </a:lnTo>
                <a:lnTo>
                  <a:pt x="212406" y="203289"/>
                </a:lnTo>
                <a:lnTo>
                  <a:pt x="249997" y="179127"/>
                </a:lnTo>
                <a:lnTo>
                  <a:pt x="290131" y="156209"/>
                </a:lnTo>
                <a:lnTo>
                  <a:pt x="332693" y="134600"/>
                </a:lnTo>
                <a:lnTo>
                  <a:pt x="377568" y="114360"/>
                </a:lnTo>
                <a:lnTo>
                  <a:pt x="424638" y="95553"/>
                </a:lnTo>
                <a:lnTo>
                  <a:pt x="473789" y="78241"/>
                </a:lnTo>
                <a:lnTo>
                  <a:pt x="524903" y="62486"/>
                </a:lnTo>
                <a:lnTo>
                  <a:pt x="577866" y="48350"/>
                </a:lnTo>
                <a:lnTo>
                  <a:pt x="632560" y="35897"/>
                </a:lnTo>
                <a:lnTo>
                  <a:pt x="688870" y="25189"/>
                </a:lnTo>
                <a:lnTo>
                  <a:pt x="746680" y="16287"/>
                </a:lnTo>
                <a:lnTo>
                  <a:pt x="805874" y="9255"/>
                </a:lnTo>
                <a:lnTo>
                  <a:pt x="866336" y="4155"/>
                </a:lnTo>
                <a:lnTo>
                  <a:pt x="927950" y="1049"/>
                </a:lnTo>
                <a:lnTo>
                  <a:pt x="990600" y="0"/>
                </a:lnTo>
                <a:lnTo>
                  <a:pt x="1053249" y="1049"/>
                </a:lnTo>
                <a:lnTo>
                  <a:pt x="1114863" y="4155"/>
                </a:lnTo>
                <a:lnTo>
                  <a:pt x="1175325" y="9255"/>
                </a:lnTo>
                <a:lnTo>
                  <a:pt x="1234519" y="16287"/>
                </a:lnTo>
                <a:lnTo>
                  <a:pt x="1292329" y="25189"/>
                </a:lnTo>
                <a:lnTo>
                  <a:pt x="1348639" y="35897"/>
                </a:lnTo>
                <a:lnTo>
                  <a:pt x="1403333" y="48350"/>
                </a:lnTo>
                <a:lnTo>
                  <a:pt x="1456296" y="62486"/>
                </a:lnTo>
                <a:lnTo>
                  <a:pt x="1507410" y="78241"/>
                </a:lnTo>
                <a:lnTo>
                  <a:pt x="1556561" y="95553"/>
                </a:lnTo>
                <a:lnTo>
                  <a:pt x="1603631" y="114360"/>
                </a:lnTo>
                <a:lnTo>
                  <a:pt x="1648506" y="134600"/>
                </a:lnTo>
                <a:lnTo>
                  <a:pt x="1691068" y="156210"/>
                </a:lnTo>
                <a:lnTo>
                  <a:pt x="1731202" y="179127"/>
                </a:lnTo>
                <a:lnTo>
                  <a:pt x="1768793" y="203289"/>
                </a:lnTo>
                <a:lnTo>
                  <a:pt x="1803723" y="228634"/>
                </a:lnTo>
                <a:lnTo>
                  <a:pt x="1835877" y="255100"/>
                </a:lnTo>
                <a:lnTo>
                  <a:pt x="1865140" y="282623"/>
                </a:lnTo>
                <a:lnTo>
                  <a:pt x="1891394" y="311141"/>
                </a:lnTo>
                <a:lnTo>
                  <a:pt x="1934413" y="370915"/>
                </a:lnTo>
                <a:lnTo>
                  <a:pt x="1964008" y="433922"/>
                </a:lnTo>
                <a:lnTo>
                  <a:pt x="1979251" y="499661"/>
                </a:lnTo>
                <a:lnTo>
                  <a:pt x="1981200" y="533400"/>
                </a:lnTo>
                <a:lnTo>
                  <a:pt x="1979251" y="567138"/>
                </a:lnTo>
                <a:lnTo>
                  <a:pt x="1964008" y="632877"/>
                </a:lnTo>
                <a:lnTo>
                  <a:pt x="1934413" y="695884"/>
                </a:lnTo>
                <a:lnTo>
                  <a:pt x="1891394" y="755658"/>
                </a:lnTo>
                <a:lnTo>
                  <a:pt x="1865140" y="784176"/>
                </a:lnTo>
                <a:lnTo>
                  <a:pt x="1835877" y="811699"/>
                </a:lnTo>
                <a:lnTo>
                  <a:pt x="1803723" y="838165"/>
                </a:lnTo>
                <a:lnTo>
                  <a:pt x="1768793" y="863510"/>
                </a:lnTo>
                <a:lnTo>
                  <a:pt x="1731202" y="887672"/>
                </a:lnTo>
                <a:lnTo>
                  <a:pt x="1691068" y="910590"/>
                </a:lnTo>
                <a:lnTo>
                  <a:pt x="1648506" y="932199"/>
                </a:lnTo>
                <a:lnTo>
                  <a:pt x="1603631" y="952439"/>
                </a:lnTo>
                <a:lnTo>
                  <a:pt x="1556561" y="971246"/>
                </a:lnTo>
                <a:lnTo>
                  <a:pt x="1507410" y="988558"/>
                </a:lnTo>
                <a:lnTo>
                  <a:pt x="1456296" y="1004313"/>
                </a:lnTo>
                <a:lnTo>
                  <a:pt x="1403333" y="1018449"/>
                </a:lnTo>
                <a:lnTo>
                  <a:pt x="1348639" y="1030902"/>
                </a:lnTo>
                <a:lnTo>
                  <a:pt x="1292329" y="1041610"/>
                </a:lnTo>
                <a:lnTo>
                  <a:pt x="1234519" y="1050512"/>
                </a:lnTo>
                <a:lnTo>
                  <a:pt x="1175325" y="1057544"/>
                </a:lnTo>
                <a:lnTo>
                  <a:pt x="1114863" y="1062644"/>
                </a:lnTo>
                <a:lnTo>
                  <a:pt x="1053249" y="1065750"/>
                </a:lnTo>
                <a:lnTo>
                  <a:pt x="990600" y="1066800"/>
                </a:lnTo>
                <a:lnTo>
                  <a:pt x="927950" y="1065750"/>
                </a:lnTo>
                <a:lnTo>
                  <a:pt x="866336" y="1062644"/>
                </a:lnTo>
                <a:lnTo>
                  <a:pt x="805874" y="1057544"/>
                </a:lnTo>
                <a:lnTo>
                  <a:pt x="746680" y="1050512"/>
                </a:lnTo>
                <a:lnTo>
                  <a:pt x="688870" y="1041610"/>
                </a:lnTo>
                <a:lnTo>
                  <a:pt x="632560" y="1030902"/>
                </a:lnTo>
                <a:lnTo>
                  <a:pt x="577866" y="1018449"/>
                </a:lnTo>
                <a:lnTo>
                  <a:pt x="524903" y="1004313"/>
                </a:lnTo>
                <a:lnTo>
                  <a:pt x="473789" y="988558"/>
                </a:lnTo>
                <a:lnTo>
                  <a:pt x="424638" y="971246"/>
                </a:lnTo>
                <a:lnTo>
                  <a:pt x="377568" y="952439"/>
                </a:lnTo>
                <a:lnTo>
                  <a:pt x="332693" y="932199"/>
                </a:lnTo>
                <a:lnTo>
                  <a:pt x="290131" y="910589"/>
                </a:lnTo>
                <a:lnTo>
                  <a:pt x="249997" y="887672"/>
                </a:lnTo>
                <a:lnTo>
                  <a:pt x="212406" y="863510"/>
                </a:lnTo>
                <a:lnTo>
                  <a:pt x="177476" y="838165"/>
                </a:lnTo>
                <a:lnTo>
                  <a:pt x="145322" y="811699"/>
                </a:lnTo>
                <a:lnTo>
                  <a:pt x="116059" y="784176"/>
                </a:lnTo>
                <a:lnTo>
                  <a:pt x="89805" y="755658"/>
                </a:lnTo>
                <a:lnTo>
                  <a:pt x="46786" y="695884"/>
                </a:lnTo>
                <a:lnTo>
                  <a:pt x="17191" y="632877"/>
                </a:lnTo>
                <a:lnTo>
                  <a:pt x="1948" y="567138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19035" y="3606165"/>
            <a:ext cx="11093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Arial"/>
                <a:cs typeface="Arial"/>
              </a:rPr>
              <a:t>Electric</a:t>
            </a:r>
            <a:endParaRPr sz="2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274320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7620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905000"/>
            <a:ext cx="3505200" cy="1143000"/>
          </a:xfrm>
          <a:custGeom>
            <a:avLst/>
            <a:gdLst/>
            <a:ahLst/>
            <a:cxnLst/>
            <a:rect l="l" t="t" r="r" b="b"/>
            <a:pathLst>
              <a:path w="3505200" h="1143000">
                <a:moveTo>
                  <a:pt x="0" y="571500"/>
                </a:moveTo>
                <a:lnTo>
                  <a:pt x="5272" y="526842"/>
                </a:lnTo>
                <a:lnTo>
                  <a:pt x="20830" y="483123"/>
                </a:lnTo>
                <a:lnTo>
                  <a:pt x="46284" y="440471"/>
                </a:lnTo>
                <a:lnTo>
                  <a:pt x="81244" y="399012"/>
                </a:lnTo>
                <a:lnTo>
                  <a:pt x="125321" y="358874"/>
                </a:lnTo>
                <a:lnTo>
                  <a:pt x="178125" y="320184"/>
                </a:lnTo>
                <a:lnTo>
                  <a:pt x="239267" y="283068"/>
                </a:lnTo>
                <a:lnTo>
                  <a:pt x="308358" y="247655"/>
                </a:lnTo>
                <a:lnTo>
                  <a:pt x="345762" y="230626"/>
                </a:lnTo>
                <a:lnTo>
                  <a:pt x="385007" y="214070"/>
                </a:lnTo>
                <a:lnTo>
                  <a:pt x="426045" y="198004"/>
                </a:lnTo>
                <a:lnTo>
                  <a:pt x="468826" y="182442"/>
                </a:lnTo>
                <a:lnTo>
                  <a:pt x="513302" y="167401"/>
                </a:lnTo>
                <a:lnTo>
                  <a:pt x="559424" y="152897"/>
                </a:lnTo>
                <a:lnTo>
                  <a:pt x="607144" y="138946"/>
                </a:lnTo>
                <a:lnTo>
                  <a:pt x="656413" y="125563"/>
                </a:lnTo>
                <a:lnTo>
                  <a:pt x="707181" y="112764"/>
                </a:lnTo>
                <a:lnTo>
                  <a:pt x="759402" y="100566"/>
                </a:lnTo>
                <a:lnTo>
                  <a:pt x="813025" y="88984"/>
                </a:lnTo>
                <a:lnTo>
                  <a:pt x="868002" y="78034"/>
                </a:lnTo>
                <a:lnTo>
                  <a:pt x="924285" y="67732"/>
                </a:lnTo>
                <a:lnTo>
                  <a:pt x="981824" y="58094"/>
                </a:lnTo>
                <a:lnTo>
                  <a:pt x="1040572" y="49135"/>
                </a:lnTo>
                <a:lnTo>
                  <a:pt x="1100479" y="40872"/>
                </a:lnTo>
                <a:lnTo>
                  <a:pt x="1161496" y="33321"/>
                </a:lnTo>
                <a:lnTo>
                  <a:pt x="1223576" y="26497"/>
                </a:lnTo>
                <a:lnTo>
                  <a:pt x="1286668" y="20417"/>
                </a:lnTo>
                <a:lnTo>
                  <a:pt x="1350726" y="15095"/>
                </a:lnTo>
                <a:lnTo>
                  <a:pt x="1415699" y="10549"/>
                </a:lnTo>
                <a:lnTo>
                  <a:pt x="1481539" y="6793"/>
                </a:lnTo>
                <a:lnTo>
                  <a:pt x="1548198" y="3845"/>
                </a:lnTo>
                <a:lnTo>
                  <a:pt x="1615627" y="1719"/>
                </a:lnTo>
                <a:lnTo>
                  <a:pt x="1683777" y="432"/>
                </a:lnTo>
                <a:lnTo>
                  <a:pt x="1752600" y="0"/>
                </a:lnTo>
                <a:lnTo>
                  <a:pt x="1821422" y="432"/>
                </a:lnTo>
                <a:lnTo>
                  <a:pt x="1889572" y="1719"/>
                </a:lnTo>
                <a:lnTo>
                  <a:pt x="1957001" y="3845"/>
                </a:lnTo>
                <a:lnTo>
                  <a:pt x="2023660" y="6793"/>
                </a:lnTo>
                <a:lnTo>
                  <a:pt x="2089500" y="10549"/>
                </a:lnTo>
                <a:lnTo>
                  <a:pt x="2154473" y="15095"/>
                </a:lnTo>
                <a:lnTo>
                  <a:pt x="2218531" y="20417"/>
                </a:lnTo>
                <a:lnTo>
                  <a:pt x="2281623" y="26497"/>
                </a:lnTo>
                <a:lnTo>
                  <a:pt x="2343703" y="33321"/>
                </a:lnTo>
                <a:lnTo>
                  <a:pt x="2404720" y="40872"/>
                </a:lnTo>
                <a:lnTo>
                  <a:pt x="2464627" y="49135"/>
                </a:lnTo>
                <a:lnTo>
                  <a:pt x="2523375" y="58094"/>
                </a:lnTo>
                <a:lnTo>
                  <a:pt x="2580914" y="67732"/>
                </a:lnTo>
                <a:lnTo>
                  <a:pt x="2637197" y="78034"/>
                </a:lnTo>
                <a:lnTo>
                  <a:pt x="2692174" y="88984"/>
                </a:lnTo>
                <a:lnTo>
                  <a:pt x="2745797" y="100566"/>
                </a:lnTo>
                <a:lnTo>
                  <a:pt x="2798018" y="112764"/>
                </a:lnTo>
                <a:lnTo>
                  <a:pt x="2848786" y="125563"/>
                </a:lnTo>
                <a:lnTo>
                  <a:pt x="2898055" y="138946"/>
                </a:lnTo>
                <a:lnTo>
                  <a:pt x="2945775" y="152897"/>
                </a:lnTo>
                <a:lnTo>
                  <a:pt x="2991897" y="167401"/>
                </a:lnTo>
                <a:lnTo>
                  <a:pt x="3036373" y="182442"/>
                </a:lnTo>
                <a:lnTo>
                  <a:pt x="3079154" y="198004"/>
                </a:lnTo>
                <a:lnTo>
                  <a:pt x="3120192" y="214070"/>
                </a:lnTo>
                <a:lnTo>
                  <a:pt x="3159437" y="230626"/>
                </a:lnTo>
                <a:lnTo>
                  <a:pt x="3196841" y="247655"/>
                </a:lnTo>
                <a:lnTo>
                  <a:pt x="3232355" y="265141"/>
                </a:lnTo>
                <a:lnTo>
                  <a:pt x="3297520" y="301421"/>
                </a:lnTo>
                <a:lnTo>
                  <a:pt x="3354542" y="339340"/>
                </a:lnTo>
                <a:lnTo>
                  <a:pt x="3403032" y="378770"/>
                </a:lnTo>
                <a:lnTo>
                  <a:pt x="3442599" y="419585"/>
                </a:lnTo>
                <a:lnTo>
                  <a:pt x="3472855" y="461656"/>
                </a:lnTo>
                <a:lnTo>
                  <a:pt x="3493409" y="504857"/>
                </a:lnTo>
                <a:lnTo>
                  <a:pt x="3503873" y="549061"/>
                </a:lnTo>
                <a:lnTo>
                  <a:pt x="3505200" y="571500"/>
                </a:lnTo>
                <a:lnTo>
                  <a:pt x="3503873" y="593938"/>
                </a:lnTo>
                <a:lnTo>
                  <a:pt x="3493409" y="638142"/>
                </a:lnTo>
                <a:lnTo>
                  <a:pt x="3472855" y="681343"/>
                </a:lnTo>
                <a:lnTo>
                  <a:pt x="3442599" y="723414"/>
                </a:lnTo>
                <a:lnTo>
                  <a:pt x="3403032" y="764229"/>
                </a:lnTo>
                <a:lnTo>
                  <a:pt x="3354542" y="803659"/>
                </a:lnTo>
                <a:lnTo>
                  <a:pt x="3297520" y="841578"/>
                </a:lnTo>
                <a:lnTo>
                  <a:pt x="3232355" y="877858"/>
                </a:lnTo>
                <a:lnTo>
                  <a:pt x="3196841" y="895344"/>
                </a:lnTo>
                <a:lnTo>
                  <a:pt x="3159437" y="912373"/>
                </a:lnTo>
                <a:lnTo>
                  <a:pt x="3120192" y="928929"/>
                </a:lnTo>
                <a:lnTo>
                  <a:pt x="3079154" y="944995"/>
                </a:lnTo>
                <a:lnTo>
                  <a:pt x="3036373" y="960557"/>
                </a:lnTo>
                <a:lnTo>
                  <a:pt x="2991897" y="975598"/>
                </a:lnTo>
                <a:lnTo>
                  <a:pt x="2945775" y="990102"/>
                </a:lnTo>
                <a:lnTo>
                  <a:pt x="2898055" y="1004053"/>
                </a:lnTo>
                <a:lnTo>
                  <a:pt x="2848786" y="1017436"/>
                </a:lnTo>
                <a:lnTo>
                  <a:pt x="2798018" y="1030235"/>
                </a:lnTo>
                <a:lnTo>
                  <a:pt x="2745797" y="1042433"/>
                </a:lnTo>
                <a:lnTo>
                  <a:pt x="2692174" y="1054015"/>
                </a:lnTo>
                <a:lnTo>
                  <a:pt x="2637197" y="1064965"/>
                </a:lnTo>
                <a:lnTo>
                  <a:pt x="2580914" y="1075267"/>
                </a:lnTo>
                <a:lnTo>
                  <a:pt x="2523375" y="1084905"/>
                </a:lnTo>
                <a:lnTo>
                  <a:pt x="2464627" y="1093864"/>
                </a:lnTo>
                <a:lnTo>
                  <a:pt x="2404720" y="1102127"/>
                </a:lnTo>
                <a:lnTo>
                  <a:pt x="2343703" y="1109678"/>
                </a:lnTo>
                <a:lnTo>
                  <a:pt x="2281623" y="1116502"/>
                </a:lnTo>
                <a:lnTo>
                  <a:pt x="2218531" y="1122582"/>
                </a:lnTo>
                <a:lnTo>
                  <a:pt x="2154473" y="1127904"/>
                </a:lnTo>
                <a:lnTo>
                  <a:pt x="2089500" y="1132450"/>
                </a:lnTo>
                <a:lnTo>
                  <a:pt x="2023660" y="1136206"/>
                </a:lnTo>
                <a:lnTo>
                  <a:pt x="1957001" y="1139154"/>
                </a:lnTo>
                <a:lnTo>
                  <a:pt x="1889572" y="1141280"/>
                </a:lnTo>
                <a:lnTo>
                  <a:pt x="1821422" y="1142567"/>
                </a:lnTo>
                <a:lnTo>
                  <a:pt x="1752600" y="1143000"/>
                </a:lnTo>
                <a:lnTo>
                  <a:pt x="1683777" y="1142567"/>
                </a:lnTo>
                <a:lnTo>
                  <a:pt x="1615627" y="1141280"/>
                </a:lnTo>
                <a:lnTo>
                  <a:pt x="1548198" y="1139154"/>
                </a:lnTo>
                <a:lnTo>
                  <a:pt x="1481539" y="1136206"/>
                </a:lnTo>
                <a:lnTo>
                  <a:pt x="1415699" y="1132450"/>
                </a:lnTo>
                <a:lnTo>
                  <a:pt x="1350726" y="1127904"/>
                </a:lnTo>
                <a:lnTo>
                  <a:pt x="1286668" y="1122582"/>
                </a:lnTo>
                <a:lnTo>
                  <a:pt x="1223576" y="1116502"/>
                </a:lnTo>
                <a:lnTo>
                  <a:pt x="1161496" y="1109678"/>
                </a:lnTo>
                <a:lnTo>
                  <a:pt x="1100479" y="1102127"/>
                </a:lnTo>
                <a:lnTo>
                  <a:pt x="1040572" y="1093864"/>
                </a:lnTo>
                <a:lnTo>
                  <a:pt x="981824" y="1084905"/>
                </a:lnTo>
                <a:lnTo>
                  <a:pt x="924285" y="1075267"/>
                </a:lnTo>
                <a:lnTo>
                  <a:pt x="868002" y="1064965"/>
                </a:lnTo>
                <a:lnTo>
                  <a:pt x="813025" y="1054015"/>
                </a:lnTo>
                <a:lnTo>
                  <a:pt x="759402" y="1042433"/>
                </a:lnTo>
                <a:lnTo>
                  <a:pt x="707181" y="1030235"/>
                </a:lnTo>
                <a:lnTo>
                  <a:pt x="656413" y="1017436"/>
                </a:lnTo>
                <a:lnTo>
                  <a:pt x="607144" y="1004053"/>
                </a:lnTo>
                <a:lnTo>
                  <a:pt x="559424" y="990102"/>
                </a:lnTo>
                <a:lnTo>
                  <a:pt x="513302" y="975598"/>
                </a:lnTo>
                <a:lnTo>
                  <a:pt x="468826" y="960557"/>
                </a:lnTo>
                <a:lnTo>
                  <a:pt x="426045" y="944995"/>
                </a:lnTo>
                <a:lnTo>
                  <a:pt x="385007" y="928929"/>
                </a:lnTo>
                <a:lnTo>
                  <a:pt x="345762" y="912373"/>
                </a:lnTo>
                <a:lnTo>
                  <a:pt x="308358" y="895344"/>
                </a:lnTo>
                <a:lnTo>
                  <a:pt x="272844" y="877858"/>
                </a:lnTo>
                <a:lnTo>
                  <a:pt x="207679" y="841578"/>
                </a:lnTo>
                <a:lnTo>
                  <a:pt x="150657" y="803659"/>
                </a:lnTo>
                <a:lnTo>
                  <a:pt x="102167" y="764229"/>
                </a:lnTo>
                <a:lnTo>
                  <a:pt x="62600" y="723414"/>
                </a:lnTo>
                <a:lnTo>
                  <a:pt x="32344" y="681343"/>
                </a:lnTo>
                <a:lnTo>
                  <a:pt x="11790" y="638142"/>
                </a:lnTo>
                <a:lnTo>
                  <a:pt x="1326" y="593938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4106926"/>
            <a:ext cx="2514600" cy="1066800"/>
          </a:xfrm>
          <a:custGeom>
            <a:avLst/>
            <a:gdLst/>
            <a:ahLst/>
            <a:cxnLst/>
            <a:rect l="l" t="t" r="r" b="b"/>
            <a:pathLst>
              <a:path w="2514600" h="1066800">
                <a:moveTo>
                  <a:pt x="0" y="533400"/>
                </a:moveTo>
                <a:lnTo>
                  <a:pt x="6490" y="478854"/>
                </a:lnTo>
                <a:lnTo>
                  <a:pt x="25541" y="425886"/>
                </a:lnTo>
                <a:lnTo>
                  <a:pt x="56521" y="374764"/>
                </a:lnTo>
                <a:lnTo>
                  <a:pt x="98798" y="325755"/>
                </a:lnTo>
                <a:lnTo>
                  <a:pt x="151739" y="279127"/>
                </a:lnTo>
                <a:lnTo>
                  <a:pt x="214714" y="235148"/>
                </a:lnTo>
                <a:lnTo>
                  <a:pt x="249766" y="214236"/>
                </a:lnTo>
                <a:lnTo>
                  <a:pt x="287090" y="194086"/>
                </a:lnTo>
                <a:lnTo>
                  <a:pt x="326606" y="174733"/>
                </a:lnTo>
                <a:lnTo>
                  <a:pt x="368236" y="156210"/>
                </a:lnTo>
                <a:lnTo>
                  <a:pt x="411900" y="138549"/>
                </a:lnTo>
                <a:lnTo>
                  <a:pt x="457520" y="121786"/>
                </a:lnTo>
                <a:lnTo>
                  <a:pt x="505016" y="105952"/>
                </a:lnTo>
                <a:lnTo>
                  <a:pt x="554310" y="91082"/>
                </a:lnTo>
                <a:lnTo>
                  <a:pt x="605322" y="77210"/>
                </a:lnTo>
                <a:lnTo>
                  <a:pt x="657974" y="64368"/>
                </a:lnTo>
                <a:lnTo>
                  <a:pt x="712187" y="52590"/>
                </a:lnTo>
                <a:lnTo>
                  <a:pt x="767881" y="41910"/>
                </a:lnTo>
                <a:lnTo>
                  <a:pt x="824978" y="32360"/>
                </a:lnTo>
                <a:lnTo>
                  <a:pt x="883399" y="23976"/>
                </a:lnTo>
                <a:lnTo>
                  <a:pt x="943064" y="16789"/>
                </a:lnTo>
                <a:lnTo>
                  <a:pt x="1003896" y="10834"/>
                </a:lnTo>
                <a:lnTo>
                  <a:pt x="1065814" y="6144"/>
                </a:lnTo>
                <a:lnTo>
                  <a:pt x="1128740" y="2753"/>
                </a:lnTo>
                <a:lnTo>
                  <a:pt x="1192595" y="693"/>
                </a:lnTo>
                <a:lnTo>
                  <a:pt x="1257300" y="0"/>
                </a:lnTo>
                <a:lnTo>
                  <a:pt x="1322004" y="693"/>
                </a:lnTo>
                <a:lnTo>
                  <a:pt x="1385859" y="2753"/>
                </a:lnTo>
                <a:lnTo>
                  <a:pt x="1448785" y="6144"/>
                </a:lnTo>
                <a:lnTo>
                  <a:pt x="1510703" y="10834"/>
                </a:lnTo>
                <a:lnTo>
                  <a:pt x="1571535" y="16789"/>
                </a:lnTo>
                <a:lnTo>
                  <a:pt x="1631200" y="23976"/>
                </a:lnTo>
                <a:lnTo>
                  <a:pt x="1689621" y="32360"/>
                </a:lnTo>
                <a:lnTo>
                  <a:pt x="1746718" y="41910"/>
                </a:lnTo>
                <a:lnTo>
                  <a:pt x="1802412" y="52590"/>
                </a:lnTo>
                <a:lnTo>
                  <a:pt x="1856625" y="64368"/>
                </a:lnTo>
                <a:lnTo>
                  <a:pt x="1909277" y="77210"/>
                </a:lnTo>
                <a:lnTo>
                  <a:pt x="1960289" y="91082"/>
                </a:lnTo>
                <a:lnTo>
                  <a:pt x="2009583" y="105952"/>
                </a:lnTo>
                <a:lnTo>
                  <a:pt x="2057079" y="121786"/>
                </a:lnTo>
                <a:lnTo>
                  <a:pt x="2102699" y="138549"/>
                </a:lnTo>
                <a:lnTo>
                  <a:pt x="2146363" y="156210"/>
                </a:lnTo>
                <a:lnTo>
                  <a:pt x="2187993" y="174733"/>
                </a:lnTo>
                <a:lnTo>
                  <a:pt x="2227509" y="194086"/>
                </a:lnTo>
                <a:lnTo>
                  <a:pt x="2264833" y="214236"/>
                </a:lnTo>
                <a:lnTo>
                  <a:pt x="2299885" y="235148"/>
                </a:lnTo>
                <a:lnTo>
                  <a:pt x="2332587" y="256789"/>
                </a:lnTo>
                <a:lnTo>
                  <a:pt x="2390624" y="302126"/>
                </a:lnTo>
                <a:lnTo>
                  <a:pt x="2438312" y="349978"/>
                </a:lnTo>
                <a:lnTo>
                  <a:pt x="2475019" y="400077"/>
                </a:lnTo>
                <a:lnTo>
                  <a:pt x="2500114" y="452156"/>
                </a:lnTo>
                <a:lnTo>
                  <a:pt x="2512964" y="505946"/>
                </a:lnTo>
                <a:lnTo>
                  <a:pt x="2514600" y="533400"/>
                </a:lnTo>
                <a:lnTo>
                  <a:pt x="2512964" y="560842"/>
                </a:lnTo>
                <a:lnTo>
                  <a:pt x="2500114" y="614614"/>
                </a:lnTo>
                <a:lnTo>
                  <a:pt x="2475019" y="666679"/>
                </a:lnTo>
                <a:lnTo>
                  <a:pt x="2438312" y="716770"/>
                </a:lnTo>
                <a:lnTo>
                  <a:pt x="2390624" y="764617"/>
                </a:lnTo>
                <a:lnTo>
                  <a:pt x="2332587" y="809953"/>
                </a:lnTo>
                <a:lnTo>
                  <a:pt x="2299885" y="831595"/>
                </a:lnTo>
                <a:lnTo>
                  <a:pt x="2264833" y="852509"/>
                </a:lnTo>
                <a:lnTo>
                  <a:pt x="2227509" y="872660"/>
                </a:lnTo>
                <a:lnTo>
                  <a:pt x="2187993" y="892016"/>
                </a:lnTo>
                <a:lnTo>
                  <a:pt x="2146363" y="910542"/>
                </a:lnTo>
                <a:lnTo>
                  <a:pt x="2102699" y="928205"/>
                </a:lnTo>
                <a:lnTo>
                  <a:pt x="2057079" y="944972"/>
                </a:lnTo>
                <a:lnTo>
                  <a:pt x="2009583" y="960810"/>
                </a:lnTo>
                <a:lnTo>
                  <a:pt x="1960289" y="975683"/>
                </a:lnTo>
                <a:lnTo>
                  <a:pt x="1909277" y="989560"/>
                </a:lnTo>
                <a:lnTo>
                  <a:pt x="1856625" y="1002406"/>
                </a:lnTo>
                <a:lnTo>
                  <a:pt x="1802412" y="1014188"/>
                </a:lnTo>
                <a:lnTo>
                  <a:pt x="1746718" y="1024872"/>
                </a:lnTo>
                <a:lnTo>
                  <a:pt x="1689621" y="1034424"/>
                </a:lnTo>
                <a:lnTo>
                  <a:pt x="1631200" y="1042812"/>
                </a:lnTo>
                <a:lnTo>
                  <a:pt x="1571535" y="1050002"/>
                </a:lnTo>
                <a:lnTo>
                  <a:pt x="1510703" y="1055960"/>
                </a:lnTo>
                <a:lnTo>
                  <a:pt x="1448785" y="1060652"/>
                </a:lnTo>
                <a:lnTo>
                  <a:pt x="1385859" y="1064045"/>
                </a:lnTo>
                <a:lnTo>
                  <a:pt x="1322004" y="1066105"/>
                </a:lnTo>
                <a:lnTo>
                  <a:pt x="1257300" y="1066800"/>
                </a:lnTo>
                <a:lnTo>
                  <a:pt x="1192595" y="1066105"/>
                </a:lnTo>
                <a:lnTo>
                  <a:pt x="1128740" y="1064045"/>
                </a:lnTo>
                <a:lnTo>
                  <a:pt x="1065814" y="1060652"/>
                </a:lnTo>
                <a:lnTo>
                  <a:pt x="1003896" y="1055960"/>
                </a:lnTo>
                <a:lnTo>
                  <a:pt x="943064" y="1050002"/>
                </a:lnTo>
                <a:lnTo>
                  <a:pt x="883399" y="1042812"/>
                </a:lnTo>
                <a:lnTo>
                  <a:pt x="824978" y="1034424"/>
                </a:lnTo>
                <a:lnTo>
                  <a:pt x="767881" y="1024872"/>
                </a:lnTo>
                <a:lnTo>
                  <a:pt x="712187" y="1014188"/>
                </a:lnTo>
                <a:lnTo>
                  <a:pt x="657974" y="1002406"/>
                </a:lnTo>
                <a:lnTo>
                  <a:pt x="605322" y="989560"/>
                </a:lnTo>
                <a:lnTo>
                  <a:pt x="554310" y="975683"/>
                </a:lnTo>
                <a:lnTo>
                  <a:pt x="505016" y="960810"/>
                </a:lnTo>
                <a:lnTo>
                  <a:pt x="457520" y="944972"/>
                </a:lnTo>
                <a:lnTo>
                  <a:pt x="411900" y="928205"/>
                </a:lnTo>
                <a:lnTo>
                  <a:pt x="368236" y="910542"/>
                </a:lnTo>
                <a:lnTo>
                  <a:pt x="326606" y="892016"/>
                </a:lnTo>
                <a:lnTo>
                  <a:pt x="287090" y="872660"/>
                </a:lnTo>
                <a:lnTo>
                  <a:pt x="249766" y="852509"/>
                </a:lnTo>
                <a:lnTo>
                  <a:pt x="214714" y="831595"/>
                </a:lnTo>
                <a:lnTo>
                  <a:pt x="182012" y="809953"/>
                </a:lnTo>
                <a:lnTo>
                  <a:pt x="123975" y="764617"/>
                </a:lnTo>
                <a:lnTo>
                  <a:pt x="76287" y="716770"/>
                </a:lnTo>
                <a:lnTo>
                  <a:pt x="39580" y="666679"/>
                </a:lnTo>
                <a:lnTo>
                  <a:pt x="14485" y="614614"/>
                </a:lnTo>
                <a:lnTo>
                  <a:pt x="1635" y="560842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30702" y="2245614"/>
            <a:ext cx="3320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Hearth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49626" y="3048000"/>
            <a:ext cx="2179955" cy="1043305"/>
          </a:xfrm>
          <a:custGeom>
            <a:avLst/>
            <a:gdLst/>
            <a:ahLst/>
            <a:cxnLst/>
            <a:rect l="l" t="t" r="r" b="b"/>
            <a:pathLst>
              <a:path w="2179954" h="1043304">
                <a:moveTo>
                  <a:pt x="2179574" y="0"/>
                </a:moveTo>
                <a:lnTo>
                  <a:pt x="0" y="104305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16989" y="4370070"/>
            <a:ext cx="2106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Appliance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Type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2426" y="705358"/>
            <a:ext cx="767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</a:t>
            </a:r>
            <a:r>
              <a:rPr u="sng" spc="-5" dirty="0"/>
              <a:t>ategorizing Hearth</a:t>
            </a:r>
            <a:r>
              <a:rPr u="sng" spc="-170" dirty="0"/>
              <a:t> </a:t>
            </a:r>
            <a:r>
              <a:rPr u="sng" spc="-5" dirty="0"/>
              <a:t>Appliances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052" y="735837"/>
            <a:ext cx="4485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Masonry</a:t>
            </a:r>
            <a:r>
              <a:rPr spc="-40" dirty="0"/>
              <a:t> </a:t>
            </a:r>
            <a:r>
              <a:rPr spc="-5" dirty="0"/>
              <a:t>Fireplace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600200"/>
            <a:ext cx="82296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3189" y="781558"/>
            <a:ext cx="5499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Factory Built</a:t>
            </a:r>
            <a:r>
              <a:rPr spc="-35" dirty="0"/>
              <a:t> </a:t>
            </a:r>
            <a:r>
              <a:rPr spc="-5" dirty="0"/>
              <a:t>Fireplace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752473"/>
            <a:ext cx="4267200" cy="2322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1752663"/>
            <a:ext cx="4076700" cy="4303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343400"/>
            <a:ext cx="42672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7510" y="659637"/>
            <a:ext cx="3268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Gas Log</a:t>
            </a:r>
            <a:r>
              <a:rPr spc="-90" dirty="0"/>
              <a:t> </a:t>
            </a:r>
            <a:r>
              <a:rPr spc="-5" dirty="0"/>
              <a:t>Sets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1676400"/>
            <a:ext cx="6172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889" y="781558"/>
            <a:ext cx="406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Fireplace</a:t>
            </a:r>
            <a:r>
              <a:rPr spc="-50" dirty="0"/>
              <a:t> </a:t>
            </a:r>
            <a:r>
              <a:rPr spc="-5" dirty="0"/>
              <a:t>Inserts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2286000"/>
            <a:ext cx="84582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3175" y="1411986"/>
            <a:ext cx="46310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Hearth, </a:t>
            </a:r>
            <a:r>
              <a:rPr sz="3200" spc="-5" dirty="0">
                <a:latin typeface="Arial"/>
                <a:cs typeface="Arial"/>
              </a:rPr>
              <a:t>Patio </a:t>
            </a:r>
            <a:r>
              <a:rPr sz="3200" dirty="0">
                <a:latin typeface="Arial"/>
                <a:cs typeface="Arial"/>
              </a:rPr>
              <a:t>&amp;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Barbecue  </a:t>
            </a:r>
            <a:r>
              <a:rPr sz="3200" spc="-5" dirty="0">
                <a:latin typeface="Arial"/>
                <a:cs typeface="Arial"/>
              </a:rPr>
              <a:t>Education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Foundation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3657600"/>
            <a:ext cx="3200400" cy="140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903350"/>
            <a:ext cx="2971800" cy="156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7921" y="3907993"/>
            <a:ext cx="4832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National Fireplace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Institute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817" y="709676"/>
            <a:ext cx="5214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Free Standing</a:t>
            </a:r>
            <a:r>
              <a:rPr spc="-60" dirty="0"/>
              <a:t> </a:t>
            </a:r>
            <a:r>
              <a:rPr spc="-5" dirty="0"/>
              <a:t>Stoves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905011"/>
            <a:ext cx="2666956" cy="4114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1828800"/>
            <a:ext cx="3329051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2057400"/>
            <a:ext cx="2895600" cy="411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2166" y="705358"/>
            <a:ext cx="3439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Hearth</a:t>
            </a:r>
            <a:r>
              <a:rPr spc="-60" dirty="0"/>
              <a:t> </a:t>
            </a:r>
            <a:r>
              <a:rPr spc="-5" dirty="0"/>
              <a:t>Stoves</a:t>
            </a:r>
          </a:p>
        </p:txBody>
      </p:sp>
      <p:sp>
        <p:nvSpPr>
          <p:cNvPr id="3" name="object 3"/>
          <p:cNvSpPr/>
          <p:nvPr/>
        </p:nvSpPr>
        <p:spPr>
          <a:xfrm>
            <a:off x="4113276" y="1981200"/>
            <a:ext cx="4878324" cy="3443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981200"/>
            <a:ext cx="3503676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" y="781558"/>
            <a:ext cx="2112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Masonry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6661" y="781558"/>
            <a:ext cx="2283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Fu</a:t>
            </a:r>
            <a:r>
              <a:rPr sz="4000" b="1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naces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35334" y="781558"/>
            <a:ext cx="2026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Outdoor</a:t>
            </a:r>
          </a:p>
        </p:txBody>
      </p:sp>
      <p:sp>
        <p:nvSpPr>
          <p:cNvPr id="5" name="object 5"/>
          <p:cNvSpPr/>
          <p:nvPr/>
        </p:nvSpPr>
        <p:spPr>
          <a:xfrm>
            <a:off x="609600" y="1847850"/>
            <a:ext cx="27432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2200" y="1981200"/>
            <a:ext cx="23622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4200" y="1847850"/>
            <a:ext cx="28956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Categorizing By </a:t>
            </a:r>
            <a:r>
              <a:rPr spc="-35" dirty="0"/>
              <a:t>Venting</a:t>
            </a:r>
            <a:r>
              <a:rPr spc="-45" dirty="0"/>
              <a:t> </a:t>
            </a:r>
            <a:r>
              <a:rPr spc="-80" dirty="0"/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17826" y="2057400"/>
            <a:ext cx="4104004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54"/>
              </a:spcBef>
            </a:pPr>
            <a:r>
              <a:rPr sz="3200" dirty="0">
                <a:latin typeface="Arial"/>
                <a:cs typeface="Arial"/>
              </a:rPr>
              <a:t>Gas </a:t>
            </a:r>
            <a:r>
              <a:rPr sz="3200" spc="-30" dirty="0">
                <a:latin typeface="Arial"/>
                <a:cs typeface="Arial"/>
              </a:rPr>
              <a:t>Venting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3581400"/>
            <a:ext cx="3562350" cy="627380"/>
          </a:xfrm>
          <a:custGeom>
            <a:avLst/>
            <a:gdLst/>
            <a:ahLst/>
            <a:cxnLst/>
            <a:rect l="l" t="t" r="r" b="b"/>
            <a:pathLst>
              <a:path w="3562350" h="627379">
                <a:moveTo>
                  <a:pt x="0" y="104520"/>
                </a:moveTo>
                <a:lnTo>
                  <a:pt x="8212" y="63811"/>
                </a:lnTo>
                <a:lnTo>
                  <a:pt x="30608" y="30591"/>
                </a:lnTo>
                <a:lnTo>
                  <a:pt x="63827" y="8205"/>
                </a:lnTo>
                <a:lnTo>
                  <a:pt x="104508" y="0"/>
                </a:lnTo>
                <a:lnTo>
                  <a:pt x="3457829" y="0"/>
                </a:lnTo>
                <a:lnTo>
                  <a:pt x="3498538" y="8205"/>
                </a:lnTo>
                <a:lnTo>
                  <a:pt x="3531758" y="30591"/>
                </a:lnTo>
                <a:lnTo>
                  <a:pt x="3554144" y="63811"/>
                </a:lnTo>
                <a:lnTo>
                  <a:pt x="3562350" y="104520"/>
                </a:lnTo>
                <a:lnTo>
                  <a:pt x="3562350" y="522605"/>
                </a:lnTo>
                <a:lnTo>
                  <a:pt x="3554144" y="563260"/>
                </a:lnTo>
                <a:lnTo>
                  <a:pt x="3531758" y="596487"/>
                </a:lnTo>
                <a:lnTo>
                  <a:pt x="3498538" y="618902"/>
                </a:lnTo>
                <a:lnTo>
                  <a:pt x="3457829" y="627126"/>
                </a:lnTo>
                <a:lnTo>
                  <a:pt x="104508" y="626999"/>
                </a:lnTo>
                <a:lnTo>
                  <a:pt x="63827" y="618795"/>
                </a:lnTo>
                <a:lnTo>
                  <a:pt x="30608" y="596423"/>
                </a:lnTo>
                <a:lnTo>
                  <a:pt x="8212" y="563241"/>
                </a:lnTo>
                <a:lnTo>
                  <a:pt x="0" y="522605"/>
                </a:lnTo>
                <a:lnTo>
                  <a:pt x="0" y="1045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524" y="3627246"/>
            <a:ext cx="33191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Conventional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06926" y="3581400"/>
            <a:ext cx="2240280" cy="627380"/>
          </a:xfrm>
          <a:custGeom>
            <a:avLst/>
            <a:gdLst/>
            <a:ahLst/>
            <a:cxnLst/>
            <a:rect l="l" t="t" r="r" b="b"/>
            <a:pathLst>
              <a:path w="2240279" h="627379">
                <a:moveTo>
                  <a:pt x="0" y="104520"/>
                </a:moveTo>
                <a:lnTo>
                  <a:pt x="8203" y="63811"/>
                </a:lnTo>
                <a:lnTo>
                  <a:pt x="30575" y="30591"/>
                </a:lnTo>
                <a:lnTo>
                  <a:pt x="63757" y="8205"/>
                </a:lnTo>
                <a:lnTo>
                  <a:pt x="104394" y="0"/>
                </a:lnTo>
                <a:lnTo>
                  <a:pt x="2135378" y="0"/>
                </a:lnTo>
                <a:lnTo>
                  <a:pt x="2176087" y="8205"/>
                </a:lnTo>
                <a:lnTo>
                  <a:pt x="2209307" y="30591"/>
                </a:lnTo>
                <a:lnTo>
                  <a:pt x="2231693" y="63811"/>
                </a:lnTo>
                <a:lnTo>
                  <a:pt x="2239899" y="104520"/>
                </a:lnTo>
                <a:lnTo>
                  <a:pt x="2239899" y="522605"/>
                </a:lnTo>
                <a:lnTo>
                  <a:pt x="2231693" y="563260"/>
                </a:lnTo>
                <a:lnTo>
                  <a:pt x="2209307" y="596487"/>
                </a:lnTo>
                <a:lnTo>
                  <a:pt x="2176087" y="618902"/>
                </a:lnTo>
                <a:lnTo>
                  <a:pt x="2135378" y="627126"/>
                </a:lnTo>
                <a:lnTo>
                  <a:pt x="104394" y="626999"/>
                </a:lnTo>
                <a:lnTo>
                  <a:pt x="63757" y="618795"/>
                </a:lnTo>
                <a:lnTo>
                  <a:pt x="30575" y="596423"/>
                </a:lnTo>
                <a:lnTo>
                  <a:pt x="8203" y="563241"/>
                </a:lnTo>
                <a:lnTo>
                  <a:pt x="0" y="522605"/>
                </a:lnTo>
                <a:lnTo>
                  <a:pt x="0" y="10452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7034" y="3627246"/>
            <a:ext cx="2011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Direct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07175" y="3581400"/>
            <a:ext cx="1968500" cy="627380"/>
          </a:xfrm>
          <a:custGeom>
            <a:avLst/>
            <a:gdLst/>
            <a:ahLst/>
            <a:cxnLst/>
            <a:rect l="l" t="t" r="r" b="b"/>
            <a:pathLst>
              <a:path w="1968500" h="627379">
                <a:moveTo>
                  <a:pt x="0" y="104520"/>
                </a:moveTo>
                <a:lnTo>
                  <a:pt x="8205" y="63811"/>
                </a:lnTo>
                <a:lnTo>
                  <a:pt x="30591" y="30591"/>
                </a:lnTo>
                <a:lnTo>
                  <a:pt x="63811" y="8205"/>
                </a:lnTo>
                <a:lnTo>
                  <a:pt x="104521" y="0"/>
                </a:lnTo>
                <a:lnTo>
                  <a:pt x="1863978" y="0"/>
                </a:lnTo>
                <a:lnTo>
                  <a:pt x="1904688" y="8205"/>
                </a:lnTo>
                <a:lnTo>
                  <a:pt x="1937908" y="30591"/>
                </a:lnTo>
                <a:lnTo>
                  <a:pt x="1960294" y="63811"/>
                </a:lnTo>
                <a:lnTo>
                  <a:pt x="1968500" y="104520"/>
                </a:lnTo>
                <a:lnTo>
                  <a:pt x="1968500" y="522605"/>
                </a:lnTo>
                <a:lnTo>
                  <a:pt x="1960294" y="563260"/>
                </a:lnTo>
                <a:lnTo>
                  <a:pt x="1937908" y="596487"/>
                </a:lnTo>
                <a:lnTo>
                  <a:pt x="1904688" y="618902"/>
                </a:lnTo>
                <a:lnTo>
                  <a:pt x="1863978" y="627126"/>
                </a:lnTo>
                <a:lnTo>
                  <a:pt x="104521" y="626999"/>
                </a:lnTo>
                <a:lnTo>
                  <a:pt x="63811" y="618795"/>
                </a:lnTo>
                <a:lnTo>
                  <a:pt x="30591" y="596423"/>
                </a:lnTo>
                <a:lnTo>
                  <a:pt x="8205" y="563241"/>
                </a:lnTo>
                <a:lnTo>
                  <a:pt x="0" y="522605"/>
                </a:lnTo>
                <a:lnTo>
                  <a:pt x="0" y="104520"/>
                </a:lnTo>
                <a:close/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17538" y="3627246"/>
            <a:ext cx="1765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Unven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2175" y="2641600"/>
            <a:ext cx="2308225" cy="939800"/>
          </a:xfrm>
          <a:custGeom>
            <a:avLst/>
            <a:gdLst/>
            <a:ahLst/>
            <a:cxnLst/>
            <a:rect l="l" t="t" r="r" b="b"/>
            <a:pathLst>
              <a:path w="2308225" h="939800">
                <a:moveTo>
                  <a:pt x="2308225" y="0"/>
                </a:moveTo>
                <a:lnTo>
                  <a:pt x="0" y="939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0400" y="2641600"/>
            <a:ext cx="757555" cy="939800"/>
          </a:xfrm>
          <a:custGeom>
            <a:avLst/>
            <a:gdLst/>
            <a:ahLst/>
            <a:cxnLst/>
            <a:rect l="l" t="t" r="r" b="b"/>
            <a:pathLst>
              <a:path w="757554" h="939800">
                <a:moveTo>
                  <a:pt x="0" y="0"/>
                </a:moveTo>
                <a:lnTo>
                  <a:pt x="757301" y="939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0400" y="2641600"/>
            <a:ext cx="3121025" cy="939800"/>
          </a:xfrm>
          <a:custGeom>
            <a:avLst/>
            <a:gdLst/>
            <a:ahLst/>
            <a:cxnLst/>
            <a:rect l="l" t="t" r="r" b="b"/>
            <a:pathLst>
              <a:path w="3121025" h="939800">
                <a:moveTo>
                  <a:pt x="0" y="0"/>
                </a:moveTo>
                <a:lnTo>
                  <a:pt x="3121025" y="93980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Categorizing By </a:t>
            </a:r>
            <a:r>
              <a:rPr spc="-35" dirty="0"/>
              <a:t>Venting</a:t>
            </a:r>
            <a:r>
              <a:rPr spc="-45" dirty="0"/>
              <a:t> </a:t>
            </a:r>
            <a:r>
              <a:rPr spc="-80" dirty="0"/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0" y="2057463"/>
            <a:ext cx="4904105" cy="646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3600" dirty="0">
                <a:latin typeface="Arial"/>
                <a:cs typeface="Arial"/>
              </a:rPr>
              <a:t>Gas </a:t>
            </a:r>
            <a:r>
              <a:rPr sz="3600" spc="-5" dirty="0">
                <a:latin typeface="Arial"/>
                <a:cs typeface="Arial"/>
              </a:rPr>
              <a:t>Conventional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5" dirty="0">
                <a:latin typeface="Arial"/>
                <a:cs typeface="Arial"/>
              </a:rPr>
              <a:t>Vent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2573" y="2703576"/>
            <a:ext cx="2838450" cy="1259205"/>
          </a:xfrm>
          <a:custGeom>
            <a:avLst/>
            <a:gdLst/>
            <a:ahLst/>
            <a:cxnLst/>
            <a:rect l="l" t="t" r="r" b="b"/>
            <a:pathLst>
              <a:path w="2838450" h="1259204">
                <a:moveTo>
                  <a:pt x="2838450" y="0"/>
                </a:moveTo>
                <a:lnTo>
                  <a:pt x="0" y="12588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1023" y="2703576"/>
            <a:ext cx="2622550" cy="1259205"/>
          </a:xfrm>
          <a:custGeom>
            <a:avLst/>
            <a:gdLst/>
            <a:ahLst/>
            <a:cxnLst/>
            <a:rect l="l" t="t" r="r" b="b"/>
            <a:pathLst>
              <a:path w="2622550" h="1259204">
                <a:moveTo>
                  <a:pt x="0" y="0"/>
                </a:moveTo>
                <a:lnTo>
                  <a:pt x="2622550" y="12588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00" y="3962400"/>
            <a:ext cx="1514475" cy="647700"/>
          </a:xfrm>
          <a:custGeom>
            <a:avLst/>
            <a:gdLst/>
            <a:ahLst/>
            <a:cxnLst/>
            <a:rect l="l" t="t" r="r" b="b"/>
            <a:pathLst>
              <a:path w="151447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1406525" y="0"/>
                </a:lnTo>
                <a:lnTo>
                  <a:pt x="1448520" y="8491"/>
                </a:lnTo>
                <a:lnTo>
                  <a:pt x="1482836" y="31638"/>
                </a:lnTo>
                <a:lnTo>
                  <a:pt x="1505983" y="65954"/>
                </a:lnTo>
                <a:lnTo>
                  <a:pt x="1514475" y="107950"/>
                </a:lnTo>
                <a:lnTo>
                  <a:pt x="1514475" y="539750"/>
                </a:lnTo>
                <a:lnTo>
                  <a:pt x="1505983" y="581745"/>
                </a:lnTo>
                <a:lnTo>
                  <a:pt x="1482836" y="616061"/>
                </a:lnTo>
                <a:lnTo>
                  <a:pt x="1448520" y="639208"/>
                </a:lnTo>
                <a:lnTo>
                  <a:pt x="1406525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9638" y="4018534"/>
            <a:ext cx="1245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18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81400" y="3733800"/>
            <a:ext cx="2249805" cy="885825"/>
          </a:xfrm>
          <a:custGeom>
            <a:avLst/>
            <a:gdLst/>
            <a:ahLst/>
            <a:cxnLst/>
            <a:rect l="l" t="t" r="r" b="b"/>
            <a:pathLst>
              <a:path w="2249804" h="885825">
                <a:moveTo>
                  <a:pt x="0" y="147574"/>
                </a:moveTo>
                <a:lnTo>
                  <a:pt x="7521" y="100917"/>
                </a:lnTo>
                <a:lnTo>
                  <a:pt x="28472" y="60405"/>
                </a:lnTo>
                <a:lnTo>
                  <a:pt x="60432" y="28464"/>
                </a:lnTo>
                <a:lnTo>
                  <a:pt x="100982" y="7520"/>
                </a:lnTo>
                <a:lnTo>
                  <a:pt x="147700" y="0"/>
                </a:lnTo>
                <a:lnTo>
                  <a:pt x="2101850" y="0"/>
                </a:lnTo>
                <a:lnTo>
                  <a:pt x="2148519" y="7520"/>
                </a:lnTo>
                <a:lnTo>
                  <a:pt x="2189063" y="28464"/>
                </a:lnTo>
                <a:lnTo>
                  <a:pt x="2221042" y="60405"/>
                </a:lnTo>
                <a:lnTo>
                  <a:pt x="2242017" y="100917"/>
                </a:lnTo>
                <a:lnTo>
                  <a:pt x="2249551" y="147574"/>
                </a:lnTo>
                <a:lnTo>
                  <a:pt x="2249551" y="738124"/>
                </a:lnTo>
                <a:lnTo>
                  <a:pt x="2242017" y="784842"/>
                </a:lnTo>
                <a:lnTo>
                  <a:pt x="2221042" y="825392"/>
                </a:lnTo>
                <a:lnTo>
                  <a:pt x="2189063" y="857352"/>
                </a:lnTo>
                <a:lnTo>
                  <a:pt x="2148519" y="878303"/>
                </a:lnTo>
                <a:lnTo>
                  <a:pt x="2101850" y="885825"/>
                </a:lnTo>
                <a:lnTo>
                  <a:pt x="147700" y="885825"/>
                </a:lnTo>
                <a:lnTo>
                  <a:pt x="100982" y="878303"/>
                </a:lnTo>
                <a:lnTo>
                  <a:pt x="60432" y="857352"/>
                </a:lnTo>
                <a:lnTo>
                  <a:pt x="28472" y="825392"/>
                </a:lnTo>
                <a:lnTo>
                  <a:pt x="7521" y="784842"/>
                </a:lnTo>
                <a:lnTo>
                  <a:pt x="0" y="738124"/>
                </a:lnTo>
                <a:lnTo>
                  <a:pt x="0" y="1475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04082" y="3802202"/>
            <a:ext cx="1960245" cy="734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Chimneys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latin typeface="Arial"/>
                <a:cs typeface="Arial"/>
              </a:rPr>
              <a:t>Masonry or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Factory-Built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3962400"/>
            <a:ext cx="2224405" cy="647700"/>
          </a:xfrm>
          <a:custGeom>
            <a:avLst/>
            <a:gdLst/>
            <a:ahLst/>
            <a:cxnLst/>
            <a:rect l="l" t="t" r="r" b="b"/>
            <a:pathLst>
              <a:path w="2224404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2116201" y="0"/>
                </a:lnTo>
                <a:lnTo>
                  <a:pt x="2158196" y="8491"/>
                </a:lnTo>
                <a:lnTo>
                  <a:pt x="2192512" y="31638"/>
                </a:lnTo>
                <a:lnTo>
                  <a:pt x="2215659" y="65954"/>
                </a:lnTo>
                <a:lnTo>
                  <a:pt x="2224151" y="107950"/>
                </a:lnTo>
                <a:lnTo>
                  <a:pt x="2224151" y="539750"/>
                </a:lnTo>
                <a:lnTo>
                  <a:pt x="2215659" y="581745"/>
                </a:lnTo>
                <a:lnTo>
                  <a:pt x="2192512" y="616061"/>
                </a:lnTo>
                <a:lnTo>
                  <a:pt x="2158196" y="639208"/>
                </a:lnTo>
                <a:lnTo>
                  <a:pt x="2116201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47154" y="4018534"/>
            <a:ext cx="1132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Li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06873" y="2703576"/>
            <a:ext cx="184150" cy="1030605"/>
          </a:xfrm>
          <a:custGeom>
            <a:avLst/>
            <a:gdLst/>
            <a:ahLst/>
            <a:cxnLst/>
            <a:rect l="l" t="t" r="r" b="b"/>
            <a:pathLst>
              <a:path w="184150" h="1030604">
                <a:moveTo>
                  <a:pt x="184150" y="0"/>
                </a:moveTo>
                <a:lnTo>
                  <a:pt x="0" y="10302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Categorizing By </a:t>
            </a:r>
            <a:r>
              <a:rPr spc="-35" dirty="0"/>
              <a:t>Venting</a:t>
            </a:r>
            <a:r>
              <a:rPr spc="-45" dirty="0"/>
              <a:t> </a:t>
            </a:r>
            <a:r>
              <a:rPr spc="-80" dirty="0"/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6600" y="1617725"/>
            <a:ext cx="305625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0"/>
              </a:spcBef>
            </a:pPr>
            <a:r>
              <a:rPr sz="3200" dirty="0">
                <a:latin typeface="Arial"/>
                <a:cs typeface="Arial"/>
              </a:rPr>
              <a:t>Gas Direct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3075" y="2201926"/>
            <a:ext cx="3060700" cy="760730"/>
          </a:xfrm>
          <a:custGeom>
            <a:avLst/>
            <a:gdLst/>
            <a:ahLst/>
            <a:cxnLst/>
            <a:rect l="l" t="t" r="r" b="b"/>
            <a:pathLst>
              <a:path w="3060700" h="760730">
                <a:moveTo>
                  <a:pt x="3060700" y="0"/>
                </a:moveTo>
                <a:lnTo>
                  <a:pt x="0" y="7603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2963926"/>
            <a:ext cx="2241550" cy="857250"/>
          </a:xfrm>
          <a:custGeom>
            <a:avLst/>
            <a:gdLst/>
            <a:ahLst/>
            <a:cxnLst/>
            <a:rect l="l" t="t" r="r" b="b"/>
            <a:pathLst>
              <a:path w="2241550" h="857250">
                <a:moveTo>
                  <a:pt x="0" y="142875"/>
                </a:moveTo>
                <a:lnTo>
                  <a:pt x="7287" y="97682"/>
                </a:lnTo>
                <a:lnTo>
                  <a:pt x="27578" y="58457"/>
                </a:lnTo>
                <a:lnTo>
                  <a:pt x="58512" y="27541"/>
                </a:lnTo>
                <a:lnTo>
                  <a:pt x="97731" y="7275"/>
                </a:lnTo>
                <a:lnTo>
                  <a:pt x="142875" y="0"/>
                </a:lnTo>
                <a:lnTo>
                  <a:pt x="2098675" y="0"/>
                </a:lnTo>
                <a:lnTo>
                  <a:pt x="2143818" y="7275"/>
                </a:lnTo>
                <a:lnTo>
                  <a:pt x="2183037" y="27541"/>
                </a:lnTo>
                <a:lnTo>
                  <a:pt x="2213971" y="58457"/>
                </a:lnTo>
                <a:lnTo>
                  <a:pt x="2234262" y="97682"/>
                </a:lnTo>
                <a:lnTo>
                  <a:pt x="2241550" y="142875"/>
                </a:lnTo>
                <a:lnTo>
                  <a:pt x="2241550" y="714375"/>
                </a:lnTo>
                <a:lnTo>
                  <a:pt x="2234262" y="759518"/>
                </a:lnTo>
                <a:lnTo>
                  <a:pt x="2213971" y="798737"/>
                </a:lnTo>
                <a:lnTo>
                  <a:pt x="2183037" y="829671"/>
                </a:lnTo>
                <a:lnTo>
                  <a:pt x="2143818" y="849962"/>
                </a:lnTo>
                <a:lnTo>
                  <a:pt x="2098675" y="857250"/>
                </a:lnTo>
                <a:lnTo>
                  <a:pt x="142875" y="857250"/>
                </a:lnTo>
                <a:lnTo>
                  <a:pt x="97731" y="849962"/>
                </a:lnTo>
                <a:lnTo>
                  <a:pt x="58512" y="829671"/>
                </a:lnTo>
                <a:lnTo>
                  <a:pt x="27578" y="798737"/>
                </a:lnTo>
                <a:lnTo>
                  <a:pt x="7287" y="759518"/>
                </a:lnTo>
                <a:lnTo>
                  <a:pt x="0" y="714375"/>
                </a:lnTo>
                <a:lnTo>
                  <a:pt x="0" y="142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98666" y="3017901"/>
            <a:ext cx="1950085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PVC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-5" dirty="0">
                <a:latin typeface="Arial"/>
                <a:cs typeface="Arial"/>
              </a:rPr>
              <a:t>Hi-efficiency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condensing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3775" y="2201798"/>
            <a:ext cx="2919730" cy="760730"/>
          </a:xfrm>
          <a:custGeom>
            <a:avLst/>
            <a:gdLst/>
            <a:ahLst/>
            <a:cxnLst/>
            <a:rect l="l" t="t" r="r" b="b"/>
            <a:pathLst>
              <a:path w="2919729" h="760730">
                <a:moveTo>
                  <a:pt x="0" y="0"/>
                </a:moveTo>
                <a:lnTo>
                  <a:pt x="2919476" y="7604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2962275"/>
            <a:ext cx="1657350" cy="627380"/>
          </a:xfrm>
          <a:custGeom>
            <a:avLst/>
            <a:gdLst/>
            <a:ahLst/>
            <a:cxnLst/>
            <a:rect l="l" t="t" r="r" b="b"/>
            <a:pathLst>
              <a:path w="1657350" h="627379">
                <a:moveTo>
                  <a:pt x="0" y="104521"/>
                </a:moveTo>
                <a:lnTo>
                  <a:pt x="8212" y="63811"/>
                </a:lnTo>
                <a:lnTo>
                  <a:pt x="30608" y="30591"/>
                </a:lnTo>
                <a:lnTo>
                  <a:pt x="63827" y="8205"/>
                </a:lnTo>
                <a:lnTo>
                  <a:pt x="104508" y="0"/>
                </a:lnTo>
                <a:lnTo>
                  <a:pt x="1552829" y="0"/>
                </a:lnTo>
                <a:lnTo>
                  <a:pt x="1593538" y="8205"/>
                </a:lnTo>
                <a:lnTo>
                  <a:pt x="1626758" y="30591"/>
                </a:lnTo>
                <a:lnTo>
                  <a:pt x="1649144" y="63811"/>
                </a:lnTo>
                <a:lnTo>
                  <a:pt x="1657350" y="104521"/>
                </a:lnTo>
                <a:lnTo>
                  <a:pt x="1657350" y="522604"/>
                </a:lnTo>
                <a:lnTo>
                  <a:pt x="1649144" y="563260"/>
                </a:lnTo>
                <a:lnTo>
                  <a:pt x="1626758" y="596487"/>
                </a:lnTo>
                <a:lnTo>
                  <a:pt x="1593538" y="618902"/>
                </a:lnTo>
                <a:lnTo>
                  <a:pt x="1552829" y="627126"/>
                </a:lnTo>
                <a:lnTo>
                  <a:pt x="104508" y="627126"/>
                </a:lnTo>
                <a:lnTo>
                  <a:pt x="63827" y="618902"/>
                </a:lnTo>
                <a:lnTo>
                  <a:pt x="30608" y="596487"/>
                </a:lnTo>
                <a:lnTo>
                  <a:pt x="8212" y="563260"/>
                </a:lnTo>
                <a:lnTo>
                  <a:pt x="0" y="522604"/>
                </a:lnTo>
                <a:lnTo>
                  <a:pt x="0" y="1045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3924" y="3007867"/>
            <a:ext cx="1381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Coaxi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1400" y="2963926"/>
            <a:ext cx="2232025" cy="627380"/>
          </a:xfrm>
          <a:custGeom>
            <a:avLst/>
            <a:gdLst/>
            <a:ahLst/>
            <a:cxnLst/>
            <a:rect l="l" t="t" r="r" b="b"/>
            <a:pathLst>
              <a:path w="2232025" h="627379">
                <a:moveTo>
                  <a:pt x="0" y="104394"/>
                </a:moveTo>
                <a:lnTo>
                  <a:pt x="8205" y="63757"/>
                </a:lnTo>
                <a:lnTo>
                  <a:pt x="30591" y="30575"/>
                </a:lnTo>
                <a:lnTo>
                  <a:pt x="63811" y="8203"/>
                </a:lnTo>
                <a:lnTo>
                  <a:pt x="104521" y="0"/>
                </a:lnTo>
                <a:lnTo>
                  <a:pt x="2127504" y="0"/>
                </a:lnTo>
                <a:lnTo>
                  <a:pt x="2168213" y="8203"/>
                </a:lnTo>
                <a:lnTo>
                  <a:pt x="2201433" y="30575"/>
                </a:lnTo>
                <a:lnTo>
                  <a:pt x="2223819" y="63757"/>
                </a:lnTo>
                <a:lnTo>
                  <a:pt x="2232025" y="104394"/>
                </a:lnTo>
                <a:lnTo>
                  <a:pt x="2232025" y="522477"/>
                </a:lnTo>
                <a:lnTo>
                  <a:pt x="2223819" y="563187"/>
                </a:lnTo>
                <a:lnTo>
                  <a:pt x="2201433" y="596407"/>
                </a:lnTo>
                <a:lnTo>
                  <a:pt x="2168213" y="618793"/>
                </a:lnTo>
                <a:lnTo>
                  <a:pt x="2127504" y="626999"/>
                </a:lnTo>
                <a:lnTo>
                  <a:pt x="104521" y="626999"/>
                </a:lnTo>
                <a:lnTo>
                  <a:pt x="63811" y="618793"/>
                </a:lnTo>
                <a:lnTo>
                  <a:pt x="30591" y="596407"/>
                </a:lnTo>
                <a:lnTo>
                  <a:pt x="8205" y="563187"/>
                </a:lnTo>
                <a:lnTo>
                  <a:pt x="0" y="522477"/>
                </a:lnTo>
                <a:lnTo>
                  <a:pt x="0" y="1043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91254" y="3009392"/>
            <a:ext cx="1673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Co-linear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97476" y="2201926"/>
            <a:ext cx="106680" cy="762000"/>
          </a:xfrm>
          <a:custGeom>
            <a:avLst/>
            <a:gdLst/>
            <a:ahLst/>
            <a:cxnLst/>
            <a:rect l="l" t="t" r="r" b="b"/>
            <a:pathLst>
              <a:path w="106679" h="762000">
                <a:moveTo>
                  <a:pt x="106299" y="0"/>
                </a:moveTo>
                <a:lnTo>
                  <a:pt x="0" y="762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" y="3665537"/>
            <a:ext cx="25019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600" y="4191084"/>
            <a:ext cx="1930380" cy="2133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8600" y="3589337"/>
            <a:ext cx="161925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Categorizing By </a:t>
            </a:r>
            <a:r>
              <a:rPr spc="-35" dirty="0"/>
              <a:t>Venting</a:t>
            </a:r>
            <a:r>
              <a:rPr spc="-45" dirty="0"/>
              <a:t> </a:t>
            </a:r>
            <a:r>
              <a:rPr spc="-80" dirty="0"/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2125" y="1720850"/>
            <a:ext cx="578167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3200" spc="-10" dirty="0">
                <a:latin typeface="Arial"/>
                <a:cs typeface="Arial"/>
              </a:rPr>
              <a:t>Woodburning </a:t>
            </a:r>
            <a:r>
              <a:rPr sz="3200" spc="-30" dirty="0">
                <a:latin typeface="Arial"/>
                <a:cs typeface="Arial"/>
              </a:rPr>
              <a:t>Venting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0800" y="5172075"/>
            <a:ext cx="1295400" cy="627380"/>
          </a:xfrm>
          <a:custGeom>
            <a:avLst/>
            <a:gdLst/>
            <a:ahLst/>
            <a:cxnLst/>
            <a:rect l="l" t="t" r="r" b="b"/>
            <a:pathLst>
              <a:path w="1295400" h="627379">
                <a:moveTo>
                  <a:pt x="0" y="104521"/>
                </a:moveTo>
                <a:lnTo>
                  <a:pt x="8205" y="63811"/>
                </a:lnTo>
                <a:lnTo>
                  <a:pt x="30591" y="30591"/>
                </a:lnTo>
                <a:lnTo>
                  <a:pt x="63811" y="8205"/>
                </a:lnTo>
                <a:lnTo>
                  <a:pt x="104520" y="0"/>
                </a:lnTo>
                <a:lnTo>
                  <a:pt x="1190878" y="0"/>
                </a:lnTo>
                <a:lnTo>
                  <a:pt x="1231588" y="8205"/>
                </a:lnTo>
                <a:lnTo>
                  <a:pt x="1264808" y="30591"/>
                </a:lnTo>
                <a:lnTo>
                  <a:pt x="1287194" y="63811"/>
                </a:lnTo>
                <a:lnTo>
                  <a:pt x="1295400" y="104521"/>
                </a:lnTo>
                <a:lnTo>
                  <a:pt x="1295400" y="522554"/>
                </a:lnTo>
                <a:lnTo>
                  <a:pt x="1287194" y="563234"/>
                </a:lnTo>
                <a:lnTo>
                  <a:pt x="1264808" y="596453"/>
                </a:lnTo>
                <a:lnTo>
                  <a:pt x="1231588" y="618850"/>
                </a:lnTo>
                <a:lnTo>
                  <a:pt x="1190878" y="627062"/>
                </a:lnTo>
                <a:lnTo>
                  <a:pt x="104520" y="627062"/>
                </a:lnTo>
                <a:lnTo>
                  <a:pt x="63811" y="618850"/>
                </a:lnTo>
                <a:lnTo>
                  <a:pt x="30591" y="596453"/>
                </a:lnTo>
                <a:lnTo>
                  <a:pt x="8205" y="563234"/>
                </a:lnTo>
                <a:lnTo>
                  <a:pt x="0" y="522554"/>
                </a:lnTo>
                <a:lnTo>
                  <a:pt x="0" y="1045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00654" y="5222849"/>
            <a:ext cx="1334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1700</a:t>
            </a:r>
            <a:r>
              <a:rPr sz="3200" spc="-10" dirty="0">
                <a:latin typeface="MS PGothic"/>
                <a:cs typeface="MS PGothic"/>
              </a:rPr>
              <a:t>°</a:t>
            </a:r>
            <a:endParaRPr sz="3200">
              <a:latin typeface="MS PGothic"/>
              <a:cs typeface="MS P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9200" y="5219700"/>
            <a:ext cx="2514600" cy="647700"/>
          </a:xfrm>
          <a:custGeom>
            <a:avLst/>
            <a:gdLst/>
            <a:ahLst/>
            <a:cxnLst/>
            <a:rect l="l" t="t" r="r" b="b"/>
            <a:pathLst>
              <a:path w="2514600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2406650" y="0"/>
                </a:lnTo>
                <a:lnTo>
                  <a:pt x="2448645" y="8491"/>
                </a:lnTo>
                <a:lnTo>
                  <a:pt x="2482961" y="31638"/>
                </a:lnTo>
                <a:lnTo>
                  <a:pt x="2506108" y="65954"/>
                </a:lnTo>
                <a:lnTo>
                  <a:pt x="2514600" y="107950"/>
                </a:lnTo>
                <a:lnTo>
                  <a:pt x="2514600" y="539750"/>
                </a:lnTo>
                <a:lnTo>
                  <a:pt x="2506108" y="581766"/>
                </a:lnTo>
                <a:lnTo>
                  <a:pt x="2482961" y="616080"/>
                </a:lnTo>
                <a:lnTo>
                  <a:pt x="2448645" y="639216"/>
                </a:lnTo>
                <a:lnTo>
                  <a:pt x="2406650" y="647700"/>
                </a:lnTo>
                <a:lnTo>
                  <a:pt x="107950" y="647700"/>
                </a:lnTo>
                <a:lnTo>
                  <a:pt x="65954" y="639216"/>
                </a:lnTo>
                <a:lnTo>
                  <a:pt x="31638" y="616080"/>
                </a:lnTo>
                <a:lnTo>
                  <a:pt x="8491" y="581766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40197" y="5280761"/>
            <a:ext cx="2259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2100</a:t>
            </a:r>
            <a:r>
              <a:rPr sz="3200" spc="-5" dirty="0">
                <a:latin typeface="MS PGothic"/>
                <a:cs typeface="MS PGothic"/>
              </a:rPr>
              <a:t>°</a:t>
            </a:r>
            <a:r>
              <a:rPr sz="3200" spc="-195" dirty="0">
                <a:latin typeface="MS PGothic"/>
                <a:cs typeface="MS PGothic"/>
              </a:rPr>
              <a:t> </a:t>
            </a:r>
            <a:r>
              <a:rPr sz="3200" spc="-5" dirty="0">
                <a:latin typeface="Arial"/>
                <a:cs typeface="Arial"/>
              </a:rPr>
              <a:t>“HT”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8500" y="4652898"/>
            <a:ext cx="1616075" cy="519430"/>
          </a:xfrm>
          <a:custGeom>
            <a:avLst/>
            <a:gdLst/>
            <a:ahLst/>
            <a:cxnLst/>
            <a:rect l="l" t="t" r="r" b="b"/>
            <a:pathLst>
              <a:path w="1616075" h="519429">
                <a:moveTo>
                  <a:pt x="1616075" y="0"/>
                </a:moveTo>
                <a:lnTo>
                  <a:pt x="0" y="519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4575" y="4652898"/>
            <a:ext cx="1431925" cy="567055"/>
          </a:xfrm>
          <a:custGeom>
            <a:avLst/>
            <a:gdLst/>
            <a:ahLst/>
            <a:cxnLst/>
            <a:rect l="l" t="t" r="r" b="b"/>
            <a:pathLst>
              <a:path w="1431925" h="567054">
                <a:moveTo>
                  <a:pt x="0" y="0"/>
                </a:moveTo>
                <a:lnTo>
                  <a:pt x="1431925" y="5668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262" y="3460750"/>
            <a:ext cx="2105660" cy="1192530"/>
          </a:xfrm>
          <a:custGeom>
            <a:avLst/>
            <a:gdLst/>
            <a:ahLst/>
            <a:cxnLst/>
            <a:rect l="l" t="t" r="r" b="b"/>
            <a:pathLst>
              <a:path w="2105660" h="1192529">
                <a:moveTo>
                  <a:pt x="0" y="198755"/>
                </a:moveTo>
                <a:lnTo>
                  <a:pt x="5247" y="153155"/>
                </a:lnTo>
                <a:lnTo>
                  <a:pt x="20196" y="111310"/>
                </a:lnTo>
                <a:lnTo>
                  <a:pt x="43653" y="74407"/>
                </a:lnTo>
                <a:lnTo>
                  <a:pt x="74425" y="43637"/>
                </a:lnTo>
                <a:lnTo>
                  <a:pt x="111319" y="20186"/>
                </a:lnTo>
                <a:lnTo>
                  <a:pt x="153143" y="5244"/>
                </a:lnTo>
                <a:lnTo>
                  <a:pt x="198704" y="0"/>
                </a:lnTo>
                <a:lnTo>
                  <a:pt x="1906333" y="0"/>
                </a:lnTo>
                <a:lnTo>
                  <a:pt x="1951893" y="5244"/>
                </a:lnTo>
                <a:lnTo>
                  <a:pt x="1993722" y="20186"/>
                </a:lnTo>
                <a:lnTo>
                  <a:pt x="2030627" y="43637"/>
                </a:lnTo>
                <a:lnTo>
                  <a:pt x="2061411" y="74407"/>
                </a:lnTo>
                <a:lnTo>
                  <a:pt x="2084879" y="111310"/>
                </a:lnTo>
                <a:lnTo>
                  <a:pt x="2099837" y="153155"/>
                </a:lnTo>
                <a:lnTo>
                  <a:pt x="2105088" y="198755"/>
                </a:lnTo>
                <a:lnTo>
                  <a:pt x="2105088" y="993520"/>
                </a:lnTo>
                <a:lnTo>
                  <a:pt x="2099837" y="1039073"/>
                </a:lnTo>
                <a:lnTo>
                  <a:pt x="2084879" y="1080885"/>
                </a:lnTo>
                <a:lnTo>
                  <a:pt x="2061411" y="1117764"/>
                </a:lnTo>
                <a:lnTo>
                  <a:pt x="2030627" y="1148521"/>
                </a:lnTo>
                <a:lnTo>
                  <a:pt x="1993722" y="1171965"/>
                </a:lnTo>
                <a:lnTo>
                  <a:pt x="1951893" y="1186904"/>
                </a:lnTo>
                <a:lnTo>
                  <a:pt x="1906333" y="1192149"/>
                </a:lnTo>
                <a:lnTo>
                  <a:pt x="198704" y="1192149"/>
                </a:lnTo>
                <a:lnTo>
                  <a:pt x="153143" y="1186904"/>
                </a:lnTo>
                <a:lnTo>
                  <a:pt x="111319" y="1171965"/>
                </a:lnTo>
                <a:lnTo>
                  <a:pt x="74425" y="1148521"/>
                </a:lnTo>
                <a:lnTo>
                  <a:pt x="43653" y="1117764"/>
                </a:lnTo>
                <a:lnTo>
                  <a:pt x="20196" y="1080885"/>
                </a:lnTo>
                <a:lnTo>
                  <a:pt x="5247" y="1039073"/>
                </a:lnTo>
                <a:lnTo>
                  <a:pt x="0" y="993520"/>
                </a:lnTo>
                <a:lnTo>
                  <a:pt x="0" y="19875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9435" y="3545204"/>
            <a:ext cx="18319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Masonry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Chimneys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0" y="2366898"/>
            <a:ext cx="3695700" cy="1094105"/>
          </a:xfrm>
          <a:custGeom>
            <a:avLst/>
            <a:gdLst/>
            <a:ahLst/>
            <a:cxnLst/>
            <a:rect l="l" t="t" r="r" b="b"/>
            <a:pathLst>
              <a:path w="3695700" h="1094104">
                <a:moveTo>
                  <a:pt x="0" y="1093851"/>
                </a:moveTo>
                <a:lnTo>
                  <a:pt x="369570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6600" y="3714750"/>
            <a:ext cx="1351280" cy="647700"/>
          </a:xfrm>
          <a:custGeom>
            <a:avLst/>
            <a:gdLst/>
            <a:ahLst/>
            <a:cxnLst/>
            <a:rect l="l" t="t" r="r" b="b"/>
            <a:pathLst>
              <a:path w="1351279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1243076" y="0"/>
                </a:lnTo>
                <a:lnTo>
                  <a:pt x="1285071" y="8491"/>
                </a:lnTo>
                <a:lnTo>
                  <a:pt x="1319387" y="31638"/>
                </a:lnTo>
                <a:lnTo>
                  <a:pt x="1342534" y="65954"/>
                </a:lnTo>
                <a:lnTo>
                  <a:pt x="1351026" y="107950"/>
                </a:lnTo>
                <a:lnTo>
                  <a:pt x="1351026" y="539750"/>
                </a:lnTo>
                <a:lnTo>
                  <a:pt x="1342534" y="581745"/>
                </a:lnTo>
                <a:lnTo>
                  <a:pt x="1319387" y="616061"/>
                </a:lnTo>
                <a:lnTo>
                  <a:pt x="1285071" y="639208"/>
                </a:lnTo>
                <a:lnTo>
                  <a:pt x="1243076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97090" y="3770757"/>
            <a:ext cx="1132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Lin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38700" y="2366898"/>
            <a:ext cx="3009900" cy="1348105"/>
          </a:xfrm>
          <a:custGeom>
            <a:avLst/>
            <a:gdLst/>
            <a:ahLst/>
            <a:cxnLst/>
            <a:rect l="l" t="t" r="r" b="b"/>
            <a:pathLst>
              <a:path w="3009900" h="1348104">
                <a:moveTo>
                  <a:pt x="3009900" y="134785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4001" y="3460750"/>
            <a:ext cx="2581275" cy="1192530"/>
          </a:xfrm>
          <a:custGeom>
            <a:avLst/>
            <a:gdLst/>
            <a:ahLst/>
            <a:cxnLst/>
            <a:rect l="l" t="t" r="r" b="b"/>
            <a:pathLst>
              <a:path w="2581275" h="1192529">
                <a:moveTo>
                  <a:pt x="0" y="198755"/>
                </a:moveTo>
                <a:lnTo>
                  <a:pt x="5244" y="153155"/>
                </a:lnTo>
                <a:lnTo>
                  <a:pt x="20183" y="111310"/>
                </a:lnTo>
                <a:lnTo>
                  <a:pt x="43627" y="74407"/>
                </a:lnTo>
                <a:lnTo>
                  <a:pt x="74384" y="43637"/>
                </a:lnTo>
                <a:lnTo>
                  <a:pt x="111263" y="20186"/>
                </a:lnTo>
                <a:lnTo>
                  <a:pt x="153075" y="5244"/>
                </a:lnTo>
                <a:lnTo>
                  <a:pt x="198627" y="0"/>
                </a:lnTo>
                <a:lnTo>
                  <a:pt x="2382520" y="0"/>
                </a:lnTo>
                <a:lnTo>
                  <a:pt x="2428079" y="5244"/>
                </a:lnTo>
                <a:lnTo>
                  <a:pt x="2469909" y="20186"/>
                </a:lnTo>
                <a:lnTo>
                  <a:pt x="2506813" y="43637"/>
                </a:lnTo>
                <a:lnTo>
                  <a:pt x="2537597" y="74407"/>
                </a:lnTo>
                <a:lnTo>
                  <a:pt x="2561066" y="111310"/>
                </a:lnTo>
                <a:lnTo>
                  <a:pt x="2576023" y="153155"/>
                </a:lnTo>
                <a:lnTo>
                  <a:pt x="2581275" y="198755"/>
                </a:lnTo>
                <a:lnTo>
                  <a:pt x="2581275" y="993520"/>
                </a:lnTo>
                <a:lnTo>
                  <a:pt x="2576023" y="1039073"/>
                </a:lnTo>
                <a:lnTo>
                  <a:pt x="2561066" y="1080885"/>
                </a:lnTo>
                <a:lnTo>
                  <a:pt x="2537597" y="1117764"/>
                </a:lnTo>
                <a:lnTo>
                  <a:pt x="2506813" y="1148521"/>
                </a:lnTo>
                <a:lnTo>
                  <a:pt x="2469909" y="1171965"/>
                </a:lnTo>
                <a:lnTo>
                  <a:pt x="2428079" y="1186904"/>
                </a:lnTo>
                <a:lnTo>
                  <a:pt x="2382520" y="1192149"/>
                </a:lnTo>
                <a:lnTo>
                  <a:pt x="198627" y="1192149"/>
                </a:lnTo>
                <a:lnTo>
                  <a:pt x="153075" y="1186904"/>
                </a:lnTo>
                <a:lnTo>
                  <a:pt x="111263" y="1171965"/>
                </a:lnTo>
                <a:lnTo>
                  <a:pt x="74384" y="1148521"/>
                </a:lnTo>
                <a:lnTo>
                  <a:pt x="43627" y="1117764"/>
                </a:lnTo>
                <a:lnTo>
                  <a:pt x="20183" y="1080885"/>
                </a:lnTo>
                <a:lnTo>
                  <a:pt x="5244" y="1039073"/>
                </a:lnTo>
                <a:lnTo>
                  <a:pt x="0" y="993520"/>
                </a:lnTo>
                <a:lnTo>
                  <a:pt x="0" y="198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01541" y="3545204"/>
            <a:ext cx="23082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Factory-Bui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Chimneys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38700" y="2366898"/>
            <a:ext cx="46355" cy="1094105"/>
          </a:xfrm>
          <a:custGeom>
            <a:avLst/>
            <a:gdLst/>
            <a:ahLst/>
            <a:cxnLst/>
            <a:rect l="l" t="t" r="r" b="b"/>
            <a:pathLst>
              <a:path w="46354" h="1094104">
                <a:moveTo>
                  <a:pt x="46100" y="109385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Categorizing By </a:t>
            </a:r>
            <a:r>
              <a:rPr spc="-35" dirty="0"/>
              <a:t>Venting</a:t>
            </a:r>
            <a:r>
              <a:rPr spc="-45" dirty="0"/>
              <a:t> </a:t>
            </a:r>
            <a:r>
              <a:rPr spc="-80" dirty="0"/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93975" y="1720850"/>
            <a:ext cx="437832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254"/>
              </a:spcBef>
            </a:pPr>
            <a:r>
              <a:rPr sz="3200" spc="-5" dirty="0">
                <a:latin typeface="Arial"/>
                <a:cs typeface="Arial"/>
              </a:rPr>
              <a:t>Pellet </a:t>
            </a:r>
            <a:r>
              <a:rPr sz="3200" spc="-30" dirty="0">
                <a:latin typeface="Arial"/>
                <a:cs typeface="Arial"/>
              </a:rPr>
              <a:t>Venting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3626" y="4038600"/>
            <a:ext cx="1351280" cy="647700"/>
          </a:xfrm>
          <a:custGeom>
            <a:avLst/>
            <a:gdLst/>
            <a:ahLst/>
            <a:cxnLst/>
            <a:rect l="l" t="t" r="r" b="b"/>
            <a:pathLst>
              <a:path w="1351279" h="647700">
                <a:moveTo>
                  <a:pt x="0" y="107950"/>
                </a:moveTo>
                <a:lnTo>
                  <a:pt x="8473" y="65954"/>
                </a:lnTo>
                <a:lnTo>
                  <a:pt x="31591" y="31638"/>
                </a:lnTo>
                <a:lnTo>
                  <a:pt x="65901" y="8491"/>
                </a:lnTo>
                <a:lnTo>
                  <a:pt x="107950" y="0"/>
                </a:lnTo>
                <a:lnTo>
                  <a:pt x="1242949" y="0"/>
                </a:lnTo>
                <a:lnTo>
                  <a:pt x="1284944" y="8491"/>
                </a:lnTo>
                <a:lnTo>
                  <a:pt x="1319260" y="31638"/>
                </a:lnTo>
                <a:lnTo>
                  <a:pt x="1342407" y="65954"/>
                </a:lnTo>
                <a:lnTo>
                  <a:pt x="1350899" y="107950"/>
                </a:lnTo>
                <a:lnTo>
                  <a:pt x="1350899" y="539750"/>
                </a:lnTo>
                <a:lnTo>
                  <a:pt x="1342407" y="581745"/>
                </a:lnTo>
                <a:lnTo>
                  <a:pt x="1319260" y="616061"/>
                </a:lnTo>
                <a:lnTo>
                  <a:pt x="1284944" y="639208"/>
                </a:lnTo>
                <a:lnTo>
                  <a:pt x="1242949" y="647700"/>
                </a:lnTo>
                <a:lnTo>
                  <a:pt x="107950" y="647700"/>
                </a:lnTo>
                <a:lnTo>
                  <a:pt x="65901" y="639208"/>
                </a:lnTo>
                <a:lnTo>
                  <a:pt x="31591" y="616061"/>
                </a:lnTo>
                <a:lnTo>
                  <a:pt x="847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25131" y="4094734"/>
            <a:ext cx="1132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Li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3201" y="2305050"/>
            <a:ext cx="2806700" cy="1733550"/>
          </a:xfrm>
          <a:custGeom>
            <a:avLst/>
            <a:gdLst/>
            <a:ahLst/>
            <a:cxnLst/>
            <a:rect l="l" t="t" r="r" b="b"/>
            <a:pathLst>
              <a:path w="2806700" h="1733550">
                <a:moveTo>
                  <a:pt x="0" y="0"/>
                </a:moveTo>
                <a:lnTo>
                  <a:pt x="2806700" y="17335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262" y="4038600"/>
            <a:ext cx="2588260" cy="647700"/>
          </a:xfrm>
          <a:custGeom>
            <a:avLst/>
            <a:gdLst/>
            <a:ahLst/>
            <a:cxnLst/>
            <a:rect l="l" t="t" r="r" b="b"/>
            <a:pathLst>
              <a:path w="2588260" h="647700">
                <a:moveTo>
                  <a:pt x="0" y="107950"/>
                </a:moveTo>
                <a:lnTo>
                  <a:pt x="8483" y="65954"/>
                </a:lnTo>
                <a:lnTo>
                  <a:pt x="31619" y="31638"/>
                </a:lnTo>
                <a:lnTo>
                  <a:pt x="65933" y="8491"/>
                </a:lnTo>
                <a:lnTo>
                  <a:pt x="107950" y="0"/>
                </a:lnTo>
                <a:lnTo>
                  <a:pt x="2479738" y="0"/>
                </a:lnTo>
                <a:lnTo>
                  <a:pt x="2521733" y="8491"/>
                </a:lnTo>
                <a:lnTo>
                  <a:pt x="2556049" y="31638"/>
                </a:lnTo>
                <a:lnTo>
                  <a:pt x="2579197" y="65954"/>
                </a:lnTo>
                <a:lnTo>
                  <a:pt x="2587688" y="107950"/>
                </a:lnTo>
                <a:lnTo>
                  <a:pt x="2587688" y="539750"/>
                </a:lnTo>
                <a:lnTo>
                  <a:pt x="2579197" y="581745"/>
                </a:lnTo>
                <a:lnTo>
                  <a:pt x="2556049" y="616061"/>
                </a:lnTo>
                <a:lnTo>
                  <a:pt x="2521733" y="639208"/>
                </a:lnTo>
                <a:lnTo>
                  <a:pt x="2479738" y="647700"/>
                </a:lnTo>
                <a:lnTo>
                  <a:pt x="107950" y="647700"/>
                </a:lnTo>
                <a:lnTo>
                  <a:pt x="65933" y="639208"/>
                </a:lnTo>
                <a:lnTo>
                  <a:pt x="31619" y="616061"/>
                </a:lnTo>
                <a:lnTo>
                  <a:pt x="848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2612" y="4094734"/>
            <a:ext cx="2357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Arial"/>
                <a:cs typeface="Arial"/>
              </a:rPr>
              <a:t>Type 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Pellet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2305050"/>
            <a:ext cx="3259454" cy="1733550"/>
          </a:xfrm>
          <a:custGeom>
            <a:avLst/>
            <a:gdLst/>
            <a:ahLst/>
            <a:cxnLst/>
            <a:rect l="l" t="t" r="r" b="b"/>
            <a:pathLst>
              <a:path w="3259454" h="1733550">
                <a:moveTo>
                  <a:pt x="0" y="1733550"/>
                </a:moveTo>
                <a:lnTo>
                  <a:pt x="325920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6051" y="4000500"/>
            <a:ext cx="2640330" cy="647700"/>
          </a:xfrm>
          <a:custGeom>
            <a:avLst/>
            <a:gdLst/>
            <a:ahLst/>
            <a:cxnLst/>
            <a:rect l="l" t="t" r="r" b="b"/>
            <a:pathLst>
              <a:path w="2640329" h="647700">
                <a:moveTo>
                  <a:pt x="0" y="107950"/>
                </a:moveTo>
                <a:lnTo>
                  <a:pt x="8473" y="65954"/>
                </a:lnTo>
                <a:lnTo>
                  <a:pt x="31591" y="31638"/>
                </a:lnTo>
                <a:lnTo>
                  <a:pt x="65901" y="8491"/>
                </a:lnTo>
                <a:lnTo>
                  <a:pt x="107950" y="0"/>
                </a:lnTo>
                <a:lnTo>
                  <a:pt x="2531999" y="0"/>
                </a:lnTo>
                <a:lnTo>
                  <a:pt x="2573994" y="8491"/>
                </a:lnTo>
                <a:lnTo>
                  <a:pt x="2608310" y="31638"/>
                </a:lnTo>
                <a:lnTo>
                  <a:pt x="2631457" y="65954"/>
                </a:lnTo>
                <a:lnTo>
                  <a:pt x="2639949" y="107950"/>
                </a:lnTo>
                <a:lnTo>
                  <a:pt x="2639949" y="539750"/>
                </a:lnTo>
                <a:lnTo>
                  <a:pt x="2631457" y="581745"/>
                </a:lnTo>
                <a:lnTo>
                  <a:pt x="2608310" y="616061"/>
                </a:lnTo>
                <a:lnTo>
                  <a:pt x="2573994" y="639208"/>
                </a:lnTo>
                <a:lnTo>
                  <a:pt x="2531999" y="647700"/>
                </a:lnTo>
                <a:lnTo>
                  <a:pt x="107950" y="647700"/>
                </a:lnTo>
                <a:lnTo>
                  <a:pt x="65901" y="639208"/>
                </a:lnTo>
                <a:lnTo>
                  <a:pt x="31591" y="616061"/>
                </a:lnTo>
                <a:lnTo>
                  <a:pt x="847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16426" y="4056634"/>
            <a:ext cx="17202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Pellet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DV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60976" y="2305050"/>
            <a:ext cx="44450" cy="1695450"/>
          </a:xfrm>
          <a:custGeom>
            <a:avLst/>
            <a:gdLst/>
            <a:ahLst/>
            <a:cxnLst/>
            <a:rect l="l" t="t" r="r" b="b"/>
            <a:pathLst>
              <a:path w="44450" h="1695450">
                <a:moveTo>
                  <a:pt x="44450" y="169545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5600" y="1524000"/>
            <a:ext cx="5765800" cy="584200"/>
          </a:xfrm>
          <a:custGeom>
            <a:avLst/>
            <a:gdLst/>
            <a:ahLst/>
            <a:cxnLst/>
            <a:rect l="l" t="t" r="r" b="b"/>
            <a:pathLst>
              <a:path w="5765800" h="584200">
                <a:moveTo>
                  <a:pt x="0" y="584200"/>
                </a:moveTo>
                <a:lnTo>
                  <a:pt x="5765800" y="584200"/>
                </a:lnTo>
                <a:lnTo>
                  <a:pt x="5765800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1010" y="1547875"/>
            <a:ext cx="55549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latin typeface="Arial"/>
                <a:cs typeface="Arial"/>
              </a:rPr>
              <a:t>Vented </a:t>
            </a:r>
            <a:r>
              <a:rPr sz="3200" dirty="0">
                <a:latin typeface="Arial"/>
                <a:cs typeface="Arial"/>
              </a:rPr>
              <a:t>Gas Hearth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5025" y="2821051"/>
            <a:ext cx="3507104" cy="919480"/>
          </a:xfrm>
          <a:custGeom>
            <a:avLst/>
            <a:gdLst/>
            <a:ahLst/>
            <a:cxnLst/>
            <a:rect l="l" t="t" r="r" b="b"/>
            <a:pathLst>
              <a:path w="3507104" h="919479">
                <a:moveTo>
                  <a:pt x="0" y="153162"/>
                </a:moveTo>
                <a:lnTo>
                  <a:pt x="7810" y="104753"/>
                </a:lnTo>
                <a:lnTo>
                  <a:pt x="29559" y="62709"/>
                </a:lnTo>
                <a:lnTo>
                  <a:pt x="62723" y="29553"/>
                </a:lnTo>
                <a:lnTo>
                  <a:pt x="104778" y="7808"/>
                </a:lnTo>
                <a:lnTo>
                  <a:pt x="153200" y="0"/>
                </a:lnTo>
                <a:lnTo>
                  <a:pt x="3353562" y="0"/>
                </a:lnTo>
                <a:lnTo>
                  <a:pt x="3401983" y="7808"/>
                </a:lnTo>
                <a:lnTo>
                  <a:pt x="3444059" y="29553"/>
                </a:lnTo>
                <a:lnTo>
                  <a:pt x="3477252" y="62709"/>
                </a:lnTo>
                <a:lnTo>
                  <a:pt x="3499028" y="104753"/>
                </a:lnTo>
                <a:lnTo>
                  <a:pt x="3506851" y="153162"/>
                </a:lnTo>
                <a:lnTo>
                  <a:pt x="3506851" y="765937"/>
                </a:lnTo>
                <a:lnTo>
                  <a:pt x="3499028" y="814345"/>
                </a:lnTo>
                <a:lnTo>
                  <a:pt x="3477252" y="856389"/>
                </a:lnTo>
                <a:lnTo>
                  <a:pt x="3444059" y="889545"/>
                </a:lnTo>
                <a:lnTo>
                  <a:pt x="3401983" y="911290"/>
                </a:lnTo>
                <a:lnTo>
                  <a:pt x="3353562" y="919099"/>
                </a:lnTo>
                <a:lnTo>
                  <a:pt x="153200" y="919099"/>
                </a:lnTo>
                <a:lnTo>
                  <a:pt x="104778" y="911290"/>
                </a:lnTo>
                <a:lnTo>
                  <a:pt x="62723" y="889545"/>
                </a:lnTo>
                <a:lnTo>
                  <a:pt x="29559" y="856389"/>
                </a:lnTo>
                <a:lnTo>
                  <a:pt x="7810" y="814345"/>
                </a:lnTo>
                <a:lnTo>
                  <a:pt x="0" y="765937"/>
                </a:lnTo>
                <a:lnTo>
                  <a:pt x="0" y="1531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6350" y="2895041"/>
            <a:ext cx="30251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NOT </a:t>
            </a:r>
            <a:r>
              <a:rPr sz="2400" spc="-10" dirty="0">
                <a:latin typeface="Arial"/>
                <a:cs typeface="Arial"/>
              </a:rPr>
              <a:t>Efficiency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Tested</a:t>
            </a:r>
            <a:endParaRPr sz="2400">
              <a:latin typeface="Arial"/>
              <a:cs typeface="Arial"/>
            </a:endParaRPr>
          </a:p>
          <a:p>
            <a:pPr marL="69342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(“Decorative”)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29351" y="2865373"/>
            <a:ext cx="2943225" cy="919480"/>
          </a:xfrm>
          <a:custGeom>
            <a:avLst/>
            <a:gdLst/>
            <a:ahLst/>
            <a:cxnLst/>
            <a:rect l="l" t="t" r="r" b="b"/>
            <a:pathLst>
              <a:path w="2943225" h="919479">
                <a:moveTo>
                  <a:pt x="0" y="153288"/>
                </a:moveTo>
                <a:lnTo>
                  <a:pt x="7808" y="104867"/>
                </a:lnTo>
                <a:lnTo>
                  <a:pt x="29553" y="62791"/>
                </a:lnTo>
                <a:lnTo>
                  <a:pt x="62709" y="29598"/>
                </a:lnTo>
                <a:lnTo>
                  <a:pt x="104753" y="7822"/>
                </a:lnTo>
                <a:lnTo>
                  <a:pt x="153162" y="0"/>
                </a:lnTo>
                <a:lnTo>
                  <a:pt x="2789935" y="0"/>
                </a:lnTo>
                <a:lnTo>
                  <a:pt x="2838357" y="7822"/>
                </a:lnTo>
                <a:lnTo>
                  <a:pt x="2880433" y="29598"/>
                </a:lnTo>
                <a:lnTo>
                  <a:pt x="2913626" y="62791"/>
                </a:lnTo>
                <a:lnTo>
                  <a:pt x="2935402" y="104867"/>
                </a:lnTo>
                <a:lnTo>
                  <a:pt x="2943225" y="153288"/>
                </a:lnTo>
                <a:lnTo>
                  <a:pt x="2943225" y="766063"/>
                </a:lnTo>
                <a:lnTo>
                  <a:pt x="2935402" y="814472"/>
                </a:lnTo>
                <a:lnTo>
                  <a:pt x="2913626" y="856516"/>
                </a:lnTo>
                <a:lnTo>
                  <a:pt x="2880433" y="889672"/>
                </a:lnTo>
                <a:lnTo>
                  <a:pt x="2838357" y="911417"/>
                </a:lnTo>
                <a:lnTo>
                  <a:pt x="2789935" y="919226"/>
                </a:lnTo>
                <a:lnTo>
                  <a:pt x="153162" y="919226"/>
                </a:lnTo>
                <a:lnTo>
                  <a:pt x="104753" y="911417"/>
                </a:lnTo>
                <a:lnTo>
                  <a:pt x="62709" y="889672"/>
                </a:lnTo>
                <a:lnTo>
                  <a:pt x="29553" y="856516"/>
                </a:lnTo>
                <a:lnTo>
                  <a:pt x="7808" y="814472"/>
                </a:lnTo>
                <a:lnTo>
                  <a:pt x="0" y="766063"/>
                </a:lnTo>
                <a:lnTo>
                  <a:pt x="0" y="1532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17133" y="2939542"/>
            <a:ext cx="23691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marR="5080" indent="-5581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Efficiency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Testing  </a:t>
            </a:r>
            <a:r>
              <a:rPr sz="2400" spc="-10" dirty="0">
                <a:latin typeface="Arial"/>
                <a:cs typeface="Arial"/>
              </a:rPr>
              <a:t>(“Heating”)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4487926"/>
            <a:ext cx="2336800" cy="617855"/>
          </a:xfrm>
          <a:custGeom>
            <a:avLst/>
            <a:gdLst/>
            <a:ahLst/>
            <a:cxnLst/>
            <a:rect l="l" t="t" r="r" b="b"/>
            <a:pathLst>
              <a:path w="2336800" h="617854">
                <a:moveTo>
                  <a:pt x="375945" y="0"/>
                </a:moveTo>
                <a:lnTo>
                  <a:pt x="1960880" y="0"/>
                </a:lnTo>
                <a:lnTo>
                  <a:pt x="2011896" y="2817"/>
                </a:lnTo>
                <a:lnTo>
                  <a:pt x="2060824" y="11024"/>
                </a:lnTo>
                <a:lnTo>
                  <a:pt x="2107217" y="24255"/>
                </a:lnTo>
                <a:lnTo>
                  <a:pt x="2150627" y="42140"/>
                </a:lnTo>
                <a:lnTo>
                  <a:pt x="2190606" y="64313"/>
                </a:lnTo>
                <a:lnTo>
                  <a:pt x="2226706" y="90408"/>
                </a:lnTo>
                <a:lnTo>
                  <a:pt x="2258481" y="120055"/>
                </a:lnTo>
                <a:lnTo>
                  <a:pt x="2285482" y="152889"/>
                </a:lnTo>
                <a:lnTo>
                  <a:pt x="2307262" y="188541"/>
                </a:lnTo>
                <a:lnTo>
                  <a:pt x="2323373" y="226645"/>
                </a:lnTo>
                <a:lnTo>
                  <a:pt x="2333368" y="266832"/>
                </a:lnTo>
                <a:lnTo>
                  <a:pt x="2336800" y="308737"/>
                </a:lnTo>
                <a:lnTo>
                  <a:pt x="2333368" y="350614"/>
                </a:lnTo>
                <a:lnTo>
                  <a:pt x="2323373" y="390784"/>
                </a:lnTo>
                <a:lnTo>
                  <a:pt x="2307262" y="428879"/>
                </a:lnTo>
                <a:lnTo>
                  <a:pt x="2285482" y="464528"/>
                </a:lnTo>
                <a:lnTo>
                  <a:pt x="2258481" y="497364"/>
                </a:lnTo>
                <a:lnTo>
                  <a:pt x="2226706" y="527018"/>
                </a:lnTo>
                <a:lnTo>
                  <a:pt x="2190606" y="553121"/>
                </a:lnTo>
                <a:lnTo>
                  <a:pt x="2150627" y="575305"/>
                </a:lnTo>
                <a:lnTo>
                  <a:pt x="2107217" y="593201"/>
                </a:lnTo>
                <a:lnTo>
                  <a:pt x="2060824" y="606440"/>
                </a:lnTo>
                <a:lnTo>
                  <a:pt x="2011896" y="614654"/>
                </a:lnTo>
                <a:lnTo>
                  <a:pt x="1960880" y="617474"/>
                </a:lnTo>
                <a:lnTo>
                  <a:pt x="375945" y="617474"/>
                </a:lnTo>
                <a:lnTo>
                  <a:pt x="324931" y="614654"/>
                </a:lnTo>
                <a:lnTo>
                  <a:pt x="276003" y="606440"/>
                </a:lnTo>
                <a:lnTo>
                  <a:pt x="229609" y="593201"/>
                </a:lnTo>
                <a:lnTo>
                  <a:pt x="186197" y="575305"/>
                </a:lnTo>
                <a:lnTo>
                  <a:pt x="146214" y="553121"/>
                </a:lnTo>
                <a:lnTo>
                  <a:pt x="110110" y="527018"/>
                </a:lnTo>
                <a:lnTo>
                  <a:pt x="78331" y="497364"/>
                </a:lnTo>
                <a:lnTo>
                  <a:pt x="51326" y="464528"/>
                </a:lnTo>
                <a:lnTo>
                  <a:pt x="29543" y="428879"/>
                </a:lnTo>
                <a:lnTo>
                  <a:pt x="13428" y="390784"/>
                </a:lnTo>
                <a:lnTo>
                  <a:pt x="3431" y="350614"/>
                </a:lnTo>
                <a:lnTo>
                  <a:pt x="0" y="308737"/>
                </a:lnTo>
                <a:lnTo>
                  <a:pt x="3431" y="266832"/>
                </a:lnTo>
                <a:lnTo>
                  <a:pt x="13428" y="226645"/>
                </a:lnTo>
                <a:lnTo>
                  <a:pt x="29543" y="188541"/>
                </a:lnTo>
                <a:lnTo>
                  <a:pt x="51326" y="152889"/>
                </a:lnTo>
                <a:lnTo>
                  <a:pt x="78331" y="120055"/>
                </a:lnTo>
                <a:lnTo>
                  <a:pt x="110110" y="90408"/>
                </a:lnTo>
                <a:lnTo>
                  <a:pt x="146214" y="64313"/>
                </a:lnTo>
                <a:lnTo>
                  <a:pt x="186197" y="42140"/>
                </a:lnTo>
                <a:lnTo>
                  <a:pt x="229609" y="24255"/>
                </a:lnTo>
                <a:lnTo>
                  <a:pt x="276003" y="11024"/>
                </a:lnTo>
                <a:lnTo>
                  <a:pt x="324931" y="2817"/>
                </a:lnTo>
                <a:lnTo>
                  <a:pt x="37594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6277" y="4594605"/>
            <a:ext cx="187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Gas </a:t>
            </a:r>
            <a:r>
              <a:rPr sz="2400" spc="-5" dirty="0">
                <a:latin typeface="Arial"/>
                <a:cs typeface="Arial"/>
              </a:rPr>
              <a:t>Log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95600" y="4526026"/>
            <a:ext cx="2362200" cy="617855"/>
          </a:xfrm>
          <a:custGeom>
            <a:avLst/>
            <a:gdLst/>
            <a:ahLst/>
            <a:cxnLst/>
            <a:rect l="l" t="t" r="r" b="b"/>
            <a:pathLst>
              <a:path w="2362200" h="617854">
                <a:moveTo>
                  <a:pt x="379984" y="0"/>
                </a:moveTo>
                <a:lnTo>
                  <a:pt x="1982215" y="0"/>
                </a:lnTo>
                <a:lnTo>
                  <a:pt x="2033765" y="2817"/>
                </a:lnTo>
                <a:lnTo>
                  <a:pt x="2083211" y="11024"/>
                </a:lnTo>
                <a:lnTo>
                  <a:pt x="2130099" y="24255"/>
                </a:lnTo>
                <a:lnTo>
                  <a:pt x="2173976" y="42140"/>
                </a:lnTo>
                <a:lnTo>
                  <a:pt x="2214389" y="64313"/>
                </a:lnTo>
                <a:lnTo>
                  <a:pt x="2250884" y="90408"/>
                </a:lnTo>
                <a:lnTo>
                  <a:pt x="2283008" y="120055"/>
                </a:lnTo>
                <a:lnTo>
                  <a:pt x="2310308" y="152889"/>
                </a:lnTo>
                <a:lnTo>
                  <a:pt x="2332331" y="188541"/>
                </a:lnTo>
                <a:lnTo>
                  <a:pt x="2348622" y="226645"/>
                </a:lnTo>
                <a:lnTo>
                  <a:pt x="2358730" y="266832"/>
                </a:lnTo>
                <a:lnTo>
                  <a:pt x="2362200" y="308737"/>
                </a:lnTo>
                <a:lnTo>
                  <a:pt x="2358730" y="350614"/>
                </a:lnTo>
                <a:lnTo>
                  <a:pt x="2348622" y="390784"/>
                </a:lnTo>
                <a:lnTo>
                  <a:pt x="2332331" y="428879"/>
                </a:lnTo>
                <a:lnTo>
                  <a:pt x="2310308" y="464528"/>
                </a:lnTo>
                <a:lnTo>
                  <a:pt x="2283008" y="497364"/>
                </a:lnTo>
                <a:lnTo>
                  <a:pt x="2250884" y="527018"/>
                </a:lnTo>
                <a:lnTo>
                  <a:pt x="2214389" y="553121"/>
                </a:lnTo>
                <a:lnTo>
                  <a:pt x="2173976" y="575305"/>
                </a:lnTo>
                <a:lnTo>
                  <a:pt x="2130099" y="593201"/>
                </a:lnTo>
                <a:lnTo>
                  <a:pt x="2083211" y="606440"/>
                </a:lnTo>
                <a:lnTo>
                  <a:pt x="2033765" y="614654"/>
                </a:lnTo>
                <a:lnTo>
                  <a:pt x="1982215" y="617474"/>
                </a:lnTo>
                <a:lnTo>
                  <a:pt x="379984" y="617474"/>
                </a:lnTo>
                <a:lnTo>
                  <a:pt x="328434" y="614654"/>
                </a:lnTo>
                <a:lnTo>
                  <a:pt x="278988" y="606440"/>
                </a:lnTo>
                <a:lnTo>
                  <a:pt x="232100" y="593201"/>
                </a:lnTo>
                <a:lnTo>
                  <a:pt x="188223" y="575305"/>
                </a:lnTo>
                <a:lnTo>
                  <a:pt x="147810" y="553121"/>
                </a:lnTo>
                <a:lnTo>
                  <a:pt x="111315" y="527018"/>
                </a:lnTo>
                <a:lnTo>
                  <a:pt x="79191" y="497364"/>
                </a:lnTo>
                <a:lnTo>
                  <a:pt x="51891" y="464528"/>
                </a:lnTo>
                <a:lnTo>
                  <a:pt x="29868" y="428879"/>
                </a:lnTo>
                <a:lnTo>
                  <a:pt x="13577" y="390784"/>
                </a:lnTo>
                <a:lnTo>
                  <a:pt x="3469" y="350614"/>
                </a:lnTo>
                <a:lnTo>
                  <a:pt x="0" y="308737"/>
                </a:lnTo>
                <a:lnTo>
                  <a:pt x="3469" y="266832"/>
                </a:lnTo>
                <a:lnTo>
                  <a:pt x="13577" y="226645"/>
                </a:lnTo>
                <a:lnTo>
                  <a:pt x="29868" y="188541"/>
                </a:lnTo>
                <a:lnTo>
                  <a:pt x="51891" y="152889"/>
                </a:lnTo>
                <a:lnTo>
                  <a:pt x="79191" y="120055"/>
                </a:lnTo>
                <a:lnTo>
                  <a:pt x="111315" y="90408"/>
                </a:lnTo>
                <a:lnTo>
                  <a:pt x="147810" y="64313"/>
                </a:lnTo>
                <a:lnTo>
                  <a:pt x="188223" y="42140"/>
                </a:lnTo>
                <a:lnTo>
                  <a:pt x="232100" y="24255"/>
                </a:lnTo>
                <a:lnTo>
                  <a:pt x="278988" y="11024"/>
                </a:lnTo>
                <a:lnTo>
                  <a:pt x="328434" y="2817"/>
                </a:lnTo>
                <a:lnTo>
                  <a:pt x="37998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86226" y="4632705"/>
            <a:ext cx="1920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Gas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Fireplace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0200" y="4495800"/>
            <a:ext cx="3580129" cy="617855"/>
          </a:xfrm>
          <a:custGeom>
            <a:avLst/>
            <a:gdLst/>
            <a:ahLst/>
            <a:cxnLst/>
            <a:rect l="l" t="t" r="r" b="b"/>
            <a:pathLst>
              <a:path w="3580129" h="617854">
                <a:moveTo>
                  <a:pt x="575945" y="0"/>
                </a:moveTo>
                <a:lnTo>
                  <a:pt x="3003930" y="0"/>
                </a:lnTo>
                <a:lnTo>
                  <a:pt x="3066673" y="1812"/>
                </a:lnTo>
                <a:lnTo>
                  <a:pt x="3127461" y="7124"/>
                </a:lnTo>
                <a:lnTo>
                  <a:pt x="3185944" y="15746"/>
                </a:lnTo>
                <a:lnTo>
                  <a:pt x="3241770" y="27491"/>
                </a:lnTo>
                <a:lnTo>
                  <a:pt x="3294586" y="42168"/>
                </a:lnTo>
                <a:lnTo>
                  <a:pt x="3344043" y="59590"/>
                </a:lnTo>
                <a:lnTo>
                  <a:pt x="3389786" y="79567"/>
                </a:lnTo>
                <a:lnTo>
                  <a:pt x="3431466" y="101911"/>
                </a:lnTo>
                <a:lnTo>
                  <a:pt x="3468729" y="126434"/>
                </a:lnTo>
                <a:lnTo>
                  <a:pt x="3501225" y="152945"/>
                </a:lnTo>
                <a:lnTo>
                  <a:pt x="3528601" y="181257"/>
                </a:lnTo>
                <a:lnTo>
                  <a:pt x="3566588" y="242528"/>
                </a:lnTo>
                <a:lnTo>
                  <a:pt x="3579876" y="308737"/>
                </a:lnTo>
                <a:lnTo>
                  <a:pt x="3576495" y="342386"/>
                </a:lnTo>
                <a:lnTo>
                  <a:pt x="3550506" y="406341"/>
                </a:lnTo>
                <a:lnTo>
                  <a:pt x="3501225" y="464584"/>
                </a:lnTo>
                <a:lnTo>
                  <a:pt x="3468729" y="491094"/>
                </a:lnTo>
                <a:lnTo>
                  <a:pt x="3431466" y="515612"/>
                </a:lnTo>
                <a:lnTo>
                  <a:pt x="3389786" y="537950"/>
                </a:lnTo>
                <a:lnTo>
                  <a:pt x="3344043" y="557920"/>
                </a:lnTo>
                <a:lnTo>
                  <a:pt x="3294586" y="575333"/>
                </a:lnTo>
                <a:lnTo>
                  <a:pt x="3241770" y="590002"/>
                </a:lnTo>
                <a:lnTo>
                  <a:pt x="3185944" y="601739"/>
                </a:lnTo>
                <a:lnTo>
                  <a:pt x="3127461" y="610355"/>
                </a:lnTo>
                <a:lnTo>
                  <a:pt x="3066673" y="615662"/>
                </a:lnTo>
                <a:lnTo>
                  <a:pt x="3003930" y="617474"/>
                </a:lnTo>
                <a:lnTo>
                  <a:pt x="575945" y="617474"/>
                </a:lnTo>
                <a:lnTo>
                  <a:pt x="513180" y="615662"/>
                </a:lnTo>
                <a:lnTo>
                  <a:pt x="452376" y="610355"/>
                </a:lnTo>
                <a:lnTo>
                  <a:pt x="393882" y="601739"/>
                </a:lnTo>
                <a:lnTo>
                  <a:pt x="338051" y="590002"/>
                </a:lnTo>
                <a:lnTo>
                  <a:pt x="285232" y="575333"/>
                </a:lnTo>
                <a:lnTo>
                  <a:pt x="235778" y="557920"/>
                </a:lnTo>
                <a:lnTo>
                  <a:pt x="190038" y="537950"/>
                </a:lnTo>
                <a:lnTo>
                  <a:pt x="148365" y="515612"/>
                </a:lnTo>
                <a:lnTo>
                  <a:pt x="111109" y="491094"/>
                </a:lnTo>
                <a:lnTo>
                  <a:pt x="78622" y="464584"/>
                </a:lnTo>
                <a:lnTo>
                  <a:pt x="51254" y="436270"/>
                </a:lnTo>
                <a:lnTo>
                  <a:pt x="13281" y="374983"/>
                </a:lnTo>
                <a:lnTo>
                  <a:pt x="0" y="308737"/>
                </a:lnTo>
                <a:lnTo>
                  <a:pt x="3378" y="275110"/>
                </a:lnTo>
                <a:lnTo>
                  <a:pt x="29357" y="211181"/>
                </a:lnTo>
                <a:lnTo>
                  <a:pt x="78622" y="152945"/>
                </a:lnTo>
                <a:lnTo>
                  <a:pt x="111109" y="126434"/>
                </a:lnTo>
                <a:lnTo>
                  <a:pt x="148365" y="101911"/>
                </a:lnTo>
                <a:lnTo>
                  <a:pt x="190038" y="79567"/>
                </a:lnTo>
                <a:lnTo>
                  <a:pt x="235778" y="59590"/>
                </a:lnTo>
                <a:lnTo>
                  <a:pt x="285232" y="42168"/>
                </a:lnTo>
                <a:lnTo>
                  <a:pt x="338051" y="27491"/>
                </a:lnTo>
                <a:lnTo>
                  <a:pt x="393882" y="15746"/>
                </a:lnTo>
                <a:lnTo>
                  <a:pt x="452376" y="7124"/>
                </a:lnTo>
                <a:lnTo>
                  <a:pt x="513180" y="1812"/>
                </a:lnTo>
                <a:lnTo>
                  <a:pt x="57594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8358" y="4602607"/>
            <a:ext cx="3078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Gas </a:t>
            </a:r>
            <a:r>
              <a:rPr sz="2400" spc="-5" dirty="0">
                <a:latin typeface="Arial"/>
                <a:cs typeface="Arial"/>
              </a:rPr>
              <a:t>Fireplace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89276" y="2108200"/>
            <a:ext cx="1919605" cy="713105"/>
          </a:xfrm>
          <a:custGeom>
            <a:avLst/>
            <a:gdLst/>
            <a:ahLst/>
            <a:cxnLst/>
            <a:rect l="l" t="t" r="r" b="b"/>
            <a:pathLst>
              <a:path w="1919604" h="713105">
                <a:moveTo>
                  <a:pt x="1919224" y="0"/>
                </a:moveTo>
                <a:lnTo>
                  <a:pt x="0" y="7127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8500" y="2108200"/>
            <a:ext cx="2692400" cy="757555"/>
          </a:xfrm>
          <a:custGeom>
            <a:avLst/>
            <a:gdLst/>
            <a:ahLst/>
            <a:cxnLst/>
            <a:rect l="l" t="t" r="r" b="b"/>
            <a:pathLst>
              <a:path w="2692400" h="757555">
                <a:moveTo>
                  <a:pt x="0" y="0"/>
                </a:moveTo>
                <a:lnTo>
                  <a:pt x="2692400" y="7573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5600" y="3740150"/>
            <a:ext cx="963930" cy="748030"/>
          </a:xfrm>
          <a:custGeom>
            <a:avLst/>
            <a:gdLst/>
            <a:ahLst/>
            <a:cxnLst/>
            <a:rect l="l" t="t" r="r" b="b"/>
            <a:pathLst>
              <a:path w="963930" h="748029">
                <a:moveTo>
                  <a:pt x="963676" y="0"/>
                </a:moveTo>
                <a:lnTo>
                  <a:pt x="0" y="7477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87625" y="3740150"/>
            <a:ext cx="1489075" cy="786130"/>
          </a:xfrm>
          <a:custGeom>
            <a:avLst/>
            <a:gdLst/>
            <a:ahLst/>
            <a:cxnLst/>
            <a:rect l="l" t="t" r="r" b="b"/>
            <a:pathLst>
              <a:path w="1489075" h="786129">
                <a:moveTo>
                  <a:pt x="0" y="0"/>
                </a:moveTo>
                <a:lnTo>
                  <a:pt x="1489075" y="7858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00900" y="378460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767964" y="430733"/>
            <a:ext cx="360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Gas</a:t>
            </a:r>
            <a:r>
              <a:rPr spc="-70" dirty="0"/>
              <a:t> </a:t>
            </a:r>
            <a:r>
              <a:rPr spc="-5" dirty="0"/>
              <a:t>Standards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Categorizing By </a:t>
            </a:r>
            <a:r>
              <a:rPr spc="-35" dirty="0"/>
              <a:t>Venting</a:t>
            </a:r>
            <a:r>
              <a:rPr spc="-45" dirty="0"/>
              <a:t> </a:t>
            </a:r>
            <a:r>
              <a:rPr spc="-80" dirty="0"/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6600" y="1617725"/>
            <a:ext cx="305625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0"/>
              </a:spcBef>
            </a:pPr>
            <a:r>
              <a:rPr sz="3200" dirty="0">
                <a:latin typeface="Arial"/>
                <a:cs typeface="Arial"/>
              </a:rPr>
              <a:t>Gas Direct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3075" y="2201926"/>
            <a:ext cx="3061970" cy="750570"/>
          </a:xfrm>
          <a:custGeom>
            <a:avLst/>
            <a:gdLst/>
            <a:ahLst/>
            <a:cxnLst/>
            <a:rect l="l" t="t" r="r" b="b"/>
            <a:pathLst>
              <a:path w="3061970" h="750569">
                <a:moveTo>
                  <a:pt x="3061462" y="0"/>
                </a:moveTo>
                <a:lnTo>
                  <a:pt x="0" y="75044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2949829"/>
            <a:ext cx="2241550" cy="885825"/>
          </a:xfrm>
          <a:custGeom>
            <a:avLst/>
            <a:gdLst/>
            <a:ahLst/>
            <a:cxnLst/>
            <a:rect l="l" t="t" r="r" b="b"/>
            <a:pathLst>
              <a:path w="2241550" h="885825">
                <a:moveTo>
                  <a:pt x="0" y="147574"/>
                </a:moveTo>
                <a:lnTo>
                  <a:pt x="7520" y="100917"/>
                </a:lnTo>
                <a:lnTo>
                  <a:pt x="28464" y="60405"/>
                </a:lnTo>
                <a:lnTo>
                  <a:pt x="60405" y="28464"/>
                </a:lnTo>
                <a:lnTo>
                  <a:pt x="100917" y="7520"/>
                </a:lnTo>
                <a:lnTo>
                  <a:pt x="147574" y="0"/>
                </a:lnTo>
                <a:lnTo>
                  <a:pt x="2093976" y="0"/>
                </a:lnTo>
                <a:lnTo>
                  <a:pt x="2140632" y="7520"/>
                </a:lnTo>
                <a:lnTo>
                  <a:pt x="2181144" y="28464"/>
                </a:lnTo>
                <a:lnTo>
                  <a:pt x="2213085" y="60405"/>
                </a:lnTo>
                <a:lnTo>
                  <a:pt x="2234029" y="100917"/>
                </a:lnTo>
                <a:lnTo>
                  <a:pt x="2241550" y="147574"/>
                </a:lnTo>
                <a:lnTo>
                  <a:pt x="2241550" y="737743"/>
                </a:lnTo>
                <a:lnTo>
                  <a:pt x="2234029" y="784399"/>
                </a:lnTo>
                <a:lnTo>
                  <a:pt x="2213085" y="824911"/>
                </a:lnTo>
                <a:lnTo>
                  <a:pt x="2181144" y="856852"/>
                </a:lnTo>
                <a:lnTo>
                  <a:pt x="2140632" y="877796"/>
                </a:lnTo>
                <a:lnTo>
                  <a:pt x="2093976" y="885317"/>
                </a:lnTo>
                <a:lnTo>
                  <a:pt x="147574" y="885317"/>
                </a:lnTo>
                <a:lnTo>
                  <a:pt x="100917" y="877796"/>
                </a:lnTo>
                <a:lnTo>
                  <a:pt x="60405" y="856852"/>
                </a:lnTo>
                <a:lnTo>
                  <a:pt x="28464" y="824911"/>
                </a:lnTo>
                <a:lnTo>
                  <a:pt x="7520" y="784399"/>
                </a:lnTo>
                <a:lnTo>
                  <a:pt x="0" y="737743"/>
                </a:lnTo>
                <a:lnTo>
                  <a:pt x="0" y="1475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99935" y="3017901"/>
            <a:ext cx="1950085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PVC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spc="-5" dirty="0">
                <a:latin typeface="Arial"/>
                <a:cs typeface="Arial"/>
              </a:rPr>
              <a:t>Hi-efficiency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condensing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3775" y="2201798"/>
            <a:ext cx="2919730" cy="760730"/>
          </a:xfrm>
          <a:custGeom>
            <a:avLst/>
            <a:gdLst/>
            <a:ahLst/>
            <a:cxnLst/>
            <a:rect l="l" t="t" r="r" b="b"/>
            <a:pathLst>
              <a:path w="2919729" h="760730">
                <a:moveTo>
                  <a:pt x="0" y="0"/>
                </a:moveTo>
                <a:lnTo>
                  <a:pt x="2919476" y="7604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2952369"/>
            <a:ext cx="1657350" cy="647065"/>
          </a:xfrm>
          <a:custGeom>
            <a:avLst/>
            <a:gdLst/>
            <a:ahLst/>
            <a:cxnLst/>
            <a:rect l="l" t="t" r="r" b="b"/>
            <a:pathLst>
              <a:path w="1657350" h="647064">
                <a:moveTo>
                  <a:pt x="0" y="107822"/>
                </a:moveTo>
                <a:lnTo>
                  <a:pt x="8473" y="65847"/>
                </a:lnTo>
                <a:lnTo>
                  <a:pt x="31581" y="31575"/>
                </a:lnTo>
                <a:lnTo>
                  <a:pt x="65858" y="8471"/>
                </a:lnTo>
                <a:lnTo>
                  <a:pt x="107835" y="0"/>
                </a:lnTo>
                <a:lnTo>
                  <a:pt x="1549527" y="0"/>
                </a:lnTo>
                <a:lnTo>
                  <a:pt x="1591502" y="8471"/>
                </a:lnTo>
                <a:lnTo>
                  <a:pt x="1625774" y="31575"/>
                </a:lnTo>
                <a:lnTo>
                  <a:pt x="1648878" y="65847"/>
                </a:lnTo>
                <a:lnTo>
                  <a:pt x="1657350" y="107822"/>
                </a:lnTo>
                <a:lnTo>
                  <a:pt x="1657350" y="539114"/>
                </a:lnTo>
                <a:lnTo>
                  <a:pt x="1648878" y="581090"/>
                </a:lnTo>
                <a:lnTo>
                  <a:pt x="1625774" y="615362"/>
                </a:lnTo>
                <a:lnTo>
                  <a:pt x="1591502" y="638466"/>
                </a:lnTo>
                <a:lnTo>
                  <a:pt x="1549527" y="646938"/>
                </a:lnTo>
                <a:lnTo>
                  <a:pt x="107835" y="646938"/>
                </a:lnTo>
                <a:lnTo>
                  <a:pt x="65858" y="638466"/>
                </a:lnTo>
                <a:lnTo>
                  <a:pt x="31581" y="615362"/>
                </a:lnTo>
                <a:lnTo>
                  <a:pt x="8473" y="581090"/>
                </a:lnTo>
                <a:lnTo>
                  <a:pt x="0" y="539114"/>
                </a:lnTo>
                <a:lnTo>
                  <a:pt x="0" y="10782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2271" y="3007867"/>
            <a:ext cx="1381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Coaxi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1400" y="2953892"/>
            <a:ext cx="2232025" cy="647065"/>
          </a:xfrm>
          <a:custGeom>
            <a:avLst/>
            <a:gdLst/>
            <a:ahLst/>
            <a:cxnLst/>
            <a:rect l="l" t="t" r="r" b="b"/>
            <a:pathLst>
              <a:path w="2232025" h="647064">
                <a:moveTo>
                  <a:pt x="0" y="107823"/>
                </a:moveTo>
                <a:lnTo>
                  <a:pt x="8471" y="65847"/>
                </a:lnTo>
                <a:lnTo>
                  <a:pt x="31575" y="31575"/>
                </a:lnTo>
                <a:lnTo>
                  <a:pt x="65847" y="8471"/>
                </a:lnTo>
                <a:lnTo>
                  <a:pt x="107823" y="0"/>
                </a:lnTo>
                <a:lnTo>
                  <a:pt x="2124202" y="0"/>
                </a:lnTo>
                <a:lnTo>
                  <a:pt x="2166177" y="8471"/>
                </a:lnTo>
                <a:lnTo>
                  <a:pt x="2200449" y="31575"/>
                </a:lnTo>
                <a:lnTo>
                  <a:pt x="2223553" y="65847"/>
                </a:lnTo>
                <a:lnTo>
                  <a:pt x="2232025" y="107823"/>
                </a:lnTo>
                <a:lnTo>
                  <a:pt x="2232025" y="539115"/>
                </a:lnTo>
                <a:lnTo>
                  <a:pt x="2223553" y="581090"/>
                </a:lnTo>
                <a:lnTo>
                  <a:pt x="2200449" y="615362"/>
                </a:lnTo>
                <a:lnTo>
                  <a:pt x="2166177" y="638466"/>
                </a:lnTo>
                <a:lnTo>
                  <a:pt x="2124202" y="646938"/>
                </a:lnTo>
                <a:lnTo>
                  <a:pt x="107823" y="646938"/>
                </a:lnTo>
                <a:lnTo>
                  <a:pt x="65847" y="638466"/>
                </a:lnTo>
                <a:lnTo>
                  <a:pt x="31575" y="615362"/>
                </a:lnTo>
                <a:lnTo>
                  <a:pt x="8471" y="581090"/>
                </a:lnTo>
                <a:lnTo>
                  <a:pt x="0" y="539115"/>
                </a:lnTo>
                <a:lnTo>
                  <a:pt x="0" y="1078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61308" y="3009392"/>
            <a:ext cx="1673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-li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97476" y="2201926"/>
            <a:ext cx="107314" cy="752475"/>
          </a:xfrm>
          <a:custGeom>
            <a:avLst/>
            <a:gdLst/>
            <a:ahLst/>
            <a:cxnLst/>
            <a:rect l="l" t="t" r="r" b="b"/>
            <a:pathLst>
              <a:path w="107314" h="752475">
                <a:moveTo>
                  <a:pt x="107061" y="0"/>
                </a:moveTo>
                <a:lnTo>
                  <a:pt x="0" y="75196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" y="3665537"/>
            <a:ext cx="25019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600" y="4191084"/>
            <a:ext cx="1930380" cy="2133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8600" y="3589337"/>
            <a:ext cx="161925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844" y="1850263"/>
            <a:ext cx="69951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100"/>
              </a:spcBef>
              <a:buClr>
                <a:srgbClr val="622422"/>
              </a:buClr>
              <a:buChar char="•"/>
              <a:tabLst>
                <a:tab pos="302260" algn="l"/>
              </a:tabLst>
            </a:pPr>
            <a:r>
              <a:rPr sz="3600" dirty="0">
                <a:latin typeface="Arial"/>
                <a:cs typeface="Arial"/>
              </a:rPr>
              <a:t>Challenges </a:t>
            </a:r>
            <a:r>
              <a:rPr sz="3600" spc="-5" dirty="0">
                <a:latin typeface="Arial"/>
                <a:cs typeface="Arial"/>
              </a:rPr>
              <a:t>our industry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presents</a:t>
            </a:r>
            <a:endParaRPr sz="3600">
              <a:latin typeface="Arial"/>
              <a:cs typeface="Arial"/>
            </a:endParaRPr>
          </a:p>
          <a:p>
            <a:pPr marL="301625" indent="-288925">
              <a:lnSpc>
                <a:spcPct val="100000"/>
              </a:lnSpc>
              <a:buClr>
                <a:srgbClr val="622422"/>
              </a:buClr>
              <a:buChar char="•"/>
              <a:tabLst>
                <a:tab pos="302260" algn="l"/>
              </a:tabLst>
            </a:pPr>
            <a:r>
              <a:rPr sz="3600" dirty="0">
                <a:latin typeface="Arial"/>
                <a:cs typeface="Arial"/>
              </a:rPr>
              <a:t>Importance to </a:t>
            </a:r>
            <a:r>
              <a:rPr sz="3600" spc="-5" dirty="0">
                <a:latin typeface="Arial"/>
                <a:cs typeface="Arial"/>
              </a:rPr>
              <a:t>public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safety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140" y="773937"/>
            <a:ext cx="7900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Why discuss fireplace</a:t>
            </a:r>
            <a:r>
              <a:rPr b="0" spc="2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inspections?</a:t>
            </a:r>
          </a:p>
        </p:txBody>
      </p:sp>
      <p:sp>
        <p:nvSpPr>
          <p:cNvPr id="6" name="object 6"/>
          <p:cNvSpPr/>
          <p:nvPr/>
        </p:nvSpPr>
        <p:spPr>
          <a:xfrm>
            <a:off x="3573526" y="2971800"/>
            <a:ext cx="2579624" cy="299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8051" y="1605025"/>
            <a:ext cx="6245225" cy="584200"/>
          </a:xfrm>
          <a:custGeom>
            <a:avLst/>
            <a:gdLst/>
            <a:ahLst/>
            <a:cxnLst/>
            <a:rect l="l" t="t" r="r" b="b"/>
            <a:pathLst>
              <a:path w="6245225" h="584200">
                <a:moveTo>
                  <a:pt x="0" y="584200"/>
                </a:moveTo>
                <a:lnTo>
                  <a:pt x="6245225" y="584200"/>
                </a:lnTo>
                <a:lnTo>
                  <a:pt x="6245225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6508" y="1628597"/>
            <a:ext cx="6027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Unvented </a:t>
            </a:r>
            <a:r>
              <a:rPr sz="3200" dirty="0">
                <a:latin typeface="Arial"/>
                <a:cs typeface="Arial"/>
              </a:rPr>
              <a:t>Gas Hearth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25801" y="3113023"/>
            <a:ext cx="4149725" cy="1532255"/>
          </a:xfrm>
          <a:custGeom>
            <a:avLst/>
            <a:gdLst/>
            <a:ahLst/>
            <a:cxnLst/>
            <a:rect l="l" t="t" r="r" b="b"/>
            <a:pathLst>
              <a:path w="4149725" h="1532254">
                <a:moveTo>
                  <a:pt x="0" y="255397"/>
                </a:moveTo>
                <a:lnTo>
                  <a:pt x="4113" y="209510"/>
                </a:lnTo>
                <a:lnTo>
                  <a:pt x="15971" y="166313"/>
                </a:lnTo>
                <a:lnTo>
                  <a:pt x="34854" y="126529"/>
                </a:lnTo>
                <a:lnTo>
                  <a:pt x="60040" y="90881"/>
                </a:lnTo>
                <a:lnTo>
                  <a:pt x="90807" y="60093"/>
                </a:lnTo>
                <a:lnTo>
                  <a:pt x="126435" y="34887"/>
                </a:lnTo>
                <a:lnTo>
                  <a:pt x="166202" y="15987"/>
                </a:lnTo>
                <a:lnTo>
                  <a:pt x="209387" y="4117"/>
                </a:lnTo>
                <a:lnTo>
                  <a:pt x="255269" y="0"/>
                </a:lnTo>
                <a:lnTo>
                  <a:pt x="3894328" y="0"/>
                </a:lnTo>
                <a:lnTo>
                  <a:pt x="3940214" y="4117"/>
                </a:lnTo>
                <a:lnTo>
                  <a:pt x="3983411" y="15987"/>
                </a:lnTo>
                <a:lnTo>
                  <a:pt x="4023195" y="34887"/>
                </a:lnTo>
                <a:lnTo>
                  <a:pt x="4058843" y="60093"/>
                </a:lnTo>
                <a:lnTo>
                  <a:pt x="4089631" y="90881"/>
                </a:lnTo>
                <a:lnTo>
                  <a:pt x="4114837" y="126529"/>
                </a:lnTo>
                <a:lnTo>
                  <a:pt x="4133737" y="166313"/>
                </a:lnTo>
                <a:lnTo>
                  <a:pt x="4145607" y="209510"/>
                </a:lnTo>
                <a:lnTo>
                  <a:pt x="4149725" y="255397"/>
                </a:lnTo>
                <a:lnTo>
                  <a:pt x="4149725" y="1276731"/>
                </a:lnTo>
                <a:lnTo>
                  <a:pt x="4145607" y="1322613"/>
                </a:lnTo>
                <a:lnTo>
                  <a:pt x="4133737" y="1365798"/>
                </a:lnTo>
                <a:lnTo>
                  <a:pt x="4114837" y="1405565"/>
                </a:lnTo>
                <a:lnTo>
                  <a:pt x="4089631" y="1441193"/>
                </a:lnTo>
                <a:lnTo>
                  <a:pt x="4058843" y="1471960"/>
                </a:lnTo>
                <a:lnTo>
                  <a:pt x="4023195" y="1497146"/>
                </a:lnTo>
                <a:lnTo>
                  <a:pt x="3983411" y="1516029"/>
                </a:lnTo>
                <a:lnTo>
                  <a:pt x="3940214" y="1527887"/>
                </a:lnTo>
                <a:lnTo>
                  <a:pt x="3894328" y="1532001"/>
                </a:lnTo>
                <a:lnTo>
                  <a:pt x="255269" y="1532001"/>
                </a:lnTo>
                <a:lnTo>
                  <a:pt x="209387" y="1527887"/>
                </a:lnTo>
                <a:lnTo>
                  <a:pt x="166202" y="1516029"/>
                </a:lnTo>
                <a:lnTo>
                  <a:pt x="126435" y="1497146"/>
                </a:lnTo>
                <a:lnTo>
                  <a:pt x="90807" y="1471960"/>
                </a:lnTo>
                <a:lnTo>
                  <a:pt x="60040" y="1441193"/>
                </a:lnTo>
                <a:lnTo>
                  <a:pt x="34854" y="1405565"/>
                </a:lnTo>
                <a:lnTo>
                  <a:pt x="15971" y="1365798"/>
                </a:lnTo>
                <a:lnTo>
                  <a:pt x="4113" y="1322613"/>
                </a:lnTo>
                <a:lnTo>
                  <a:pt x="0" y="1276731"/>
                </a:lnTo>
                <a:lnTo>
                  <a:pt x="0" y="25539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54426" y="3217926"/>
            <a:ext cx="32893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Gas Logs  Fireplaces  Freestanding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Stoves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600" y="2190750"/>
            <a:ext cx="1905" cy="923925"/>
          </a:xfrm>
          <a:custGeom>
            <a:avLst/>
            <a:gdLst/>
            <a:ahLst/>
            <a:cxnLst/>
            <a:rect l="l" t="t" r="r" b="b"/>
            <a:pathLst>
              <a:path w="1904" h="923925">
                <a:moveTo>
                  <a:pt x="1650" y="0"/>
                </a:moveTo>
                <a:lnTo>
                  <a:pt x="0" y="9239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06445" y="430733"/>
            <a:ext cx="360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Gas</a:t>
            </a:r>
            <a:r>
              <a:rPr spc="-70" dirty="0"/>
              <a:t> </a:t>
            </a:r>
            <a:r>
              <a:rPr spc="-5" dirty="0"/>
              <a:t>Standards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7964" y="727963"/>
            <a:ext cx="3606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Gas</a:t>
            </a:r>
            <a:r>
              <a:rPr spc="-85" dirty="0"/>
              <a:t> </a:t>
            </a:r>
            <a:r>
              <a:rPr spc="-5" dirty="0"/>
              <a:t>Standards</a:t>
            </a:r>
          </a:p>
        </p:txBody>
      </p:sp>
      <p:sp>
        <p:nvSpPr>
          <p:cNvPr id="3" name="object 3"/>
          <p:cNvSpPr/>
          <p:nvPr/>
        </p:nvSpPr>
        <p:spPr>
          <a:xfrm>
            <a:off x="384175" y="2655951"/>
            <a:ext cx="8310499" cy="2449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6757" y="500837"/>
            <a:ext cx="4650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Vented </a:t>
            </a:r>
            <a:r>
              <a:rPr sz="3600" dirty="0"/>
              <a:t>Gas</a:t>
            </a:r>
            <a:r>
              <a:rPr sz="3600" spc="-30" dirty="0"/>
              <a:t> </a:t>
            </a:r>
            <a:r>
              <a:rPr sz="3600" spc="-5" dirty="0"/>
              <a:t>Fireplace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59740" y="1148841"/>
            <a:ext cx="6259830" cy="4765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79295">
              <a:lnSpc>
                <a:spcPts val="3765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Z21.50,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CSA</a:t>
            </a:r>
            <a:r>
              <a:rPr sz="3200" spc="-2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2.33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Appliances: </a:t>
            </a:r>
            <a:r>
              <a:rPr sz="2800" spc="-5" dirty="0">
                <a:solidFill>
                  <a:srgbClr val="DE4F00"/>
                </a:solidFill>
                <a:latin typeface="Arial Unicode MS"/>
                <a:cs typeface="Arial Unicode MS"/>
              </a:rPr>
              <a:t>(Not tested for</a:t>
            </a:r>
            <a:r>
              <a:rPr sz="2800" spc="40" dirty="0">
                <a:solidFill>
                  <a:srgbClr val="DE4F00"/>
                </a:solidFill>
                <a:latin typeface="Arial Unicode MS"/>
                <a:cs typeface="Arial Unicode MS"/>
              </a:rPr>
              <a:t> </a:t>
            </a:r>
            <a:r>
              <a:rPr sz="2800" spc="-5" dirty="0">
                <a:solidFill>
                  <a:srgbClr val="DE4F00"/>
                </a:solidFill>
                <a:latin typeface="Arial Unicode MS"/>
                <a:cs typeface="Arial Unicode MS"/>
              </a:rPr>
              <a:t>efficiency)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inserts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Freestanding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stoves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Safety</a:t>
            </a:r>
            <a:r>
              <a:rPr sz="2400" spc="-65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pilot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Spill switch if </a:t>
            </a:r>
            <a:r>
              <a:rPr sz="2400" spc="-10" dirty="0">
                <a:latin typeface="Arial Unicode MS"/>
                <a:cs typeface="Arial Unicode MS"/>
              </a:rPr>
              <a:t>equipped </a:t>
            </a:r>
            <a:r>
              <a:rPr sz="2400" spc="-5" dirty="0">
                <a:latin typeface="Arial Unicode MS"/>
                <a:cs typeface="Arial Unicode MS"/>
              </a:rPr>
              <a:t>with draft</a:t>
            </a:r>
            <a:r>
              <a:rPr sz="2400" spc="5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hood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No</a:t>
            </a:r>
            <a:r>
              <a:rPr sz="2400" spc="-8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thermostat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Options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Listed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blowers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1041" y="500837"/>
            <a:ext cx="6201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Vented </a:t>
            </a:r>
            <a:r>
              <a:rPr sz="3600" dirty="0"/>
              <a:t>Gas </a:t>
            </a:r>
            <a:r>
              <a:rPr sz="3600" spc="-5" dirty="0"/>
              <a:t>Fireplace</a:t>
            </a:r>
            <a:r>
              <a:rPr sz="3600" spc="-25" dirty="0"/>
              <a:t> </a:t>
            </a:r>
            <a:r>
              <a:rPr sz="3600" dirty="0"/>
              <a:t>Heater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59740" y="1148841"/>
            <a:ext cx="6259830" cy="5130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79295">
              <a:lnSpc>
                <a:spcPts val="3765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Z21.88,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CSA</a:t>
            </a:r>
            <a:r>
              <a:rPr sz="3200" spc="-2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2.33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Appliances: </a:t>
            </a:r>
            <a:r>
              <a:rPr sz="2800" spc="-5" dirty="0">
                <a:solidFill>
                  <a:srgbClr val="DE4F00"/>
                </a:solidFill>
                <a:latin typeface="Arial Unicode MS"/>
                <a:cs typeface="Arial Unicode MS"/>
              </a:rPr>
              <a:t>(Tested for</a:t>
            </a:r>
            <a:r>
              <a:rPr sz="2800" spc="25" dirty="0">
                <a:solidFill>
                  <a:srgbClr val="DE4F00"/>
                </a:solidFill>
                <a:latin typeface="Arial Unicode MS"/>
                <a:cs typeface="Arial Unicode MS"/>
              </a:rPr>
              <a:t> </a:t>
            </a:r>
            <a:r>
              <a:rPr sz="2800" spc="-5" dirty="0">
                <a:solidFill>
                  <a:srgbClr val="DE4F00"/>
                </a:solidFill>
                <a:latin typeface="Arial Unicode MS"/>
                <a:cs typeface="Arial Unicode MS"/>
              </a:rPr>
              <a:t>efficiency)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inserts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Freestanding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stoves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Safety</a:t>
            </a:r>
            <a:r>
              <a:rPr sz="2400" spc="-65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pilot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Spill switch if </a:t>
            </a:r>
            <a:r>
              <a:rPr sz="2400" spc="-10" dirty="0">
                <a:latin typeface="Arial Unicode MS"/>
                <a:cs typeface="Arial Unicode MS"/>
              </a:rPr>
              <a:t>equipped </a:t>
            </a:r>
            <a:r>
              <a:rPr sz="2400" spc="-5" dirty="0">
                <a:latin typeface="Arial Unicode MS"/>
                <a:cs typeface="Arial Unicode MS"/>
              </a:rPr>
              <a:t>with draft</a:t>
            </a:r>
            <a:r>
              <a:rPr sz="2400" spc="5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hood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None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Options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Listed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blowers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Thermostats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0424" y="371297"/>
            <a:ext cx="6308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Decorative Gas Accessory</a:t>
            </a:r>
            <a:r>
              <a:rPr sz="3600" spc="-265" dirty="0"/>
              <a:t> </a:t>
            </a:r>
            <a:r>
              <a:rPr sz="3600" dirty="0"/>
              <a:t>in</a:t>
            </a:r>
            <a:endParaRPr sz="3600"/>
          </a:p>
          <a:p>
            <a:pPr algn="ctr">
              <a:lnSpc>
                <a:spcPct val="100000"/>
              </a:lnSpc>
            </a:pPr>
            <a:r>
              <a:rPr sz="3600" spc="-5" dirty="0"/>
              <a:t>Solid </a:t>
            </a:r>
            <a:r>
              <a:rPr sz="3600" dirty="0"/>
              <a:t>Fuel</a:t>
            </a:r>
            <a:r>
              <a:rPr sz="3600" spc="-45" dirty="0"/>
              <a:t> </a:t>
            </a:r>
            <a:r>
              <a:rPr sz="3600" spc="-5" dirty="0"/>
              <a:t>Fireplaces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59740" y="1263602"/>
            <a:ext cx="6202680" cy="5168265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4200" b="1" spc="-7" baseline="-30753" dirty="0">
                <a:solidFill>
                  <a:srgbClr val="DE4F00"/>
                </a:solidFill>
                <a:latin typeface="Arial Unicode MS"/>
                <a:cs typeface="Arial Unicode MS"/>
              </a:rPr>
              <a:t>Appliances: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Z21.60,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CSA</a:t>
            </a:r>
            <a:r>
              <a:rPr sz="3200" spc="-4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2.26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ts val="2870"/>
              </a:lnSpc>
              <a:spcBef>
                <a:spcPts val="150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Log</a:t>
            </a:r>
            <a:r>
              <a:rPr sz="2400" spc="-7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Sets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Safety</a:t>
            </a:r>
            <a:r>
              <a:rPr sz="2400" spc="-55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pilot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dirty="0">
                <a:latin typeface="Arial Unicode MS"/>
                <a:cs typeface="Arial Unicode MS"/>
              </a:rPr>
              <a:t>Working fireplace </a:t>
            </a:r>
            <a:r>
              <a:rPr sz="2400" spc="-5" dirty="0">
                <a:latin typeface="Arial Unicode MS"/>
                <a:cs typeface="Arial Unicode MS"/>
              </a:rPr>
              <a:t>and</a:t>
            </a:r>
            <a:r>
              <a:rPr sz="2400" spc="-7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chimney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Permanent damper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opening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6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screen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</a:pPr>
            <a:r>
              <a:rPr sz="2400" spc="-10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10" dirty="0">
                <a:latin typeface="Arial Unicode MS"/>
                <a:cs typeface="Arial Unicode MS"/>
              </a:rPr>
              <a:t>Cleaning </a:t>
            </a:r>
            <a:r>
              <a:rPr sz="2400" spc="-5" dirty="0">
                <a:latin typeface="Arial Unicode MS"/>
                <a:cs typeface="Arial Unicode MS"/>
              </a:rPr>
              <a:t>of venting</a:t>
            </a:r>
            <a:r>
              <a:rPr sz="2400" spc="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system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No</a:t>
            </a:r>
            <a:r>
              <a:rPr sz="2400" spc="-8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thermostat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Options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Listed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blowers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Manually Lighted, </a:t>
            </a:r>
            <a:r>
              <a:rPr sz="3600" dirty="0"/>
              <a:t>Natural Gas  </a:t>
            </a:r>
            <a:r>
              <a:rPr sz="3600" spc="-5" dirty="0"/>
              <a:t>Appliances for </a:t>
            </a:r>
            <a:r>
              <a:rPr sz="3600" dirty="0"/>
              <a:t>Installation in</a:t>
            </a:r>
            <a:r>
              <a:rPr sz="3600" spc="-55" dirty="0"/>
              <a:t> </a:t>
            </a:r>
            <a:r>
              <a:rPr sz="3600" dirty="0"/>
              <a:t>Solid-fuel  Burning</a:t>
            </a:r>
            <a:r>
              <a:rPr sz="3600" spc="-70" dirty="0"/>
              <a:t> </a:t>
            </a:r>
            <a:r>
              <a:rPr sz="3600" spc="-5" dirty="0"/>
              <a:t>Fireplaces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59740" y="1745757"/>
            <a:ext cx="5288280" cy="444246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2948940">
              <a:lnSpc>
                <a:spcPct val="100000"/>
              </a:lnSpc>
              <a:spcBef>
                <a:spcPts val="2000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</a:t>
            </a:r>
            <a:r>
              <a:rPr sz="32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Z21.84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Appliances:</a:t>
            </a:r>
            <a:endParaRPr sz="2800">
              <a:latin typeface="Arial Unicode MS"/>
              <a:cs typeface="Arial Unicode MS"/>
            </a:endParaRPr>
          </a:p>
          <a:p>
            <a:pPr marL="660400" indent="-190500">
              <a:lnSpc>
                <a:spcPts val="2870"/>
              </a:lnSpc>
              <a:spcBef>
                <a:spcPts val="15"/>
              </a:spcBef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5" dirty="0">
                <a:latin typeface="Arial Unicode MS"/>
                <a:cs typeface="Arial Unicode MS"/>
              </a:rPr>
              <a:t>Log</a:t>
            </a:r>
            <a:r>
              <a:rPr sz="2400" spc="-8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Sets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660400" indent="-190500">
              <a:lnSpc>
                <a:spcPct val="100000"/>
              </a:lnSpc>
              <a:spcBef>
                <a:spcPts val="15"/>
              </a:spcBef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dirty="0">
                <a:latin typeface="Arial Unicode MS"/>
                <a:cs typeface="Arial Unicode MS"/>
              </a:rPr>
              <a:t>Working fireplace </a:t>
            </a:r>
            <a:r>
              <a:rPr sz="2400" spc="-5" dirty="0">
                <a:latin typeface="Arial Unicode MS"/>
                <a:cs typeface="Arial Unicode MS"/>
              </a:rPr>
              <a:t>and</a:t>
            </a:r>
            <a:r>
              <a:rPr sz="2400" spc="-7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chimney</a:t>
            </a:r>
            <a:endParaRPr sz="2400">
              <a:latin typeface="Arial Unicode MS"/>
              <a:cs typeface="Arial Unicode MS"/>
            </a:endParaRPr>
          </a:p>
          <a:p>
            <a:pPr marL="660400" indent="-190500">
              <a:lnSpc>
                <a:spcPct val="100000"/>
              </a:lnSpc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5" dirty="0">
                <a:latin typeface="Arial Unicode MS"/>
                <a:cs typeface="Arial Unicode MS"/>
              </a:rPr>
              <a:t>Permanent damper</a:t>
            </a:r>
            <a:r>
              <a:rPr sz="2400" spc="-4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opening</a:t>
            </a:r>
            <a:endParaRPr sz="2400">
              <a:latin typeface="Arial Unicode MS"/>
              <a:cs typeface="Arial Unicode MS"/>
            </a:endParaRPr>
          </a:p>
          <a:p>
            <a:pPr marL="660400" indent="-190500">
              <a:lnSpc>
                <a:spcPct val="100000"/>
              </a:lnSpc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screen</a:t>
            </a:r>
            <a:endParaRPr sz="2400">
              <a:latin typeface="Arial Unicode MS"/>
              <a:cs typeface="Arial Unicode MS"/>
            </a:endParaRPr>
          </a:p>
          <a:p>
            <a:pPr marL="660400" indent="-190500">
              <a:lnSpc>
                <a:spcPts val="2875"/>
              </a:lnSpc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10" dirty="0">
                <a:latin typeface="Arial Unicode MS"/>
                <a:cs typeface="Arial Unicode MS"/>
              </a:rPr>
              <a:t>Cleaning </a:t>
            </a:r>
            <a:r>
              <a:rPr sz="2400" spc="-5" dirty="0">
                <a:latin typeface="Arial Unicode MS"/>
                <a:cs typeface="Arial Unicode MS"/>
              </a:rPr>
              <a:t>of venting</a:t>
            </a:r>
            <a:r>
              <a:rPr sz="2400" dirty="0">
                <a:latin typeface="Arial Unicode MS"/>
                <a:cs typeface="Arial Unicode MS"/>
              </a:rPr>
              <a:t> system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660400" indent="-190500">
              <a:lnSpc>
                <a:spcPct val="100000"/>
              </a:lnSpc>
              <a:spcBef>
                <a:spcPts val="15"/>
              </a:spcBef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5" dirty="0">
                <a:latin typeface="Arial Unicode MS"/>
                <a:cs typeface="Arial Unicode MS"/>
              </a:rPr>
              <a:t>No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thermostat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5049" y="500837"/>
            <a:ext cx="6073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Unvented Gas </a:t>
            </a:r>
            <a:r>
              <a:rPr sz="3600" spc="-5" dirty="0"/>
              <a:t>Room</a:t>
            </a:r>
            <a:r>
              <a:rPr sz="3600" spc="-90" dirty="0"/>
              <a:t> </a:t>
            </a:r>
            <a:r>
              <a:rPr sz="3600" dirty="0"/>
              <a:t>Heater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129533" y="1148841"/>
            <a:ext cx="2885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</a:t>
            </a:r>
            <a:r>
              <a:rPr sz="3200" spc="-9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800000"/>
                </a:solidFill>
                <a:latin typeface="Arial"/>
                <a:cs typeface="Arial"/>
              </a:rPr>
              <a:t>Z21.11.2a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1313433"/>
            <a:ext cx="1870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Appliances:</a:t>
            </a:r>
            <a:endParaRPr sz="28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1741754"/>
            <a:ext cx="560578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inserts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Freestanding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stoves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Safety </a:t>
            </a:r>
            <a:r>
              <a:rPr sz="2400" spc="-10" dirty="0">
                <a:latin typeface="Arial Unicode MS"/>
                <a:cs typeface="Arial Unicode MS"/>
              </a:rPr>
              <a:t>pilot</a:t>
            </a:r>
            <a:r>
              <a:rPr sz="2400" spc="-4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w/ODS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Bedroom, Bathroom, Confined</a:t>
            </a:r>
            <a:r>
              <a:rPr sz="2400" spc="2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space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Tight</a:t>
            </a:r>
            <a:r>
              <a:rPr sz="2400" spc="-4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construction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Maximum 40,000 </a:t>
            </a:r>
            <a:r>
              <a:rPr sz="2400" dirty="0">
                <a:latin typeface="Arial Unicode MS"/>
                <a:cs typeface="Arial Unicode MS"/>
              </a:rPr>
              <a:t>Btu/hr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input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Options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Listed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blowers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Thermostats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4857" y="447801"/>
            <a:ext cx="457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Solid </a:t>
            </a:r>
            <a:r>
              <a:rPr sz="3600" dirty="0"/>
              <a:t>Fuel</a:t>
            </a:r>
            <a:r>
              <a:rPr sz="3600" spc="-35" dirty="0"/>
              <a:t> </a:t>
            </a:r>
            <a:r>
              <a:rPr sz="3600" spc="-5" dirty="0"/>
              <a:t>Standards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93216" y="1475358"/>
            <a:ext cx="6038215" cy="1834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Underwriter’s </a:t>
            </a:r>
            <a:r>
              <a:rPr sz="3200" spc="-10" dirty="0">
                <a:latin typeface="Arial"/>
                <a:cs typeface="Arial"/>
              </a:rPr>
              <a:t>Laboratories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(UL)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Materials and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construction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Fire and strength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tests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Review of installation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instructions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3352800"/>
            <a:ext cx="2563876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7910" y="310337"/>
            <a:ext cx="4573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Solid </a:t>
            </a:r>
            <a:r>
              <a:rPr sz="3600" dirty="0"/>
              <a:t>Fuel</a:t>
            </a:r>
            <a:r>
              <a:rPr sz="3600" spc="-40" dirty="0"/>
              <a:t> </a:t>
            </a:r>
            <a:r>
              <a:rPr sz="3600" spc="-5" dirty="0"/>
              <a:t>Standards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4199001" y="4305300"/>
            <a:ext cx="3708400" cy="571500"/>
          </a:xfrm>
          <a:custGeom>
            <a:avLst/>
            <a:gdLst/>
            <a:ahLst/>
            <a:cxnLst/>
            <a:rect l="l" t="t" r="r" b="b"/>
            <a:pathLst>
              <a:path w="3708400" h="571500">
                <a:moveTo>
                  <a:pt x="3708400" y="571500"/>
                </a:moveTo>
                <a:lnTo>
                  <a:pt x="3708400" y="431800"/>
                </a:lnTo>
                <a:lnTo>
                  <a:pt x="50800" y="431800"/>
                </a:lnTo>
                <a:lnTo>
                  <a:pt x="50800" y="0"/>
                </a:lnTo>
                <a:lnTo>
                  <a:pt x="0" y="0"/>
                </a:lnTo>
                <a:lnTo>
                  <a:pt x="0" y="482600"/>
                </a:lnTo>
                <a:lnTo>
                  <a:pt x="3657600" y="482600"/>
                </a:lnTo>
                <a:lnTo>
                  <a:pt x="3657600" y="571500"/>
                </a:lnTo>
                <a:lnTo>
                  <a:pt x="3708400" y="57150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9001" y="4305300"/>
            <a:ext cx="1481455" cy="552450"/>
          </a:xfrm>
          <a:custGeom>
            <a:avLst/>
            <a:gdLst/>
            <a:ahLst/>
            <a:cxnLst/>
            <a:rect l="l" t="t" r="r" b="b"/>
            <a:pathLst>
              <a:path w="1481454" h="552450">
                <a:moveTo>
                  <a:pt x="1481074" y="552450"/>
                </a:moveTo>
                <a:lnTo>
                  <a:pt x="1481074" y="412750"/>
                </a:lnTo>
                <a:lnTo>
                  <a:pt x="50800" y="412750"/>
                </a:lnTo>
                <a:lnTo>
                  <a:pt x="50800" y="0"/>
                </a:lnTo>
                <a:lnTo>
                  <a:pt x="0" y="0"/>
                </a:lnTo>
                <a:lnTo>
                  <a:pt x="0" y="463550"/>
                </a:lnTo>
                <a:lnTo>
                  <a:pt x="1430274" y="463550"/>
                </a:lnTo>
                <a:lnTo>
                  <a:pt x="1430274" y="552450"/>
                </a:lnTo>
                <a:lnTo>
                  <a:pt x="1481074" y="5524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8901" y="4305300"/>
            <a:ext cx="850900" cy="552450"/>
          </a:xfrm>
          <a:custGeom>
            <a:avLst/>
            <a:gdLst/>
            <a:ahLst/>
            <a:cxnLst/>
            <a:rect l="l" t="t" r="r" b="b"/>
            <a:pathLst>
              <a:path w="850900" h="552450">
                <a:moveTo>
                  <a:pt x="0" y="552450"/>
                </a:moveTo>
                <a:lnTo>
                  <a:pt x="0" y="412750"/>
                </a:lnTo>
                <a:lnTo>
                  <a:pt x="800100" y="412750"/>
                </a:lnTo>
                <a:lnTo>
                  <a:pt x="800100" y="0"/>
                </a:lnTo>
                <a:lnTo>
                  <a:pt x="850900" y="0"/>
                </a:lnTo>
                <a:lnTo>
                  <a:pt x="850900" y="463550"/>
                </a:lnTo>
                <a:lnTo>
                  <a:pt x="50800" y="463550"/>
                </a:lnTo>
                <a:lnTo>
                  <a:pt x="50800" y="552450"/>
                </a:lnTo>
                <a:lnTo>
                  <a:pt x="0" y="5524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225" y="4305300"/>
            <a:ext cx="3084830" cy="552450"/>
          </a:xfrm>
          <a:custGeom>
            <a:avLst/>
            <a:gdLst/>
            <a:ahLst/>
            <a:cxnLst/>
            <a:rect l="l" t="t" r="r" b="b"/>
            <a:pathLst>
              <a:path w="3084829" h="552450">
                <a:moveTo>
                  <a:pt x="0" y="552450"/>
                </a:moveTo>
                <a:lnTo>
                  <a:pt x="0" y="412750"/>
                </a:lnTo>
                <a:lnTo>
                  <a:pt x="3033776" y="412750"/>
                </a:lnTo>
                <a:lnTo>
                  <a:pt x="3033776" y="0"/>
                </a:lnTo>
                <a:lnTo>
                  <a:pt x="3084576" y="0"/>
                </a:lnTo>
                <a:lnTo>
                  <a:pt x="3084576" y="463550"/>
                </a:lnTo>
                <a:lnTo>
                  <a:pt x="50800" y="463550"/>
                </a:lnTo>
                <a:lnTo>
                  <a:pt x="50800" y="552450"/>
                </a:lnTo>
                <a:lnTo>
                  <a:pt x="0" y="5524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3700" y="2362200"/>
            <a:ext cx="2789555" cy="819150"/>
          </a:xfrm>
          <a:custGeom>
            <a:avLst/>
            <a:gdLst/>
            <a:ahLst/>
            <a:cxnLst/>
            <a:rect l="l" t="t" r="r" b="b"/>
            <a:pathLst>
              <a:path w="2789554" h="819150">
                <a:moveTo>
                  <a:pt x="2789301" y="819150"/>
                </a:moveTo>
                <a:lnTo>
                  <a:pt x="2789301" y="679450"/>
                </a:lnTo>
                <a:lnTo>
                  <a:pt x="50800" y="679450"/>
                </a:lnTo>
                <a:lnTo>
                  <a:pt x="50800" y="0"/>
                </a:lnTo>
                <a:lnTo>
                  <a:pt x="0" y="0"/>
                </a:lnTo>
                <a:lnTo>
                  <a:pt x="0" y="730250"/>
                </a:lnTo>
                <a:lnTo>
                  <a:pt x="2738501" y="730250"/>
                </a:lnTo>
                <a:lnTo>
                  <a:pt x="2738501" y="819150"/>
                </a:lnTo>
                <a:lnTo>
                  <a:pt x="2789301" y="8191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9001" y="2362200"/>
            <a:ext cx="55880" cy="838200"/>
          </a:xfrm>
          <a:custGeom>
            <a:avLst/>
            <a:gdLst/>
            <a:ahLst/>
            <a:cxnLst/>
            <a:rect l="l" t="t" r="r" b="b"/>
            <a:pathLst>
              <a:path w="55879" h="838200">
                <a:moveTo>
                  <a:pt x="0" y="838200"/>
                </a:moveTo>
                <a:lnTo>
                  <a:pt x="0" y="698500"/>
                </a:lnTo>
                <a:lnTo>
                  <a:pt x="4699" y="698500"/>
                </a:lnTo>
                <a:lnTo>
                  <a:pt x="4699" y="0"/>
                </a:lnTo>
                <a:lnTo>
                  <a:pt x="55499" y="0"/>
                </a:lnTo>
                <a:lnTo>
                  <a:pt x="55499" y="749300"/>
                </a:lnTo>
                <a:lnTo>
                  <a:pt x="50800" y="749300"/>
                </a:lnTo>
                <a:lnTo>
                  <a:pt x="50800" y="838200"/>
                </a:lnTo>
                <a:lnTo>
                  <a:pt x="0" y="838200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0462" y="2362200"/>
            <a:ext cx="3094355" cy="819150"/>
          </a:xfrm>
          <a:custGeom>
            <a:avLst/>
            <a:gdLst/>
            <a:ahLst/>
            <a:cxnLst/>
            <a:rect l="l" t="t" r="r" b="b"/>
            <a:pathLst>
              <a:path w="3094354" h="819150">
                <a:moveTo>
                  <a:pt x="0" y="819150"/>
                </a:moveTo>
                <a:lnTo>
                  <a:pt x="0" y="679450"/>
                </a:lnTo>
                <a:lnTo>
                  <a:pt x="3043237" y="679450"/>
                </a:lnTo>
                <a:lnTo>
                  <a:pt x="3043237" y="0"/>
                </a:lnTo>
                <a:lnTo>
                  <a:pt x="3094037" y="0"/>
                </a:lnTo>
                <a:lnTo>
                  <a:pt x="3094037" y="730250"/>
                </a:lnTo>
                <a:lnTo>
                  <a:pt x="50800" y="730250"/>
                </a:lnTo>
                <a:lnTo>
                  <a:pt x="50800" y="819150"/>
                </a:lnTo>
                <a:lnTo>
                  <a:pt x="0" y="8191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71573" y="1747773"/>
            <a:ext cx="5114925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770890">
              <a:lnSpc>
                <a:spcPct val="100000"/>
              </a:lnSpc>
              <a:spcBef>
                <a:spcPts val="710"/>
              </a:spcBef>
            </a:pPr>
            <a:r>
              <a:rPr sz="2700" b="1" dirty="0">
                <a:latin typeface="Arial"/>
                <a:cs typeface="Arial"/>
              </a:rPr>
              <a:t>Solid </a:t>
            </a:r>
            <a:r>
              <a:rPr sz="2700" b="1" spc="-5" dirty="0">
                <a:latin typeface="Arial"/>
                <a:cs typeface="Arial"/>
              </a:rPr>
              <a:t>Fuel</a:t>
            </a:r>
            <a:r>
              <a:rPr sz="2700" b="1" spc="-6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Appliances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3837" y="3176523"/>
            <a:ext cx="1924050" cy="1114425"/>
          </a:xfrm>
          <a:custGeom>
            <a:avLst/>
            <a:gdLst/>
            <a:ahLst/>
            <a:cxnLst/>
            <a:rect l="l" t="t" r="r" b="b"/>
            <a:pathLst>
              <a:path w="1924050" h="1114425">
                <a:moveTo>
                  <a:pt x="188683" y="0"/>
                </a:moveTo>
                <a:lnTo>
                  <a:pt x="1735391" y="0"/>
                </a:lnTo>
                <a:lnTo>
                  <a:pt x="1773364" y="3683"/>
                </a:lnTo>
                <a:lnTo>
                  <a:pt x="1841055" y="32258"/>
                </a:lnTo>
                <a:lnTo>
                  <a:pt x="1891855" y="83565"/>
                </a:lnTo>
                <a:lnTo>
                  <a:pt x="1920430" y="151129"/>
                </a:lnTo>
                <a:lnTo>
                  <a:pt x="1923986" y="188722"/>
                </a:lnTo>
                <a:lnTo>
                  <a:pt x="1923986" y="925830"/>
                </a:lnTo>
                <a:lnTo>
                  <a:pt x="1920430" y="963802"/>
                </a:lnTo>
                <a:lnTo>
                  <a:pt x="1891855" y="1031494"/>
                </a:lnTo>
                <a:lnTo>
                  <a:pt x="1841055" y="1082294"/>
                </a:lnTo>
                <a:lnTo>
                  <a:pt x="1773364" y="1110869"/>
                </a:lnTo>
                <a:lnTo>
                  <a:pt x="1735391" y="1114425"/>
                </a:lnTo>
                <a:lnTo>
                  <a:pt x="188683" y="1114425"/>
                </a:lnTo>
                <a:lnTo>
                  <a:pt x="115608" y="1099820"/>
                </a:lnTo>
                <a:lnTo>
                  <a:pt x="55371" y="1059180"/>
                </a:lnTo>
                <a:lnTo>
                  <a:pt x="15036" y="999236"/>
                </a:lnTo>
                <a:lnTo>
                  <a:pt x="0" y="925830"/>
                </a:lnTo>
                <a:lnTo>
                  <a:pt x="0" y="188722"/>
                </a:lnTo>
                <a:lnTo>
                  <a:pt x="15036" y="115697"/>
                </a:lnTo>
                <a:lnTo>
                  <a:pt x="55359" y="55372"/>
                </a:lnTo>
                <a:lnTo>
                  <a:pt x="115608" y="15112"/>
                </a:lnTo>
                <a:lnTo>
                  <a:pt x="18868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5109" y="3351657"/>
            <a:ext cx="14789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Open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Chamber  Factory Built  Fireplaces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2248" y="3195573"/>
            <a:ext cx="1924050" cy="1114425"/>
          </a:xfrm>
          <a:custGeom>
            <a:avLst/>
            <a:gdLst/>
            <a:ahLst/>
            <a:cxnLst/>
            <a:rect l="l" t="t" r="r" b="b"/>
            <a:pathLst>
              <a:path w="1924050" h="1114425">
                <a:moveTo>
                  <a:pt x="188722" y="0"/>
                </a:moveTo>
                <a:lnTo>
                  <a:pt x="1735454" y="0"/>
                </a:lnTo>
                <a:lnTo>
                  <a:pt x="1773427" y="3683"/>
                </a:lnTo>
                <a:lnTo>
                  <a:pt x="1841118" y="32258"/>
                </a:lnTo>
                <a:lnTo>
                  <a:pt x="1891918" y="83565"/>
                </a:lnTo>
                <a:lnTo>
                  <a:pt x="1920493" y="151129"/>
                </a:lnTo>
                <a:lnTo>
                  <a:pt x="1924050" y="188722"/>
                </a:lnTo>
                <a:lnTo>
                  <a:pt x="1924050" y="925830"/>
                </a:lnTo>
                <a:lnTo>
                  <a:pt x="1920493" y="963802"/>
                </a:lnTo>
                <a:lnTo>
                  <a:pt x="1891918" y="1031494"/>
                </a:lnTo>
                <a:lnTo>
                  <a:pt x="1841118" y="1082294"/>
                </a:lnTo>
                <a:lnTo>
                  <a:pt x="1773427" y="1110869"/>
                </a:lnTo>
                <a:lnTo>
                  <a:pt x="1735454" y="1114425"/>
                </a:lnTo>
                <a:lnTo>
                  <a:pt x="188722" y="1114425"/>
                </a:lnTo>
                <a:lnTo>
                  <a:pt x="115697" y="1099820"/>
                </a:lnTo>
                <a:lnTo>
                  <a:pt x="55372" y="1059180"/>
                </a:lnTo>
                <a:lnTo>
                  <a:pt x="15112" y="999236"/>
                </a:lnTo>
                <a:lnTo>
                  <a:pt x="0" y="925830"/>
                </a:lnTo>
                <a:lnTo>
                  <a:pt x="0" y="188722"/>
                </a:lnTo>
                <a:lnTo>
                  <a:pt x="15112" y="115697"/>
                </a:lnTo>
                <a:lnTo>
                  <a:pt x="55372" y="55372"/>
                </a:lnTo>
                <a:lnTo>
                  <a:pt x="115697" y="15112"/>
                </a:lnTo>
                <a:lnTo>
                  <a:pt x="18872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06521" y="3492500"/>
            <a:ext cx="1636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Closed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Chamber  High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Efficiency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05448" y="3176523"/>
            <a:ext cx="1924050" cy="1114425"/>
          </a:xfrm>
          <a:custGeom>
            <a:avLst/>
            <a:gdLst/>
            <a:ahLst/>
            <a:cxnLst/>
            <a:rect l="l" t="t" r="r" b="b"/>
            <a:pathLst>
              <a:path w="1924050" h="1114425">
                <a:moveTo>
                  <a:pt x="188722" y="0"/>
                </a:moveTo>
                <a:lnTo>
                  <a:pt x="1735454" y="0"/>
                </a:lnTo>
                <a:lnTo>
                  <a:pt x="1773427" y="3683"/>
                </a:lnTo>
                <a:lnTo>
                  <a:pt x="1841119" y="32258"/>
                </a:lnTo>
                <a:lnTo>
                  <a:pt x="1891919" y="83565"/>
                </a:lnTo>
                <a:lnTo>
                  <a:pt x="1920494" y="151129"/>
                </a:lnTo>
                <a:lnTo>
                  <a:pt x="1924050" y="188722"/>
                </a:lnTo>
                <a:lnTo>
                  <a:pt x="1924050" y="925830"/>
                </a:lnTo>
                <a:lnTo>
                  <a:pt x="1920494" y="963802"/>
                </a:lnTo>
                <a:lnTo>
                  <a:pt x="1891919" y="1031494"/>
                </a:lnTo>
                <a:lnTo>
                  <a:pt x="1841119" y="1082294"/>
                </a:lnTo>
                <a:lnTo>
                  <a:pt x="1773427" y="1110869"/>
                </a:lnTo>
                <a:lnTo>
                  <a:pt x="1735454" y="1114425"/>
                </a:lnTo>
                <a:lnTo>
                  <a:pt x="188722" y="1114425"/>
                </a:lnTo>
                <a:lnTo>
                  <a:pt x="115697" y="1099820"/>
                </a:lnTo>
                <a:lnTo>
                  <a:pt x="55372" y="1059180"/>
                </a:lnTo>
                <a:lnTo>
                  <a:pt x="15112" y="999236"/>
                </a:lnTo>
                <a:lnTo>
                  <a:pt x="0" y="925830"/>
                </a:lnTo>
                <a:lnTo>
                  <a:pt x="0" y="188722"/>
                </a:lnTo>
                <a:lnTo>
                  <a:pt x="15112" y="115697"/>
                </a:lnTo>
                <a:lnTo>
                  <a:pt x="55372" y="55372"/>
                </a:lnTo>
                <a:lnTo>
                  <a:pt x="115697" y="15112"/>
                </a:lnTo>
                <a:lnTo>
                  <a:pt x="18872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50102" y="3595496"/>
            <a:ext cx="1635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Fireplace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Stoves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" y="4852923"/>
            <a:ext cx="1924050" cy="791210"/>
          </a:xfrm>
          <a:custGeom>
            <a:avLst/>
            <a:gdLst/>
            <a:ahLst/>
            <a:cxnLst/>
            <a:rect l="l" t="t" r="r" b="b"/>
            <a:pathLst>
              <a:path w="1924050" h="791210">
                <a:moveTo>
                  <a:pt x="395173" y="0"/>
                </a:moveTo>
                <a:lnTo>
                  <a:pt x="1528826" y="0"/>
                </a:lnTo>
                <a:lnTo>
                  <a:pt x="1569339" y="2031"/>
                </a:lnTo>
                <a:lnTo>
                  <a:pt x="1608327" y="8127"/>
                </a:lnTo>
                <a:lnTo>
                  <a:pt x="1646427" y="17780"/>
                </a:lnTo>
                <a:lnTo>
                  <a:pt x="1682623" y="30987"/>
                </a:lnTo>
                <a:lnTo>
                  <a:pt x="1717167" y="47878"/>
                </a:lnTo>
                <a:lnTo>
                  <a:pt x="1780286" y="90424"/>
                </a:lnTo>
                <a:lnTo>
                  <a:pt x="1833626" y="143890"/>
                </a:lnTo>
                <a:lnTo>
                  <a:pt x="1856613" y="174370"/>
                </a:lnTo>
                <a:lnTo>
                  <a:pt x="1893062" y="241426"/>
                </a:lnTo>
                <a:lnTo>
                  <a:pt x="1906397" y="278002"/>
                </a:lnTo>
                <a:lnTo>
                  <a:pt x="1916049" y="315849"/>
                </a:lnTo>
                <a:lnTo>
                  <a:pt x="1922018" y="354838"/>
                </a:lnTo>
                <a:lnTo>
                  <a:pt x="1924050" y="395350"/>
                </a:lnTo>
                <a:lnTo>
                  <a:pt x="1922018" y="435863"/>
                </a:lnTo>
                <a:lnTo>
                  <a:pt x="1916049" y="474853"/>
                </a:lnTo>
                <a:lnTo>
                  <a:pt x="1906397" y="513079"/>
                </a:lnTo>
                <a:lnTo>
                  <a:pt x="1893062" y="549275"/>
                </a:lnTo>
                <a:lnTo>
                  <a:pt x="1876298" y="583819"/>
                </a:lnTo>
                <a:lnTo>
                  <a:pt x="1833626" y="646810"/>
                </a:lnTo>
                <a:lnTo>
                  <a:pt x="1780286" y="700278"/>
                </a:lnTo>
                <a:lnTo>
                  <a:pt x="1749679" y="723138"/>
                </a:lnTo>
                <a:lnTo>
                  <a:pt x="1682623" y="759701"/>
                </a:lnTo>
                <a:lnTo>
                  <a:pt x="1646427" y="772972"/>
                </a:lnTo>
                <a:lnTo>
                  <a:pt x="1608327" y="782612"/>
                </a:lnTo>
                <a:lnTo>
                  <a:pt x="1569339" y="788631"/>
                </a:lnTo>
                <a:lnTo>
                  <a:pt x="1528826" y="790638"/>
                </a:lnTo>
                <a:lnTo>
                  <a:pt x="395173" y="790638"/>
                </a:lnTo>
                <a:lnTo>
                  <a:pt x="354723" y="788631"/>
                </a:lnTo>
                <a:lnTo>
                  <a:pt x="315747" y="782612"/>
                </a:lnTo>
                <a:lnTo>
                  <a:pt x="277990" y="772972"/>
                </a:lnTo>
                <a:lnTo>
                  <a:pt x="241426" y="759701"/>
                </a:lnTo>
                <a:lnTo>
                  <a:pt x="206870" y="742835"/>
                </a:lnTo>
                <a:lnTo>
                  <a:pt x="143814" y="700278"/>
                </a:lnTo>
                <a:lnTo>
                  <a:pt x="90373" y="646810"/>
                </a:lnTo>
                <a:lnTo>
                  <a:pt x="67487" y="616331"/>
                </a:lnTo>
                <a:lnTo>
                  <a:pt x="30937" y="549275"/>
                </a:lnTo>
                <a:lnTo>
                  <a:pt x="17665" y="513079"/>
                </a:lnTo>
                <a:lnTo>
                  <a:pt x="8026" y="474853"/>
                </a:lnTo>
                <a:lnTo>
                  <a:pt x="2006" y="435863"/>
                </a:lnTo>
                <a:lnTo>
                  <a:pt x="0" y="395350"/>
                </a:lnTo>
                <a:lnTo>
                  <a:pt x="2006" y="354838"/>
                </a:lnTo>
                <a:lnTo>
                  <a:pt x="8026" y="315849"/>
                </a:lnTo>
                <a:lnTo>
                  <a:pt x="17665" y="278002"/>
                </a:lnTo>
                <a:lnTo>
                  <a:pt x="30937" y="241426"/>
                </a:lnTo>
                <a:lnTo>
                  <a:pt x="47802" y="206882"/>
                </a:lnTo>
                <a:lnTo>
                  <a:pt x="90373" y="143890"/>
                </a:lnTo>
                <a:lnTo>
                  <a:pt x="143814" y="90424"/>
                </a:lnTo>
                <a:lnTo>
                  <a:pt x="174332" y="67563"/>
                </a:lnTo>
                <a:lnTo>
                  <a:pt x="241426" y="30987"/>
                </a:lnTo>
                <a:lnTo>
                  <a:pt x="277990" y="17780"/>
                </a:lnTo>
                <a:lnTo>
                  <a:pt x="315747" y="8127"/>
                </a:lnTo>
                <a:lnTo>
                  <a:pt x="354723" y="2031"/>
                </a:lnTo>
                <a:lnTo>
                  <a:pt x="39517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5622" y="4988433"/>
            <a:ext cx="12096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ee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tand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ng  Stoves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62148" y="4852923"/>
            <a:ext cx="1922780" cy="791210"/>
          </a:xfrm>
          <a:custGeom>
            <a:avLst/>
            <a:gdLst/>
            <a:ahLst/>
            <a:cxnLst/>
            <a:rect l="l" t="t" r="r" b="b"/>
            <a:pathLst>
              <a:path w="1922779" h="791210">
                <a:moveTo>
                  <a:pt x="395224" y="0"/>
                </a:moveTo>
                <a:lnTo>
                  <a:pt x="1527302" y="0"/>
                </a:lnTo>
                <a:lnTo>
                  <a:pt x="1567814" y="2031"/>
                </a:lnTo>
                <a:lnTo>
                  <a:pt x="1606803" y="8127"/>
                </a:lnTo>
                <a:lnTo>
                  <a:pt x="1644903" y="17780"/>
                </a:lnTo>
                <a:lnTo>
                  <a:pt x="1681099" y="30987"/>
                </a:lnTo>
                <a:lnTo>
                  <a:pt x="1715642" y="47878"/>
                </a:lnTo>
                <a:lnTo>
                  <a:pt x="1778762" y="90424"/>
                </a:lnTo>
                <a:lnTo>
                  <a:pt x="1832102" y="143890"/>
                </a:lnTo>
                <a:lnTo>
                  <a:pt x="1855089" y="174370"/>
                </a:lnTo>
                <a:lnTo>
                  <a:pt x="1891538" y="241426"/>
                </a:lnTo>
                <a:lnTo>
                  <a:pt x="1904873" y="278002"/>
                </a:lnTo>
                <a:lnTo>
                  <a:pt x="1914525" y="315849"/>
                </a:lnTo>
                <a:lnTo>
                  <a:pt x="1920493" y="354838"/>
                </a:lnTo>
                <a:lnTo>
                  <a:pt x="1922526" y="395350"/>
                </a:lnTo>
                <a:lnTo>
                  <a:pt x="1920493" y="435863"/>
                </a:lnTo>
                <a:lnTo>
                  <a:pt x="1914525" y="474853"/>
                </a:lnTo>
                <a:lnTo>
                  <a:pt x="1904873" y="513079"/>
                </a:lnTo>
                <a:lnTo>
                  <a:pt x="1891538" y="549275"/>
                </a:lnTo>
                <a:lnTo>
                  <a:pt x="1874774" y="583819"/>
                </a:lnTo>
                <a:lnTo>
                  <a:pt x="1832102" y="646810"/>
                </a:lnTo>
                <a:lnTo>
                  <a:pt x="1778762" y="700278"/>
                </a:lnTo>
                <a:lnTo>
                  <a:pt x="1748154" y="723138"/>
                </a:lnTo>
                <a:lnTo>
                  <a:pt x="1681099" y="759701"/>
                </a:lnTo>
                <a:lnTo>
                  <a:pt x="1644903" y="772972"/>
                </a:lnTo>
                <a:lnTo>
                  <a:pt x="1606803" y="782612"/>
                </a:lnTo>
                <a:lnTo>
                  <a:pt x="1567814" y="788631"/>
                </a:lnTo>
                <a:lnTo>
                  <a:pt x="1527302" y="790638"/>
                </a:lnTo>
                <a:lnTo>
                  <a:pt x="395224" y="790638"/>
                </a:lnTo>
                <a:lnTo>
                  <a:pt x="354838" y="788631"/>
                </a:lnTo>
                <a:lnTo>
                  <a:pt x="315849" y="782612"/>
                </a:lnTo>
                <a:lnTo>
                  <a:pt x="278002" y="772972"/>
                </a:lnTo>
                <a:lnTo>
                  <a:pt x="241426" y="759701"/>
                </a:lnTo>
                <a:lnTo>
                  <a:pt x="206882" y="742835"/>
                </a:lnTo>
                <a:lnTo>
                  <a:pt x="143890" y="700278"/>
                </a:lnTo>
                <a:lnTo>
                  <a:pt x="90424" y="646810"/>
                </a:lnTo>
                <a:lnTo>
                  <a:pt x="47878" y="583819"/>
                </a:lnTo>
                <a:lnTo>
                  <a:pt x="30987" y="549275"/>
                </a:lnTo>
                <a:lnTo>
                  <a:pt x="17780" y="513079"/>
                </a:lnTo>
                <a:lnTo>
                  <a:pt x="8127" y="474853"/>
                </a:lnTo>
                <a:lnTo>
                  <a:pt x="2031" y="435863"/>
                </a:lnTo>
                <a:lnTo>
                  <a:pt x="0" y="395350"/>
                </a:lnTo>
                <a:lnTo>
                  <a:pt x="2031" y="354838"/>
                </a:lnTo>
                <a:lnTo>
                  <a:pt x="8127" y="315849"/>
                </a:lnTo>
                <a:lnTo>
                  <a:pt x="17780" y="278002"/>
                </a:lnTo>
                <a:lnTo>
                  <a:pt x="30987" y="241426"/>
                </a:lnTo>
                <a:lnTo>
                  <a:pt x="47878" y="206882"/>
                </a:lnTo>
                <a:lnTo>
                  <a:pt x="90424" y="143890"/>
                </a:lnTo>
                <a:lnTo>
                  <a:pt x="143890" y="90424"/>
                </a:lnTo>
                <a:lnTo>
                  <a:pt x="174370" y="67563"/>
                </a:lnTo>
                <a:lnTo>
                  <a:pt x="241426" y="30987"/>
                </a:lnTo>
                <a:lnTo>
                  <a:pt x="278002" y="17780"/>
                </a:lnTo>
                <a:lnTo>
                  <a:pt x="315849" y="8127"/>
                </a:lnTo>
                <a:lnTo>
                  <a:pt x="354838" y="2031"/>
                </a:lnTo>
                <a:lnTo>
                  <a:pt x="3952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66441" y="5110353"/>
            <a:ext cx="1312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Hearth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Stoves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92650" y="4852923"/>
            <a:ext cx="1922780" cy="791210"/>
          </a:xfrm>
          <a:custGeom>
            <a:avLst/>
            <a:gdLst/>
            <a:ahLst/>
            <a:cxnLst/>
            <a:rect l="l" t="t" r="r" b="b"/>
            <a:pathLst>
              <a:path w="1922779" h="791210">
                <a:moveTo>
                  <a:pt x="395224" y="0"/>
                </a:moveTo>
                <a:lnTo>
                  <a:pt x="1527302" y="0"/>
                </a:lnTo>
                <a:lnTo>
                  <a:pt x="1567688" y="2031"/>
                </a:lnTo>
                <a:lnTo>
                  <a:pt x="1606677" y="8127"/>
                </a:lnTo>
                <a:lnTo>
                  <a:pt x="1644903" y="17780"/>
                </a:lnTo>
                <a:lnTo>
                  <a:pt x="1681099" y="30987"/>
                </a:lnTo>
                <a:lnTo>
                  <a:pt x="1715642" y="47878"/>
                </a:lnTo>
                <a:lnTo>
                  <a:pt x="1778635" y="90424"/>
                </a:lnTo>
                <a:lnTo>
                  <a:pt x="1832102" y="143890"/>
                </a:lnTo>
                <a:lnTo>
                  <a:pt x="1874647" y="206882"/>
                </a:lnTo>
                <a:lnTo>
                  <a:pt x="1891538" y="241426"/>
                </a:lnTo>
                <a:lnTo>
                  <a:pt x="1904746" y="278002"/>
                </a:lnTo>
                <a:lnTo>
                  <a:pt x="1914398" y="315849"/>
                </a:lnTo>
                <a:lnTo>
                  <a:pt x="1920494" y="354838"/>
                </a:lnTo>
                <a:lnTo>
                  <a:pt x="1922526" y="395350"/>
                </a:lnTo>
                <a:lnTo>
                  <a:pt x="1920494" y="435863"/>
                </a:lnTo>
                <a:lnTo>
                  <a:pt x="1914398" y="474853"/>
                </a:lnTo>
                <a:lnTo>
                  <a:pt x="1904746" y="513079"/>
                </a:lnTo>
                <a:lnTo>
                  <a:pt x="1891538" y="549275"/>
                </a:lnTo>
                <a:lnTo>
                  <a:pt x="1874647" y="583819"/>
                </a:lnTo>
                <a:lnTo>
                  <a:pt x="1832102" y="646810"/>
                </a:lnTo>
                <a:lnTo>
                  <a:pt x="1778635" y="700278"/>
                </a:lnTo>
                <a:lnTo>
                  <a:pt x="1748154" y="723138"/>
                </a:lnTo>
                <a:lnTo>
                  <a:pt x="1681099" y="759701"/>
                </a:lnTo>
                <a:lnTo>
                  <a:pt x="1644903" y="772972"/>
                </a:lnTo>
                <a:lnTo>
                  <a:pt x="1606677" y="782612"/>
                </a:lnTo>
                <a:lnTo>
                  <a:pt x="1567688" y="788631"/>
                </a:lnTo>
                <a:lnTo>
                  <a:pt x="1527302" y="790638"/>
                </a:lnTo>
                <a:lnTo>
                  <a:pt x="395224" y="790638"/>
                </a:lnTo>
                <a:lnTo>
                  <a:pt x="354711" y="788631"/>
                </a:lnTo>
                <a:lnTo>
                  <a:pt x="315722" y="782612"/>
                </a:lnTo>
                <a:lnTo>
                  <a:pt x="278002" y="772972"/>
                </a:lnTo>
                <a:lnTo>
                  <a:pt x="241426" y="759701"/>
                </a:lnTo>
                <a:lnTo>
                  <a:pt x="206883" y="742835"/>
                </a:lnTo>
                <a:lnTo>
                  <a:pt x="143763" y="700278"/>
                </a:lnTo>
                <a:lnTo>
                  <a:pt x="90424" y="646810"/>
                </a:lnTo>
                <a:lnTo>
                  <a:pt x="67437" y="616331"/>
                </a:lnTo>
                <a:lnTo>
                  <a:pt x="30987" y="549275"/>
                </a:lnTo>
                <a:lnTo>
                  <a:pt x="17652" y="513079"/>
                </a:lnTo>
                <a:lnTo>
                  <a:pt x="8000" y="474853"/>
                </a:lnTo>
                <a:lnTo>
                  <a:pt x="2032" y="435863"/>
                </a:lnTo>
                <a:lnTo>
                  <a:pt x="0" y="395350"/>
                </a:lnTo>
                <a:lnTo>
                  <a:pt x="2032" y="354838"/>
                </a:lnTo>
                <a:lnTo>
                  <a:pt x="8000" y="315849"/>
                </a:lnTo>
                <a:lnTo>
                  <a:pt x="17652" y="278002"/>
                </a:lnTo>
                <a:lnTo>
                  <a:pt x="30987" y="241426"/>
                </a:lnTo>
                <a:lnTo>
                  <a:pt x="47751" y="206882"/>
                </a:lnTo>
                <a:lnTo>
                  <a:pt x="90424" y="143890"/>
                </a:lnTo>
                <a:lnTo>
                  <a:pt x="143763" y="90424"/>
                </a:lnTo>
                <a:lnTo>
                  <a:pt x="174371" y="67563"/>
                </a:lnTo>
                <a:lnTo>
                  <a:pt x="241426" y="30987"/>
                </a:lnTo>
                <a:lnTo>
                  <a:pt x="278002" y="17780"/>
                </a:lnTo>
                <a:lnTo>
                  <a:pt x="315722" y="8127"/>
                </a:lnTo>
                <a:lnTo>
                  <a:pt x="354711" y="2031"/>
                </a:lnTo>
                <a:lnTo>
                  <a:pt x="3952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24398" y="4988433"/>
            <a:ext cx="8604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Fireplace  Inserts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19848" y="4871973"/>
            <a:ext cx="1924685" cy="791210"/>
          </a:xfrm>
          <a:custGeom>
            <a:avLst/>
            <a:gdLst/>
            <a:ahLst/>
            <a:cxnLst/>
            <a:rect l="l" t="t" r="r" b="b"/>
            <a:pathLst>
              <a:path w="1924684" h="791210">
                <a:moveTo>
                  <a:pt x="395224" y="0"/>
                </a:moveTo>
                <a:lnTo>
                  <a:pt x="1528952" y="0"/>
                </a:lnTo>
                <a:lnTo>
                  <a:pt x="1569339" y="2031"/>
                </a:lnTo>
                <a:lnTo>
                  <a:pt x="1608327" y="8127"/>
                </a:lnTo>
                <a:lnTo>
                  <a:pt x="1646554" y="17780"/>
                </a:lnTo>
                <a:lnTo>
                  <a:pt x="1682750" y="30987"/>
                </a:lnTo>
                <a:lnTo>
                  <a:pt x="1717294" y="47878"/>
                </a:lnTo>
                <a:lnTo>
                  <a:pt x="1780285" y="90424"/>
                </a:lnTo>
                <a:lnTo>
                  <a:pt x="1833752" y="143890"/>
                </a:lnTo>
                <a:lnTo>
                  <a:pt x="1876298" y="206882"/>
                </a:lnTo>
                <a:lnTo>
                  <a:pt x="1893189" y="241426"/>
                </a:lnTo>
                <a:lnTo>
                  <a:pt x="1906397" y="278002"/>
                </a:lnTo>
                <a:lnTo>
                  <a:pt x="1916049" y="315849"/>
                </a:lnTo>
                <a:lnTo>
                  <a:pt x="1922145" y="354838"/>
                </a:lnTo>
                <a:lnTo>
                  <a:pt x="1924177" y="395350"/>
                </a:lnTo>
                <a:lnTo>
                  <a:pt x="1922145" y="435863"/>
                </a:lnTo>
                <a:lnTo>
                  <a:pt x="1916049" y="474853"/>
                </a:lnTo>
                <a:lnTo>
                  <a:pt x="1906397" y="513079"/>
                </a:lnTo>
                <a:lnTo>
                  <a:pt x="1893189" y="549275"/>
                </a:lnTo>
                <a:lnTo>
                  <a:pt x="1876298" y="583819"/>
                </a:lnTo>
                <a:lnTo>
                  <a:pt x="1833752" y="646810"/>
                </a:lnTo>
                <a:lnTo>
                  <a:pt x="1780285" y="700278"/>
                </a:lnTo>
                <a:lnTo>
                  <a:pt x="1749805" y="723150"/>
                </a:lnTo>
                <a:lnTo>
                  <a:pt x="1682750" y="759701"/>
                </a:lnTo>
                <a:lnTo>
                  <a:pt x="1646554" y="772972"/>
                </a:lnTo>
                <a:lnTo>
                  <a:pt x="1608327" y="782612"/>
                </a:lnTo>
                <a:lnTo>
                  <a:pt x="1569339" y="788631"/>
                </a:lnTo>
                <a:lnTo>
                  <a:pt x="1528952" y="790638"/>
                </a:lnTo>
                <a:lnTo>
                  <a:pt x="395224" y="790638"/>
                </a:lnTo>
                <a:lnTo>
                  <a:pt x="354837" y="788631"/>
                </a:lnTo>
                <a:lnTo>
                  <a:pt x="315849" y="782612"/>
                </a:lnTo>
                <a:lnTo>
                  <a:pt x="278002" y="772972"/>
                </a:lnTo>
                <a:lnTo>
                  <a:pt x="241426" y="759701"/>
                </a:lnTo>
                <a:lnTo>
                  <a:pt x="206882" y="742835"/>
                </a:lnTo>
                <a:lnTo>
                  <a:pt x="143891" y="700278"/>
                </a:lnTo>
                <a:lnTo>
                  <a:pt x="90424" y="646810"/>
                </a:lnTo>
                <a:lnTo>
                  <a:pt x="47878" y="583819"/>
                </a:lnTo>
                <a:lnTo>
                  <a:pt x="30987" y="549275"/>
                </a:lnTo>
                <a:lnTo>
                  <a:pt x="17779" y="513079"/>
                </a:lnTo>
                <a:lnTo>
                  <a:pt x="8127" y="474853"/>
                </a:lnTo>
                <a:lnTo>
                  <a:pt x="2031" y="435863"/>
                </a:lnTo>
                <a:lnTo>
                  <a:pt x="0" y="395350"/>
                </a:lnTo>
                <a:lnTo>
                  <a:pt x="2031" y="354838"/>
                </a:lnTo>
                <a:lnTo>
                  <a:pt x="8127" y="315849"/>
                </a:lnTo>
                <a:lnTo>
                  <a:pt x="17779" y="278002"/>
                </a:lnTo>
                <a:lnTo>
                  <a:pt x="30987" y="241426"/>
                </a:lnTo>
                <a:lnTo>
                  <a:pt x="47878" y="206882"/>
                </a:lnTo>
                <a:lnTo>
                  <a:pt x="90424" y="143890"/>
                </a:lnTo>
                <a:lnTo>
                  <a:pt x="143891" y="90424"/>
                </a:lnTo>
                <a:lnTo>
                  <a:pt x="206882" y="47878"/>
                </a:lnTo>
                <a:lnTo>
                  <a:pt x="241426" y="30987"/>
                </a:lnTo>
                <a:lnTo>
                  <a:pt x="278002" y="17780"/>
                </a:lnTo>
                <a:lnTo>
                  <a:pt x="315849" y="8127"/>
                </a:lnTo>
                <a:lnTo>
                  <a:pt x="354837" y="2031"/>
                </a:lnTo>
                <a:lnTo>
                  <a:pt x="3952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98868" y="4885435"/>
            <a:ext cx="13684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High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Efficiency  Factory Built  Fireplaces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8646" y="729741"/>
            <a:ext cx="6824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UL 127 Factory </a:t>
            </a:r>
            <a:r>
              <a:rPr sz="3600" dirty="0"/>
              <a:t>Built</a:t>
            </a:r>
            <a:r>
              <a:rPr sz="3600" spc="-75" dirty="0"/>
              <a:t> </a:t>
            </a:r>
            <a:r>
              <a:rPr sz="3600" spc="-5" dirty="0"/>
              <a:t>Fireplaces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35940" y="1520761"/>
            <a:ext cx="7249159" cy="26650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Arial"/>
                <a:cs typeface="Arial"/>
              </a:rPr>
              <a:t>Testing </a:t>
            </a:r>
            <a:r>
              <a:rPr sz="3200" spc="-5" dirty="0">
                <a:latin typeface="Arial"/>
                <a:cs typeface="Arial"/>
              </a:rPr>
              <a:t>requirements for entire</a:t>
            </a:r>
            <a:r>
              <a:rPr sz="3200" dirty="0">
                <a:latin typeface="Arial"/>
                <a:cs typeface="Arial"/>
              </a:rPr>
              <a:t> system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Fire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chamber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Chimney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Roof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assembly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Related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components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6200" y="2228850"/>
            <a:ext cx="4953000" cy="408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435562"/>
            <a:ext cx="8286750" cy="244094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965"/>
              </a:spcBef>
            </a:pPr>
            <a:r>
              <a:rPr sz="3600" b="1" spc="-5" dirty="0">
                <a:latin typeface="Arial"/>
                <a:cs typeface="Arial"/>
              </a:rPr>
              <a:t>Products </a:t>
            </a:r>
            <a:r>
              <a:rPr sz="3600" b="1" dirty="0">
                <a:latin typeface="Arial"/>
                <a:cs typeface="Arial"/>
              </a:rPr>
              <a:t>are </a:t>
            </a:r>
            <a:r>
              <a:rPr sz="3600" b="1" spc="-5" dirty="0">
                <a:latin typeface="Arial"/>
                <a:cs typeface="Arial"/>
              </a:rPr>
              <a:t>Constantly</a:t>
            </a:r>
            <a:r>
              <a:rPr sz="3600" b="1" spc="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Changing</a:t>
            </a:r>
            <a:endParaRPr sz="36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New </a:t>
            </a:r>
            <a:r>
              <a:rPr sz="3200" spc="-5" dirty="0">
                <a:latin typeface="Arial"/>
                <a:cs typeface="Arial"/>
              </a:rPr>
              <a:t>product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offerings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40" dirty="0">
                <a:latin typeface="Arial"/>
                <a:cs typeface="Arial"/>
              </a:rPr>
              <a:t>Various </a:t>
            </a:r>
            <a:r>
              <a:rPr sz="3200" spc="-5" dirty="0">
                <a:latin typeface="Arial"/>
                <a:cs typeface="Arial"/>
              </a:rPr>
              <a:t>installation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applications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30" dirty="0">
                <a:latin typeface="Arial"/>
                <a:cs typeface="Arial"/>
              </a:rPr>
              <a:t>Venting </a:t>
            </a:r>
            <a:r>
              <a:rPr sz="3200" spc="-5" dirty="0">
                <a:latin typeface="Arial"/>
                <a:cs typeface="Arial"/>
              </a:rPr>
              <a:t>systems and venting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configurations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7257" y="568198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Challenges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8646" y="713994"/>
            <a:ext cx="6824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UL 127 Factory </a:t>
            </a:r>
            <a:r>
              <a:rPr sz="3600" dirty="0"/>
              <a:t>Built</a:t>
            </a:r>
            <a:r>
              <a:rPr sz="3600" spc="-75" dirty="0"/>
              <a:t> </a:t>
            </a:r>
            <a:r>
              <a:rPr sz="3600" spc="-5" dirty="0"/>
              <a:t>Fireplaces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993444" y="1746178"/>
            <a:ext cx="6808470" cy="376618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9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Standard factory-built chimney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test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0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Sustained temperature of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1000</a:t>
            </a:r>
            <a:r>
              <a:rPr sz="2800" dirty="0">
                <a:latin typeface="MS PGothic"/>
                <a:cs typeface="MS PGothic"/>
              </a:rPr>
              <a:t>°</a:t>
            </a:r>
            <a:r>
              <a:rPr sz="280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110" dirty="0">
                <a:latin typeface="Arial"/>
                <a:cs typeface="Arial"/>
              </a:rPr>
              <a:t>Ten </a:t>
            </a:r>
            <a:r>
              <a:rPr sz="2800" spc="-5" dirty="0">
                <a:latin typeface="Arial"/>
                <a:cs typeface="Arial"/>
              </a:rPr>
              <a:t>minute test at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1700</a:t>
            </a:r>
            <a:r>
              <a:rPr sz="2800" dirty="0">
                <a:latin typeface="MS PGothic"/>
                <a:cs typeface="MS PGothic"/>
              </a:rPr>
              <a:t>°</a:t>
            </a:r>
            <a:r>
              <a:rPr sz="280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Optional </a:t>
            </a:r>
            <a:r>
              <a:rPr sz="3200" spc="-45" dirty="0">
                <a:latin typeface="Arial"/>
                <a:cs typeface="Arial"/>
              </a:rPr>
              <a:t>Type </a:t>
            </a:r>
            <a:r>
              <a:rPr sz="3200" dirty="0">
                <a:latin typeface="Arial"/>
                <a:cs typeface="Arial"/>
              </a:rPr>
              <a:t>HT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test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1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Sustained temperature of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1000</a:t>
            </a:r>
            <a:r>
              <a:rPr sz="2800" dirty="0">
                <a:latin typeface="MS PGothic"/>
                <a:cs typeface="MS PGothic"/>
              </a:rPr>
              <a:t>°</a:t>
            </a:r>
            <a:r>
              <a:rPr sz="280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3 - ten minute tests 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2100</a:t>
            </a:r>
            <a:r>
              <a:rPr sz="2800" dirty="0">
                <a:latin typeface="MS PGothic"/>
                <a:cs typeface="MS PGothic"/>
              </a:rPr>
              <a:t>°</a:t>
            </a:r>
            <a:r>
              <a:rPr sz="280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4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Not required for </a:t>
            </a:r>
            <a:r>
              <a:rPr sz="2800" dirty="0">
                <a:latin typeface="Arial"/>
                <a:cs typeface="Arial"/>
              </a:rPr>
              <a:t>factory-built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438400"/>
            <a:ext cx="7620000" cy="3235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2860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457199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2286000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9600" y="23622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7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3810000"/>
            <a:ext cx="3657600" cy="457200"/>
          </a:xfrm>
          <a:custGeom>
            <a:avLst/>
            <a:gdLst/>
            <a:ahLst/>
            <a:cxnLst/>
            <a:rect l="l" t="t" r="r" b="b"/>
            <a:pathLst>
              <a:path w="3657600" h="457200">
                <a:moveTo>
                  <a:pt x="0" y="228600"/>
                </a:moveTo>
                <a:lnTo>
                  <a:pt x="25161" y="190595"/>
                </a:lnTo>
                <a:lnTo>
                  <a:pt x="75503" y="163387"/>
                </a:lnTo>
                <a:lnTo>
                  <a:pt x="123097" y="145983"/>
                </a:lnTo>
                <a:lnTo>
                  <a:pt x="181326" y="129242"/>
                </a:lnTo>
                <a:lnTo>
                  <a:pt x="249681" y="113227"/>
                </a:lnTo>
                <a:lnTo>
                  <a:pt x="287498" y="105512"/>
                </a:lnTo>
                <a:lnTo>
                  <a:pt x="327656" y="98002"/>
                </a:lnTo>
                <a:lnTo>
                  <a:pt x="370092" y="90705"/>
                </a:lnTo>
                <a:lnTo>
                  <a:pt x="414742" y="83629"/>
                </a:lnTo>
                <a:lnTo>
                  <a:pt x="461543" y="76783"/>
                </a:lnTo>
                <a:lnTo>
                  <a:pt x="510431" y="70174"/>
                </a:lnTo>
                <a:lnTo>
                  <a:pt x="561343" y="63809"/>
                </a:lnTo>
                <a:lnTo>
                  <a:pt x="614216" y="57698"/>
                </a:lnTo>
                <a:lnTo>
                  <a:pt x="668985" y="51847"/>
                </a:lnTo>
                <a:lnTo>
                  <a:pt x="725588" y="46266"/>
                </a:lnTo>
                <a:lnTo>
                  <a:pt x="783961" y="40961"/>
                </a:lnTo>
                <a:lnTo>
                  <a:pt x="844041" y="35941"/>
                </a:lnTo>
                <a:lnTo>
                  <a:pt x="905764" y="31213"/>
                </a:lnTo>
                <a:lnTo>
                  <a:pt x="969066" y="26786"/>
                </a:lnTo>
                <a:lnTo>
                  <a:pt x="1033884" y="22668"/>
                </a:lnTo>
                <a:lnTo>
                  <a:pt x="1100155" y="18866"/>
                </a:lnTo>
                <a:lnTo>
                  <a:pt x="1167816" y="15389"/>
                </a:lnTo>
                <a:lnTo>
                  <a:pt x="1236802" y="12243"/>
                </a:lnTo>
                <a:lnTo>
                  <a:pt x="1307050" y="9439"/>
                </a:lnTo>
                <a:lnTo>
                  <a:pt x="1378497" y="6982"/>
                </a:lnTo>
                <a:lnTo>
                  <a:pt x="1451079" y="4882"/>
                </a:lnTo>
                <a:lnTo>
                  <a:pt x="1524734" y="3145"/>
                </a:lnTo>
                <a:lnTo>
                  <a:pt x="1599396" y="1781"/>
                </a:lnTo>
                <a:lnTo>
                  <a:pt x="1675004" y="797"/>
                </a:lnTo>
                <a:lnTo>
                  <a:pt x="1751493" y="200"/>
                </a:lnTo>
                <a:lnTo>
                  <a:pt x="1828800" y="0"/>
                </a:lnTo>
                <a:lnTo>
                  <a:pt x="1906106" y="200"/>
                </a:lnTo>
                <a:lnTo>
                  <a:pt x="1982595" y="797"/>
                </a:lnTo>
                <a:lnTo>
                  <a:pt x="2058203" y="1781"/>
                </a:lnTo>
                <a:lnTo>
                  <a:pt x="2132865" y="3145"/>
                </a:lnTo>
                <a:lnTo>
                  <a:pt x="2206520" y="4882"/>
                </a:lnTo>
                <a:lnTo>
                  <a:pt x="2279102" y="6982"/>
                </a:lnTo>
                <a:lnTo>
                  <a:pt x="2350549" y="9439"/>
                </a:lnTo>
                <a:lnTo>
                  <a:pt x="2420797" y="12243"/>
                </a:lnTo>
                <a:lnTo>
                  <a:pt x="2489783" y="15389"/>
                </a:lnTo>
                <a:lnTo>
                  <a:pt x="2557444" y="18866"/>
                </a:lnTo>
                <a:lnTo>
                  <a:pt x="2623715" y="22668"/>
                </a:lnTo>
                <a:lnTo>
                  <a:pt x="2688533" y="26786"/>
                </a:lnTo>
                <a:lnTo>
                  <a:pt x="2751836" y="31213"/>
                </a:lnTo>
                <a:lnTo>
                  <a:pt x="2813558" y="35941"/>
                </a:lnTo>
                <a:lnTo>
                  <a:pt x="2873638" y="40961"/>
                </a:lnTo>
                <a:lnTo>
                  <a:pt x="2932011" y="46266"/>
                </a:lnTo>
                <a:lnTo>
                  <a:pt x="2988614" y="51847"/>
                </a:lnTo>
                <a:lnTo>
                  <a:pt x="3043383" y="57698"/>
                </a:lnTo>
                <a:lnTo>
                  <a:pt x="3096256" y="63809"/>
                </a:lnTo>
                <a:lnTo>
                  <a:pt x="3147168" y="70174"/>
                </a:lnTo>
                <a:lnTo>
                  <a:pt x="3196056" y="76783"/>
                </a:lnTo>
                <a:lnTo>
                  <a:pt x="3242857" y="83629"/>
                </a:lnTo>
                <a:lnTo>
                  <a:pt x="3287507" y="90705"/>
                </a:lnTo>
                <a:lnTo>
                  <a:pt x="3329943" y="98002"/>
                </a:lnTo>
                <a:lnTo>
                  <a:pt x="3370101" y="105512"/>
                </a:lnTo>
                <a:lnTo>
                  <a:pt x="3407918" y="113227"/>
                </a:lnTo>
                <a:lnTo>
                  <a:pt x="3476273" y="129242"/>
                </a:lnTo>
                <a:lnTo>
                  <a:pt x="3534502" y="145983"/>
                </a:lnTo>
                <a:lnTo>
                  <a:pt x="3582096" y="163387"/>
                </a:lnTo>
                <a:lnTo>
                  <a:pt x="3618549" y="181389"/>
                </a:lnTo>
                <a:lnTo>
                  <a:pt x="3651224" y="209377"/>
                </a:lnTo>
                <a:lnTo>
                  <a:pt x="3657600" y="228600"/>
                </a:lnTo>
                <a:lnTo>
                  <a:pt x="3655995" y="238262"/>
                </a:lnTo>
                <a:lnTo>
                  <a:pt x="3618549" y="275810"/>
                </a:lnTo>
                <a:lnTo>
                  <a:pt x="3582096" y="293812"/>
                </a:lnTo>
                <a:lnTo>
                  <a:pt x="3534502" y="311216"/>
                </a:lnTo>
                <a:lnTo>
                  <a:pt x="3476273" y="327957"/>
                </a:lnTo>
                <a:lnTo>
                  <a:pt x="3407918" y="343972"/>
                </a:lnTo>
                <a:lnTo>
                  <a:pt x="3370101" y="351687"/>
                </a:lnTo>
                <a:lnTo>
                  <a:pt x="3329943" y="359197"/>
                </a:lnTo>
                <a:lnTo>
                  <a:pt x="3287507" y="366494"/>
                </a:lnTo>
                <a:lnTo>
                  <a:pt x="3242857" y="373570"/>
                </a:lnTo>
                <a:lnTo>
                  <a:pt x="3196056" y="380416"/>
                </a:lnTo>
                <a:lnTo>
                  <a:pt x="3147168" y="387025"/>
                </a:lnTo>
                <a:lnTo>
                  <a:pt x="3096256" y="393390"/>
                </a:lnTo>
                <a:lnTo>
                  <a:pt x="3043383" y="399501"/>
                </a:lnTo>
                <a:lnTo>
                  <a:pt x="2988614" y="405352"/>
                </a:lnTo>
                <a:lnTo>
                  <a:pt x="2932011" y="410933"/>
                </a:lnTo>
                <a:lnTo>
                  <a:pt x="2873638" y="416238"/>
                </a:lnTo>
                <a:lnTo>
                  <a:pt x="2813558" y="421258"/>
                </a:lnTo>
                <a:lnTo>
                  <a:pt x="2751836" y="425986"/>
                </a:lnTo>
                <a:lnTo>
                  <a:pt x="2688533" y="430413"/>
                </a:lnTo>
                <a:lnTo>
                  <a:pt x="2623715" y="434531"/>
                </a:lnTo>
                <a:lnTo>
                  <a:pt x="2557444" y="438333"/>
                </a:lnTo>
                <a:lnTo>
                  <a:pt x="2489783" y="441810"/>
                </a:lnTo>
                <a:lnTo>
                  <a:pt x="2420797" y="444956"/>
                </a:lnTo>
                <a:lnTo>
                  <a:pt x="2350549" y="447760"/>
                </a:lnTo>
                <a:lnTo>
                  <a:pt x="2279102" y="450217"/>
                </a:lnTo>
                <a:lnTo>
                  <a:pt x="2206520" y="452317"/>
                </a:lnTo>
                <a:lnTo>
                  <a:pt x="2132865" y="454054"/>
                </a:lnTo>
                <a:lnTo>
                  <a:pt x="2058203" y="455418"/>
                </a:lnTo>
                <a:lnTo>
                  <a:pt x="1982595" y="456402"/>
                </a:lnTo>
                <a:lnTo>
                  <a:pt x="1906106" y="456999"/>
                </a:lnTo>
                <a:lnTo>
                  <a:pt x="1828800" y="457200"/>
                </a:lnTo>
                <a:lnTo>
                  <a:pt x="1751493" y="456999"/>
                </a:lnTo>
                <a:lnTo>
                  <a:pt x="1675004" y="456402"/>
                </a:lnTo>
                <a:lnTo>
                  <a:pt x="1599396" y="455418"/>
                </a:lnTo>
                <a:lnTo>
                  <a:pt x="1524734" y="454054"/>
                </a:lnTo>
                <a:lnTo>
                  <a:pt x="1451079" y="452317"/>
                </a:lnTo>
                <a:lnTo>
                  <a:pt x="1378497" y="450217"/>
                </a:lnTo>
                <a:lnTo>
                  <a:pt x="1307050" y="447760"/>
                </a:lnTo>
                <a:lnTo>
                  <a:pt x="1236802" y="444956"/>
                </a:lnTo>
                <a:lnTo>
                  <a:pt x="1167816" y="441810"/>
                </a:lnTo>
                <a:lnTo>
                  <a:pt x="1100155" y="438333"/>
                </a:lnTo>
                <a:lnTo>
                  <a:pt x="1033884" y="434531"/>
                </a:lnTo>
                <a:lnTo>
                  <a:pt x="969066" y="430413"/>
                </a:lnTo>
                <a:lnTo>
                  <a:pt x="905763" y="425986"/>
                </a:lnTo>
                <a:lnTo>
                  <a:pt x="844041" y="421258"/>
                </a:lnTo>
                <a:lnTo>
                  <a:pt x="783961" y="416238"/>
                </a:lnTo>
                <a:lnTo>
                  <a:pt x="725588" y="410933"/>
                </a:lnTo>
                <a:lnTo>
                  <a:pt x="668985" y="405352"/>
                </a:lnTo>
                <a:lnTo>
                  <a:pt x="614216" y="399501"/>
                </a:lnTo>
                <a:lnTo>
                  <a:pt x="561343" y="393390"/>
                </a:lnTo>
                <a:lnTo>
                  <a:pt x="510431" y="387025"/>
                </a:lnTo>
                <a:lnTo>
                  <a:pt x="461543" y="380416"/>
                </a:lnTo>
                <a:lnTo>
                  <a:pt x="414742" y="373570"/>
                </a:lnTo>
                <a:lnTo>
                  <a:pt x="370092" y="366494"/>
                </a:lnTo>
                <a:lnTo>
                  <a:pt x="327656" y="359197"/>
                </a:lnTo>
                <a:lnTo>
                  <a:pt x="287498" y="351687"/>
                </a:lnTo>
                <a:lnTo>
                  <a:pt x="249681" y="343972"/>
                </a:lnTo>
                <a:lnTo>
                  <a:pt x="181326" y="327957"/>
                </a:lnTo>
                <a:lnTo>
                  <a:pt x="123097" y="311216"/>
                </a:lnTo>
                <a:lnTo>
                  <a:pt x="75503" y="293812"/>
                </a:lnTo>
                <a:lnTo>
                  <a:pt x="39050" y="275810"/>
                </a:lnTo>
                <a:lnTo>
                  <a:pt x="6375" y="247822"/>
                </a:lnTo>
                <a:lnTo>
                  <a:pt x="0" y="2286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74189" y="568198"/>
            <a:ext cx="4596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Installation</a:t>
            </a:r>
            <a:r>
              <a:rPr spc="-30" dirty="0"/>
              <a:t> </a:t>
            </a:r>
            <a:r>
              <a:rPr spc="-5" dirty="0"/>
              <a:t>Manual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295336"/>
            <a:ext cx="7543800" cy="491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8802" y="392633"/>
            <a:ext cx="301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Safety</a:t>
            </a:r>
            <a:r>
              <a:rPr spc="-45" dirty="0"/>
              <a:t> </a:t>
            </a:r>
            <a:r>
              <a:rPr spc="-10" dirty="0"/>
              <a:t>Label</a:t>
            </a:r>
          </a:p>
        </p:txBody>
      </p:sp>
      <p:sp>
        <p:nvSpPr>
          <p:cNvPr id="4" name="object 4"/>
          <p:cNvSpPr/>
          <p:nvPr/>
        </p:nvSpPr>
        <p:spPr>
          <a:xfrm>
            <a:off x="6019800" y="4648200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228600"/>
                </a:moveTo>
                <a:lnTo>
                  <a:pt x="21427" y="184321"/>
                </a:lnTo>
                <a:lnTo>
                  <a:pt x="58265" y="156350"/>
                </a:lnTo>
                <a:lnTo>
                  <a:pt x="111741" y="129898"/>
                </a:lnTo>
                <a:lnTo>
                  <a:pt x="180650" y="105207"/>
                </a:lnTo>
                <a:lnTo>
                  <a:pt x="220516" y="93597"/>
                </a:lnTo>
                <a:lnTo>
                  <a:pt x="263789" y="82518"/>
                </a:lnTo>
                <a:lnTo>
                  <a:pt x="310317" y="72000"/>
                </a:lnTo>
                <a:lnTo>
                  <a:pt x="359952" y="62072"/>
                </a:lnTo>
                <a:lnTo>
                  <a:pt x="412541" y="52766"/>
                </a:lnTo>
                <a:lnTo>
                  <a:pt x="467935" y="44110"/>
                </a:lnTo>
                <a:lnTo>
                  <a:pt x="525982" y="36136"/>
                </a:lnTo>
                <a:lnTo>
                  <a:pt x="586533" y="28873"/>
                </a:lnTo>
                <a:lnTo>
                  <a:pt x="649437" y="22352"/>
                </a:lnTo>
                <a:lnTo>
                  <a:pt x="714544" y="16603"/>
                </a:lnTo>
                <a:lnTo>
                  <a:pt x="781702" y="11655"/>
                </a:lnTo>
                <a:lnTo>
                  <a:pt x="850761" y="7539"/>
                </a:lnTo>
                <a:lnTo>
                  <a:pt x="921571" y="4286"/>
                </a:lnTo>
                <a:lnTo>
                  <a:pt x="993981" y="1925"/>
                </a:lnTo>
                <a:lnTo>
                  <a:pt x="1067841" y="486"/>
                </a:lnTo>
                <a:lnTo>
                  <a:pt x="1143000" y="0"/>
                </a:lnTo>
                <a:lnTo>
                  <a:pt x="1218158" y="486"/>
                </a:lnTo>
                <a:lnTo>
                  <a:pt x="1292018" y="1925"/>
                </a:lnTo>
                <a:lnTo>
                  <a:pt x="1364428" y="4286"/>
                </a:lnTo>
                <a:lnTo>
                  <a:pt x="1435238" y="7539"/>
                </a:lnTo>
                <a:lnTo>
                  <a:pt x="1504297" y="11655"/>
                </a:lnTo>
                <a:lnTo>
                  <a:pt x="1571455" y="16603"/>
                </a:lnTo>
                <a:lnTo>
                  <a:pt x="1636562" y="22352"/>
                </a:lnTo>
                <a:lnTo>
                  <a:pt x="1699466" y="28873"/>
                </a:lnTo>
                <a:lnTo>
                  <a:pt x="1760017" y="36136"/>
                </a:lnTo>
                <a:lnTo>
                  <a:pt x="1818064" y="44110"/>
                </a:lnTo>
                <a:lnTo>
                  <a:pt x="1873458" y="52766"/>
                </a:lnTo>
                <a:lnTo>
                  <a:pt x="1926047" y="62072"/>
                </a:lnTo>
                <a:lnTo>
                  <a:pt x="1975682" y="72000"/>
                </a:lnTo>
                <a:lnTo>
                  <a:pt x="2022210" y="82518"/>
                </a:lnTo>
                <a:lnTo>
                  <a:pt x="2065483" y="93597"/>
                </a:lnTo>
                <a:lnTo>
                  <a:pt x="2105349" y="105207"/>
                </a:lnTo>
                <a:lnTo>
                  <a:pt x="2141657" y="117318"/>
                </a:lnTo>
                <a:lnTo>
                  <a:pt x="2203000" y="142919"/>
                </a:lnTo>
                <a:lnTo>
                  <a:pt x="2248308" y="170160"/>
                </a:lnTo>
                <a:lnTo>
                  <a:pt x="2276376" y="198801"/>
                </a:lnTo>
                <a:lnTo>
                  <a:pt x="2286000" y="228600"/>
                </a:lnTo>
                <a:lnTo>
                  <a:pt x="2283569" y="243628"/>
                </a:lnTo>
                <a:lnTo>
                  <a:pt x="2248308" y="287039"/>
                </a:lnTo>
                <a:lnTo>
                  <a:pt x="2203000" y="314280"/>
                </a:lnTo>
                <a:lnTo>
                  <a:pt x="2141657" y="339881"/>
                </a:lnTo>
                <a:lnTo>
                  <a:pt x="2105349" y="351992"/>
                </a:lnTo>
                <a:lnTo>
                  <a:pt x="2065483" y="363602"/>
                </a:lnTo>
                <a:lnTo>
                  <a:pt x="2022210" y="374681"/>
                </a:lnTo>
                <a:lnTo>
                  <a:pt x="1975682" y="385199"/>
                </a:lnTo>
                <a:lnTo>
                  <a:pt x="1926047" y="395127"/>
                </a:lnTo>
                <a:lnTo>
                  <a:pt x="1873458" y="404433"/>
                </a:lnTo>
                <a:lnTo>
                  <a:pt x="1818064" y="413089"/>
                </a:lnTo>
                <a:lnTo>
                  <a:pt x="1760017" y="421063"/>
                </a:lnTo>
                <a:lnTo>
                  <a:pt x="1699466" y="428326"/>
                </a:lnTo>
                <a:lnTo>
                  <a:pt x="1636562" y="434847"/>
                </a:lnTo>
                <a:lnTo>
                  <a:pt x="1571455" y="440596"/>
                </a:lnTo>
                <a:lnTo>
                  <a:pt x="1504297" y="445544"/>
                </a:lnTo>
                <a:lnTo>
                  <a:pt x="1435238" y="449660"/>
                </a:lnTo>
                <a:lnTo>
                  <a:pt x="1364428" y="452913"/>
                </a:lnTo>
                <a:lnTo>
                  <a:pt x="1292018" y="455274"/>
                </a:lnTo>
                <a:lnTo>
                  <a:pt x="1218158" y="456713"/>
                </a:lnTo>
                <a:lnTo>
                  <a:pt x="1143000" y="457200"/>
                </a:lnTo>
                <a:lnTo>
                  <a:pt x="1067841" y="456713"/>
                </a:lnTo>
                <a:lnTo>
                  <a:pt x="993981" y="455274"/>
                </a:lnTo>
                <a:lnTo>
                  <a:pt x="921571" y="452913"/>
                </a:lnTo>
                <a:lnTo>
                  <a:pt x="850761" y="449660"/>
                </a:lnTo>
                <a:lnTo>
                  <a:pt x="781702" y="445544"/>
                </a:lnTo>
                <a:lnTo>
                  <a:pt x="714544" y="440596"/>
                </a:lnTo>
                <a:lnTo>
                  <a:pt x="649437" y="434847"/>
                </a:lnTo>
                <a:lnTo>
                  <a:pt x="586533" y="428326"/>
                </a:lnTo>
                <a:lnTo>
                  <a:pt x="525982" y="421063"/>
                </a:lnTo>
                <a:lnTo>
                  <a:pt x="467935" y="413089"/>
                </a:lnTo>
                <a:lnTo>
                  <a:pt x="412541" y="404433"/>
                </a:lnTo>
                <a:lnTo>
                  <a:pt x="359952" y="395127"/>
                </a:lnTo>
                <a:lnTo>
                  <a:pt x="310317" y="385199"/>
                </a:lnTo>
                <a:lnTo>
                  <a:pt x="263789" y="374681"/>
                </a:lnTo>
                <a:lnTo>
                  <a:pt x="220516" y="363602"/>
                </a:lnTo>
                <a:lnTo>
                  <a:pt x="180650" y="351992"/>
                </a:lnTo>
                <a:lnTo>
                  <a:pt x="144342" y="339881"/>
                </a:lnTo>
                <a:lnTo>
                  <a:pt x="82999" y="314280"/>
                </a:lnTo>
                <a:lnTo>
                  <a:pt x="37691" y="287039"/>
                </a:lnTo>
                <a:lnTo>
                  <a:pt x="9623" y="258398"/>
                </a:lnTo>
                <a:lnTo>
                  <a:pt x="0" y="228600"/>
                </a:lnTo>
                <a:close/>
              </a:path>
            </a:pathLst>
          </a:custGeom>
          <a:ln w="539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" y="376237"/>
            <a:ext cx="9001125" cy="60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949" y="2372944"/>
            <a:ext cx="776414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atin typeface="Arial"/>
                <a:cs typeface="Arial"/>
              </a:rPr>
              <a:t>2. General</a:t>
            </a:r>
            <a:r>
              <a:rPr sz="6600" spc="-70" dirty="0">
                <a:latin typeface="Arial"/>
                <a:cs typeface="Arial"/>
              </a:rPr>
              <a:t> </a:t>
            </a:r>
            <a:r>
              <a:rPr sz="6600" dirty="0">
                <a:latin typeface="Arial"/>
                <a:cs typeface="Arial"/>
              </a:rPr>
              <a:t>Concerns</a:t>
            </a:r>
            <a:endParaRPr sz="6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735837"/>
            <a:ext cx="2563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Inspection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2645" y="568198"/>
            <a:ext cx="3380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Combustibles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215453"/>
            <a:ext cx="5891530" cy="29768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Combustible: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25" dirty="0">
                <a:latin typeface="Arial"/>
                <a:cs typeface="Arial"/>
              </a:rPr>
              <a:t>Walls </a:t>
            </a:r>
            <a:r>
              <a:rPr sz="2800" spc="-5" dirty="0">
                <a:latin typeface="Arial"/>
                <a:cs typeface="Arial"/>
              </a:rPr>
              <a:t>with wood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framing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Paper-faced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materials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15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Papered sheetrock </a:t>
            </a:r>
            <a:r>
              <a:rPr sz="2400" dirty="0">
                <a:latin typeface="Arial"/>
                <a:cs typeface="Arial"/>
              </a:rPr>
              <a:t>(dry</a:t>
            </a:r>
            <a:r>
              <a:rPr sz="2400" spc="-5" dirty="0">
                <a:latin typeface="Arial"/>
                <a:cs typeface="Arial"/>
              </a:rPr>
              <a:t> wall)</a:t>
            </a:r>
            <a:endParaRPr sz="24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000" dirty="0">
                <a:latin typeface="Arial"/>
                <a:cs typeface="Arial"/>
              </a:rPr>
              <a:t>including fire-rated papered sheetrock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5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Plaster on wood lath or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studs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0" y="1524000"/>
            <a:ext cx="30480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6300" y="4184650"/>
            <a:ext cx="2552700" cy="2130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2645" y="568198"/>
            <a:ext cx="3378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</a:t>
            </a:r>
            <a:r>
              <a:rPr spc="-25" dirty="0"/>
              <a:t>b</a:t>
            </a:r>
            <a:r>
              <a:rPr spc="-5" dirty="0"/>
              <a:t>ustibles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68361"/>
            <a:ext cx="4012565" cy="36899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Noncombustible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Entirely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metal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Brick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30" dirty="0">
                <a:latin typeface="Arial"/>
                <a:cs typeface="Arial"/>
              </a:rPr>
              <a:t>Tile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Concrete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Slate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Plaster on metal lath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4876" y="1417700"/>
            <a:ext cx="2082800" cy="254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2514600"/>
            <a:ext cx="27432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2154237"/>
            <a:ext cx="2381250" cy="397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1622" y="430733"/>
            <a:ext cx="3458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Safety</a:t>
            </a:r>
            <a:r>
              <a:rPr spc="-35" dirty="0"/>
              <a:t> </a:t>
            </a:r>
            <a:r>
              <a:rPr spc="-50" dirty="0"/>
              <a:t>Testing</a:t>
            </a:r>
          </a:p>
        </p:txBody>
      </p:sp>
      <p:sp>
        <p:nvSpPr>
          <p:cNvPr id="3" name="object 3"/>
          <p:cNvSpPr/>
          <p:nvPr/>
        </p:nvSpPr>
        <p:spPr>
          <a:xfrm>
            <a:off x="5105400" y="2209800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533400"/>
                </a:moveTo>
                <a:lnTo>
                  <a:pt x="1600200" y="533400"/>
                </a:lnTo>
                <a:lnTo>
                  <a:pt x="1600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295463"/>
            <a:ext cx="7315200" cy="494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5733" y="353009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</a:t>
            </a:r>
            <a:r>
              <a:rPr spc="-25" dirty="0"/>
              <a:t>n</a:t>
            </a:r>
            <a:r>
              <a:rPr spc="-5" dirty="0"/>
              <a:t>ces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47800"/>
            <a:ext cx="8001000" cy="404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0288" y="3012948"/>
            <a:ext cx="1335024" cy="1641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3048000"/>
            <a:ext cx="1219200" cy="1524000"/>
          </a:xfrm>
          <a:custGeom>
            <a:avLst/>
            <a:gdLst/>
            <a:ahLst/>
            <a:cxnLst/>
            <a:rect l="l" t="t" r="r" b="b"/>
            <a:pathLst>
              <a:path w="1219200" h="1524000">
                <a:moveTo>
                  <a:pt x="0" y="762000"/>
                </a:moveTo>
                <a:lnTo>
                  <a:pt x="1406" y="709824"/>
                </a:lnTo>
                <a:lnTo>
                  <a:pt x="5564" y="658593"/>
                </a:lnTo>
                <a:lnTo>
                  <a:pt x="12384" y="608419"/>
                </a:lnTo>
                <a:lnTo>
                  <a:pt x="21775" y="559417"/>
                </a:lnTo>
                <a:lnTo>
                  <a:pt x="33645" y="511699"/>
                </a:lnTo>
                <a:lnTo>
                  <a:pt x="47904" y="465379"/>
                </a:lnTo>
                <a:lnTo>
                  <a:pt x="64462" y="420571"/>
                </a:lnTo>
                <a:lnTo>
                  <a:pt x="83227" y="377387"/>
                </a:lnTo>
                <a:lnTo>
                  <a:pt x="104108" y="335942"/>
                </a:lnTo>
                <a:lnTo>
                  <a:pt x="127016" y="296348"/>
                </a:lnTo>
                <a:lnTo>
                  <a:pt x="151859" y="258720"/>
                </a:lnTo>
                <a:lnTo>
                  <a:pt x="178546" y="223170"/>
                </a:lnTo>
                <a:lnTo>
                  <a:pt x="206986" y="189813"/>
                </a:lnTo>
                <a:lnTo>
                  <a:pt x="237089" y="158761"/>
                </a:lnTo>
                <a:lnTo>
                  <a:pt x="268764" y="130127"/>
                </a:lnTo>
                <a:lnTo>
                  <a:pt x="301921" y="104027"/>
                </a:lnTo>
                <a:lnTo>
                  <a:pt x="336468" y="80572"/>
                </a:lnTo>
                <a:lnTo>
                  <a:pt x="372314" y="59876"/>
                </a:lnTo>
                <a:lnTo>
                  <a:pt x="409369" y="42053"/>
                </a:lnTo>
                <a:lnTo>
                  <a:pt x="447542" y="27216"/>
                </a:lnTo>
                <a:lnTo>
                  <a:pt x="486743" y="15479"/>
                </a:lnTo>
                <a:lnTo>
                  <a:pt x="526880" y="6955"/>
                </a:lnTo>
                <a:lnTo>
                  <a:pt x="567862" y="1757"/>
                </a:lnTo>
                <a:lnTo>
                  <a:pt x="609600" y="0"/>
                </a:lnTo>
                <a:lnTo>
                  <a:pt x="651337" y="1757"/>
                </a:lnTo>
                <a:lnTo>
                  <a:pt x="692319" y="6955"/>
                </a:lnTo>
                <a:lnTo>
                  <a:pt x="732456" y="15479"/>
                </a:lnTo>
                <a:lnTo>
                  <a:pt x="771657" y="27216"/>
                </a:lnTo>
                <a:lnTo>
                  <a:pt x="809830" y="42053"/>
                </a:lnTo>
                <a:lnTo>
                  <a:pt x="846885" y="59876"/>
                </a:lnTo>
                <a:lnTo>
                  <a:pt x="882731" y="80572"/>
                </a:lnTo>
                <a:lnTo>
                  <a:pt x="917278" y="104027"/>
                </a:lnTo>
                <a:lnTo>
                  <a:pt x="950435" y="130127"/>
                </a:lnTo>
                <a:lnTo>
                  <a:pt x="982110" y="158761"/>
                </a:lnTo>
                <a:lnTo>
                  <a:pt x="1012213" y="189813"/>
                </a:lnTo>
                <a:lnTo>
                  <a:pt x="1040653" y="223170"/>
                </a:lnTo>
                <a:lnTo>
                  <a:pt x="1067340" y="258720"/>
                </a:lnTo>
                <a:lnTo>
                  <a:pt x="1092183" y="296348"/>
                </a:lnTo>
                <a:lnTo>
                  <a:pt x="1115091" y="335942"/>
                </a:lnTo>
                <a:lnTo>
                  <a:pt x="1135972" y="377387"/>
                </a:lnTo>
                <a:lnTo>
                  <a:pt x="1154737" y="420571"/>
                </a:lnTo>
                <a:lnTo>
                  <a:pt x="1171295" y="465379"/>
                </a:lnTo>
                <a:lnTo>
                  <a:pt x="1185554" y="511699"/>
                </a:lnTo>
                <a:lnTo>
                  <a:pt x="1197424" y="559417"/>
                </a:lnTo>
                <a:lnTo>
                  <a:pt x="1206815" y="608419"/>
                </a:lnTo>
                <a:lnTo>
                  <a:pt x="1213635" y="658593"/>
                </a:lnTo>
                <a:lnTo>
                  <a:pt x="1217793" y="709824"/>
                </a:lnTo>
                <a:lnTo>
                  <a:pt x="1219200" y="762000"/>
                </a:lnTo>
                <a:lnTo>
                  <a:pt x="1217793" y="814175"/>
                </a:lnTo>
                <a:lnTo>
                  <a:pt x="1213635" y="865406"/>
                </a:lnTo>
                <a:lnTo>
                  <a:pt x="1206815" y="915580"/>
                </a:lnTo>
                <a:lnTo>
                  <a:pt x="1197424" y="964582"/>
                </a:lnTo>
                <a:lnTo>
                  <a:pt x="1185554" y="1012300"/>
                </a:lnTo>
                <a:lnTo>
                  <a:pt x="1171295" y="1058620"/>
                </a:lnTo>
                <a:lnTo>
                  <a:pt x="1154737" y="1103428"/>
                </a:lnTo>
                <a:lnTo>
                  <a:pt x="1135972" y="1146612"/>
                </a:lnTo>
                <a:lnTo>
                  <a:pt x="1115091" y="1188057"/>
                </a:lnTo>
                <a:lnTo>
                  <a:pt x="1092183" y="1227651"/>
                </a:lnTo>
                <a:lnTo>
                  <a:pt x="1067340" y="1265279"/>
                </a:lnTo>
                <a:lnTo>
                  <a:pt x="1040653" y="1300829"/>
                </a:lnTo>
                <a:lnTo>
                  <a:pt x="1012213" y="1334186"/>
                </a:lnTo>
                <a:lnTo>
                  <a:pt x="982110" y="1365238"/>
                </a:lnTo>
                <a:lnTo>
                  <a:pt x="950435" y="1393872"/>
                </a:lnTo>
                <a:lnTo>
                  <a:pt x="917278" y="1419972"/>
                </a:lnTo>
                <a:lnTo>
                  <a:pt x="882731" y="1443427"/>
                </a:lnTo>
                <a:lnTo>
                  <a:pt x="846885" y="1464123"/>
                </a:lnTo>
                <a:lnTo>
                  <a:pt x="809830" y="1481946"/>
                </a:lnTo>
                <a:lnTo>
                  <a:pt x="771657" y="1496783"/>
                </a:lnTo>
                <a:lnTo>
                  <a:pt x="732456" y="1508520"/>
                </a:lnTo>
                <a:lnTo>
                  <a:pt x="692319" y="1517044"/>
                </a:lnTo>
                <a:lnTo>
                  <a:pt x="651337" y="1522242"/>
                </a:lnTo>
                <a:lnTo>
                  <a:pt x="609600" y="1524000"/>
                </a:lnTo>
                <a:lnTo>
                  <a:pt x="567862" y="1522242"/>
                </a:lnTo>
                <a:lnTo>
                  <a:pt x="526880" y="1517044"/>
                </a:lnTo>
                <a:lnTo>
                  <a:pt x="486743" y="1508520"/>
                </a:lnTo>
                <a:lnTo>
                  <a:pt x="447542" y="1496783"/>
                </a:lnTo>
                <a:lnTo>
                  <a:pt x="409369" y="1481946"/>
                </a:lnTo>
                <a:lnTo>
                  <a:pt x="372314" y="1464123"/>
                </a:lnTo>
                <a:lnTo>
                  <a:pt x="336468" y="1443427"/>
                </a:lnTo>
                <a:lnTo>
                  <a:pt x="301921" y="1419972"/>
                </a:lnTo>
                <a:lnTo>
                  <a:pt x="268764" y="1393872"/>
                </a:lnTo>
                <a:lnTo>
                  <a:pt x="237089" y="1365238"/>
                </a:lnTo>
                <a:lnTo>
                  <a:pt x="206986" y="1334186"/>
                </a:lnTo>
                <a:lnTo>
                  <a:pt x="178546" y="1300829"/>
                </a:lnTo>
                <a:lnTo>
                  <a:pt x="151859" y="1265279"/>
                </a:lnTo>
                <a:lnTo>
                  <a:pt x="127016" y="1227651"/>
                </a:lnTo>
                <a:lnTo>
                  <a:pt x="104108" y="1188057"/>
                </a:lnTo>
                <a:lnTo>
                  <a:pt x="83227" y="1146612"/>
                </a:lnTo>
                <a:lnTo>
                  <a:pt x="64462" y="1103428"/>
                </a:lnTo>
                <a:lnTo>
                  <a:pt x="47904" y="1058620"/>
                </a:lnTo>
                <a:lnTo>
                  <a:pt x="33645" y="1012300"/>
                </a:lnTo>
                <a:lnTo>
                  <a:pt x="21775" y="964582"/>
                </a:lnTo>
                <a:lnTo>
                  <a:pt x="12384" y="915580"/>
                </a:lnTo>
                <a:lnTo>
                  <a:pt x="5564" y="865406"/>
                </a:lnTo>
                <a:lnTo>
                  <a:pt x="1406" y="814175"/>
                </a:lnTo>
                <a:lnTo>
                  <a:pt x="0" y="762000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2362200"/>
            <a:ext cx="32766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34334" y="430733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</a:t>
            </a:r>
            <a:r>
              <a:rPr spc="-25" dirty="0"/>
              <a:t>n</a:t>
            </a:r>
            <a:r>
              <a:rPr spc="-5" dirty="0"/>
              <a:t>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3444" y="2279545"/>
            <a:ext cx="4404360" cy="25012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Side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Clearance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Back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Clearance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Bottom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Clearance</a:t>
            </a:r>
            <a:endParaRPr sz="28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Also mantle, surround,  ceiling and adjacent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walls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00" y="2209800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533400"/>
                </a:moveTo>
                <a:lnTo>
                  <a:pt x="1600200" y="533400"/>
                </a:lnTo>
                <a:lnTo>
                  <a:pt x="1600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3385" y="2630297"/>
            <a:ext cx="3515995" cy="1075690"/>
          </a:xfrm>
          <a:custGeom>
            <a:avLst/>
            <a:gdLst/>
            <a:ahLst/>
            <a:cxnLst/>
            <a:rect l="l" t="t" r="r" b="b"/>
            <a:pathLst>
              <a:path w="3515995" h="1075689">
                <a:moveTo>
                  <a:pt x="3285275" y="1001828"/>
                </a:moveTo>
                <a:lnTo>
                  <a:pt x="3264535" y="1075182"/>
                </a:lnTo>
                <a:lnTo>
                  <a:pt x="3515614" y="1027302"/>
                </a:lnTo>
                <a:lnTo>
                  <a:pt x="3499040" y="1012189"/>
                </a:lnTo>
                <a:lnTo>
                  <a:pt x="3321939" y="1012189"/>
                </a:lnTo>
                <a:lnTo>
                  <a:pt x="3285275" y="1001828"/>
                </a:lnTo>
                <a:close/>
              </a:path>
              <a:path w="3515995" h="1075689">
                <a:moveTo>
                  <a:pt x="3306026" y="928436"/>
                </a:moveTo>
                <a:lnTo>
                  <a:pt x="3285275" y="1001828"/>
                </a:lnTo>
                <a:lnTo>
                  <a:pt x="3321939" y="1012189"/>
                </a:lnTo>
                <a:lnTo>
                  <a:pt x="3342640" y="938783"/>
                </a:lnTo>
                <a:lnTo>
                  <a:pt x="3306026" y="928436"/>
                </a:lnTo>
                <a:close/>
              </a:path>
              <a:path w="3515995" h="1075689">
                <a:moveTo>
                  <a:pt x="3326765" y="855090"/>
                </a:moveTo>
                <a:lnTo>
                  <a:pt x="3306026" y="928436"/>
                </a:lnTo>
                <a:lnTo>
                  <a:pt x="3342640" y="938783"/>
                </a:lnTo>
                <a:lnTo>
                  <a:pt x="3321939" y="1012189"/>
                </a:lnTo>
                <a:lnTo>
                  <a:pt x="3499040" y="1012189"/>
                </a:lnTo>
                <a:lnTo>
                  <a:pt x="3326765" y="855090"/>
                </a:lnTo>
                <a:close/>
              </a:path>
              <a:path w="3515995" h="1075689">
                <a:moveTo>
                  <a:pt x="20827" y="0"/>
                </a:moveTo>
                <a:lnTo>
                  <a:pt x="0" y="73405"/>
                </a:lnTo>
                <a:lnTo>
                  <a:pt x="3285275" y="1001828"/>
                </a:lnTo>
                <a:lnTo>
                  <a:pt x="3306026" y="928436"/>
                </a:lnTo>
                <a:lnTo>
                  <a:pt x="20827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7817" y="3163189"/>
            <a:ext cx="4428490" cy="1089660"/>
          </a:xfrm>
          <a:custGeom>
            <a:avLst/>
            <a:gdLst/>
            <a:ahLst/>
            <a:cxnLst/>
            <a:rect l="l" t="t" r="r" b="b"/>
            <a:pathLst>
              <a:path w="4428490" h="1089660">
                <a:moveTo>
                  <a:pt x="4196588" y="1015025"/>
                </a:moveTo>
                <a:lnTo>
                  <a:pt x="4179951" y="1089406"/>
                </a:lnTo>
                <a:lnTo>
                  <a:pt x="4427982" y="1027811"/>
                </a:lnTo>
                <a:lnTo>
                  <a:pt x="4422530" y="1023366"/>
                </a:lnTo>
                <a:lnTo>
                  <a:pt x="4233799" y="1023366"/>
                </a:lnTo>
                <a:lnTo>
                  <a:pt x="4196588" y="1015025"/>
                </a:lnTo>
                <a:close/>
              </a:path>
              <a:path w="4428490" h="1089660">
                <a:moveTo>
                  <a:pt x="4213234" y="940605"/>
                </a:moveTo>
                <a:lnTo>
                  <a:pt x="4196588" y="1015025"/>
                </a:lnTo>
                <a:lnTo>
                  <a:pt x="4233799" y="1023366"/>
                </a:lnTo>
                <a:lnTo>
                  <a:pt x="4250436" y="948944"/>
                </a:lnTo>
                <a:lnTo>
                  <a:pt x="4213234" y="940605"/>
                </a:lnTo>
                <a:close/>
              </a:path>
              <a:path w="4428490" h="1089660">
                <a:moveTo>
                  <a:pt x="4229862" y="866267"/>
                </a:moveTo>
                <a:lnTo>
                  <a:pt x="4213234" y="940605"/>
                </a:lnTo>
                <a:lnTo>
                  <a:pt x="4250436" y="948944"/>
                </a:lnTo>
                <a:lnTo>
                  <a:pt x="4233799" y="1023366"/>
                </a:lnTo>
                <a:lnTo>
                  <a:pt x="4422530" y="1023366"/>
                </a:lnTo>
                <a:lnTo>
                  <a:pt x="4229862" y="866267"/>
                </a:lnTo>
                <a:close/>
              </a:path>
              <a:path w="4428490" h="1089660">
                <a:moveTo>
                  <a:pt x="16764" y="0"/>
                </a:moveTo>
                <a:lnTo>
                  <a:pt x="0" y="74422"/>
                </a:lnTo>
                <a:lnTo>
                  <a:pt x="4196588" y="1015025"/>
                </a:lnTo>
                <a:lnTo>
                  <a:pt x="4213234" y="940605"/>
                </a:lnTo>
                <a:lnTo>
                  <a:pt x="1676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22673" y="3655695"/>
            <a:ext cx="2486025" cy="744855"/>
          </a:xfrm>
          <a:custGeom>
            <a:avLst/>
            <a:gdLst/>
            <a:ahLst/>
            <a:cxnLst/>
            <a:rect l="l" t="t" r="r" b="b"/>
            <a:pathLst>
              <a:path w="2486025" h="744854">
                <a:moveTo>
                  <a:pt x="0" y="0"/>
                </a:moveTo>
                <a:lnTo>
                  <a:pt x="2485771" y="744600"/>
                </a:lnTo>
              </a:path>
            </a:pathLst>
          </a:custGeom>
          <a:ln w="762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2282" y="4372609"/>
            <a:ext cx="518795" cy="493395"/>
          </a:xfrm>
          <a:custGeom>
            <a:avLst/>
            <a:gdLst/>
            <a:ahLst/>
            <a:cxnLst/>
            <a:rect l="l" t="t" r="r" b="b"/>
            <a:pathLst>
              <a:path w="518795" h="493395">
                <a:moveTo>
                  <a:pt x="326419" y="363995"/>
                </a:moveTo>
                <a:lnTo>
                  <a:pt x="274066" y="419353"/>
                </a:lnTo>
                <a:lnTo>
                  <a:pt x="518668" y="493394"/>
                </a:lnTo>
                <a:lnTo>
                  <a:pt x="481047" y="390144"/>
                </a:lnTo>
                <a:lnTo>
                  <a:pt x="354075" y="390144"/>
                </a:lnTo>
                <a:lnTo>
                  <a:pt x="326419" y="363995"/>
                </a:lnTo>
                <a:close/>
              </a:path>
              <a:path w="518795" h="493395">
                <a:moveTo>
                  <a:pt x="378821" y="308586"/>
                </a:moveTo>
                <a:lnTo>
                  <a:pt x="326419" y="363995"/>
                </a:lnTo>
                <a:lnTo>
                  <a:pt x="354075" y="390144"/>
                </a:lnTo>
                <a:lnTo>
                  <a:pt x="406526" y="334771"/>
                </a:lnTo>
                <a:lnTo>
                  <a:pt x="378821" y="308586"/>
                </a:lnTo>
                <a:close/>
              </a:path>
              <a:path w="518795" h="493395">
                <a:moveTo>
                  <a:pt x="431165" y="253237"/>
                </a:moveTo>
                <a:lnTo>
                  <a:pt x="378821" y="308586"/>
                </a:lnTo>
                <a:lnTo>
                  <a:pt x="406526" y="334771"/>
                </a:lnTo>
                <a:lnTo>
                  <a:pt x="354075" y="390144"/>
                </a:lnTo>
                <a:lnTo>
                  <a:pt x="481047" y="390144"/>
                </a:lnTo>
                <a:lnTo>
                  <a:pt x="431165" y="253237"/>
                </a:lnTo>
                <a:close/>
              </a:path>
              <a:path w="518795" h="493395">
                <a:moveTo>
                  <a:pt x="52324" y="0"/>
                </a:moveTo>
                <a:lnTo>
                  <a:pt x="0" y="55371"/>
                </a:lnTo>
                <a:lnTo>
                  <a:pt x="326419" y="363995"/>
                </a:lnTo>
                <a:lnTo>
                  <a:pt x="378821" y="308586"/>
                </a:lnTo>
                <a:lnTo>
                  <a:pt x="5232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1981200"/>
            <a:ext cx="32385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6234" y="392633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</a:t>
            </a:r>
            <a:r>
              <a:rPr spc="-25" dirty="0"/>
              <a:t>n</a:t>
            </a:r>
            <a:r>
              <a:rPr spc="-5" dirty="0"/>
              <a:t>ces</a:t>
            </a:r>
          </a:p>
        </p:txBody>
      </p:sp>
      <p:sp>
        <p:nvSpPr>
          <p:cNvPr id="6" name="object 6"/>
          <p:cNvSpPr/>
          <p:nvPr/>
        </p:nvSpPr>
        <p:spPr>
          <a:xfrm>
            <a:off x="2351277" y="2554351"/>
            <a:ext cx="4583430" cy="1452245"/>
          </a:xfrm>
          <a:custGeom>
            <a:avLst/>
            <a:gdLst/>
            <a:ahLst/>
            <a:cxnLst/>
            <a:rect l="l" t="t" r="r" b="b"/>
            <a:pathLst>
              <a:path w="4583430" h="1452245">
                <a:moveTo>
                  <a:pt x="4353028" y="1378819"/>
                </a:moveTo>
                <a:lnTo>
                  <a:pt x="4331081" y="1451864"/>
                </a:lnTo>
                <a:lnTo>
                  <a:pt x="4582922" y="1408049"/>
                </a:lnTo>
                <a:lnTo>
                  <a:pt x="4563493" y="1389761"/>
                </a:lnTo>
                <a:lnTo>
                  <a:pt x="4389501" y="1389761"/>
                </a:lnTo>
                <a:lnTo>
                  <a:pt x="4353028" y="1378819"/>
                </a:lnTo>
                <a:close/>
              </a:path>
              <a:path w="4583430" h="1452245">
                <a:moveTo>
                  <a:pt x="4374926" y="1305937"/>
                </a:moveTo>
                <a:lnTo>
                  <a:pt x="4353028" y="1378819"/>
                </a:lnTo>
                <a:lnTo>
                  <a:pt x="4389501" y="1389761"/>
                </a:lnTo>
                <a:lnTo>
                  <a:pt x="4411345" y="1316863"/>
                </a:lnTo>
                <a:lnTo>
                  <a:pt x="4374926" y="1305937"/>
                </a:lnTo>
                <a:close/>
              </a:path>
              <a:path w="4583430" h="1452245">
                <a:moveTo>
                  <a:pt x="4396867" y="1232916"/>
                </a:moveTo>
                <a:lnTo>
                  <a:pt x="4374926" y="1305937"/>
                </a:lnTo>
                <a:lnTo>
                  <a:pt x="4411345" y="1316863"/>
                </a:lnTo>
                <a:lnTo>
                  <a:pt x="4389501" y="1389761"/>
                </a:lnTo>
                <a:lnTo>
                  <a:pt x="4563493" y="1389761"/>
                </a:lnTo>
                <a:lnTo>
                  <a:pt x="4396867" y="1232916"/>
                </a:lnTo>
                <a:close/>
              </a:path>
              <a:path w="4583430" h="1452245">
                <a:moveTo>
                  <a:pt x="21844" y="0"/>
                </a:moveTo>
                <a:lnTo>
                  <a:pt x="0" y="72898"/>
                </a:lnTo>
                <a:lnTo>
                  <a:pt x="4353028" y="1378819"/>
                </a:lnTo>
                <a:lnTo>
                  <a:pt x="4374926" y="1305937"/>
                </a:lnTo>
                <a:lnTo>
                  <a:pt x="2184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2231263"/>
            <a:ext cx="3217545" cy="1737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Header</a:t>
            </a:r>
            <a:endParaRPr sz="3200">
              <a:latin typeface="Arial"/>
              <a:cs typeface="Arial"/>
            </a:endParaRPr>
          </a:p>
          <a:p>
            <a:pPr marL="692150" lvl="1" indent="-222250">
              <a:lnSpc>
                <a:spcPct val="100000"/>
              </a:lnSpc>
              <a:spcBef>
                <a:spcPts val="15"/>
              </a:spcBef>
              <a:buClr>
                <a:srgbClr val="800000"/>
              </a:buClr>
              <a:buChar char="•"/>
              <a:tabLst>
                <a:tab pos="692785" algn="l"/>
              </a:tabLst>
            </a:pPr>
            <a:r>
              <a:rPr sz="2800" spc="-5" dirty="0">
                <a:latin typeface="Arial"/>
                <a:cs typeface="Arial"/>
              </a:rPr>
              <a:t>Size</a:t>
            </a:r>
            <a:endParaRPr sz="2800">
              <a:latin typeface="Arial"/>
              <a:cs typeface="Arial"/>
            </a:endParaRPr>
          </a:p>
          <a:p>
            <a:pPr marL="692150" lvl="1" indent="-222250">
              <a:lnSpc>
                <a:spcPct val="100000"/>
              </a:lnSpc>
              <a:buClr>
                <a:srgbClr val="800000"/>
              </a:buClr>
              <a:buChar char="•"/>
              <a:tabLst>
                <a:tab pos="692785" algn="l"/>
              </a:tabLst>
            </a:pPr>
            <a:r>
              <a:rPr sz="2800" spc="-5" dirty="0">
                <a:latin typeface="Arial"/>
                <a:cs typeface="Arial"/>
              </a:rPr>
              <a:t>Orientation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Flat or 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7257" y="468833"/>
            <a:ext cx="2731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</a:t>
            </a:r>
            <a:r>
              <a:rPr spc="-20" dirty="0"/>
              <a:t>h</a:t>
            </a:r>
            <a:r>
              <a:rPr spc="-5" dirty="0"/>
              <a:t>alleng</a:t>
            </a:r>
            <a:r>
              <a:rPr spc="-25" dirty="0"/>
              <a:t>e</a:t>
            </a:r>
            <a:r>
              <a:rPr spc="-5"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435562"/>
            <a:ext cx="6717665" cy="30264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824989">
              <a:lnSpc>
                <a:spcPct val="100000"/>
              </a:lnSpc>
              <a:spcBef>
                <a:spcPts val="965"/>
              </a:spcBef>
            </a:pPr>
            <a:r>
              <a:rPr sz="3600" b="1" spc="-30" dirty="0">
                <a:latin typeface="Arial"/>
                <a:cs typeface="Arial"/>
              </a:rPr>
              <a:t>Variety </a:t>
            </a:r>
            <a:r>
              <a:rPr sz="3600" b="1" dirty="0">
                <a:latin typeface="Arial"/>
                <a:cs typeface="Arial"/>
              </a:rPr>
              <a:t>of Code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Issues</a:t>
            </a:r>
            <a:endParaRPr sz="36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Combustion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air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Use of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room</a:t>
            </a:r>
            <a:endParaRPr sz="320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45134" algn="l"/>
                <a:tab pos="445770" algn="l"/>
              </a:tabLst>
            </a:pPr>
            <a:r>
              <a:rPr sz="3200" spc="-5" dirty="0">
                <a:latin typeface="Arial"/>
                <a:cs typeface="Arial"/>
              </a:rPr>
              <a:t>Authority for venting instructions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Mobile home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requirements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6234" y="392633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</a:t>
            </a:r>
            <a:r>
              <a:rPr spc="-25" dirty="0"/>
              <a:t>n</a:t>
            </a:r>
            <a:r>
              <a:rPr spc="-5" dirty="0"/>
              <a:t>ces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3808729"/>
            <a:ext cx="6705600" cy="2515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2850" y="1016000"/>
            <a:ext cx="3756279" cy="2796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</a:t>
            </a:r>
            <a:r>
              <a:rPr spc="-25" dirty="0"/>
              <a:t>n</a:t>
            </a:r>
            <a:r>
              <a:rPr spc="-5" dirty="0"/>
              <a:t>ces</a:t>
            </a:r>
          </a:p>
        </p:txBody>
      </p:sp>
      <p:sp>
        <p:nvSpPr>
          <p:cNvPr id="5" name="object 5"/>
          <p:cNvSpPr/>
          <p:nvPr/>
        </p:nvSpPr>
        <p:spPr>
          <a:xfrm>
            <a:off x="1600200" y="2514600"/>
            <a:ext cx="60960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2819400"/>
            <a:ext cx="909955" cy="1462405"/>
          </a:xfrm>
          <a:custGeom>
            <a:avLst/>
            <a:gdLst/>
            <a:ahLst/>
            <a:cxnLst/>
            <a:rect l="l" t="t" r="r" b="b"/>
            <a:pathLst>
              <a:path w="909954" h="1462404">
                <a:moveTo>
                  <a:pt x="0" y="731012"/>
                </a:moveTo>
                <a:lnTo>
                  <a:pt x="1507" y="671056"/>
                </a:lnTo>
                <a:lnTo>
                  <a:pt x="5951" y="612436"/>
                </a:lnTo>
                <a:lnTo>
                  <a:pt x="13215" y="555339"/>
                </a:lnTo>
                <a:lnTo>
                  <a:pt x="23182" y="499953"/>
                </a:lnTo>
                <a:lnTo>
                  <a:pt x="35734" y="446466"/>
                </a:lnTo>
                <a:lnTo>
                  <a:pt x="50756" y="395067"/>
                </a:lnTo>
                <a:lnTo>
                  <a:pt x="68129" y="345943"/>
                </a:lnTo>
                <a:lnTo>
                  <a:pt x="87737" y="299283"/>
                </a:lnTo>
                <a:lnTo>
                  <a:pt x="109463" y="255274"/>
                </a:lnTo>
                <a:lnTo>
                  <a:pt x="133191" y="214106"/>
                </a:lnTo>
                <a:lnTo>
                  <a:pt x="158802" y="175965"/>
                </a:lnTo>
                <a:lnTo>
                  <a:pt x="186180" y="141041"/>
                </a:lnTo>
                <a:lnTo>
                  <a:pt x="215209" y="109520"/>
                </a:lnTo>
                <a:lnTo>
                  <a:pt x="245771" y="81593"/>
                </a:lnTo>
                <a:lnTo>
                  <a:pt x="277749" y="57445"/>
                </a:lnTo>
                <a:lnTo>
                  <a:pt x="311026" y="37266"/>
                </a:lnTo>
                <a:lnTo>
                  <a:pt x="381009" y="9567"/>
                </a:lnTo>
                <a:lnTo>
                  <a:pt x="454787" y="0"/>
                </a:lnTo>
                <a:lnTo>
                  <a:pt x="492092" y="2423"/>
                </a:lnTo>
                <a:lnTo>
                  <a:pt x="564096" y="21244"/>
                </a:lnTo>
                <a:lnTo>
                  <a:pt x="631844" y="57445"/>
                </a:lnTo>
                <a:lnTo>
                  <a:pt x="663830" y="81593"/>
                </a:lnTo>
                <a:lnTo>
                  <a:pt x="694400" y="109520"/>
                </a:lnTo>
                <a:lnTo>
                  <a:pt x="723437" y="141041"/>
                </a:lnTo>
                <a:lnTo>
                  <a:pt x="750825" y="175965"/>
                </a:lnTo>
                <a:lnTo>
                  <a:pt x="776446" y="214106"/>
                </a:lnTo>
                <a:lnTo>
                  <a:pt x="800183" y="255274"/>
                </a:lnTo>
                <a:lnTo>
                  <a:pt x="821918" y="299283"/>
                </a:lnTo>
                <a:lnTo>
                  <a:pt x="841535" y="345943"/>
                </a:lnTo>
                <a:lnTo>
                  <a:pt x="858917" y="395067"/>
                </a:lnTo>
                <a:lnTo>
                  <a:pt x="873946" y="446466"/>
                </a:lnTo>
                <a:lnTo>
                  <a:pt x="886505" y="499953"/>
                </a:lnTo>
                <a:lnTo>
                  <a:pt x="896477" y="555339"/>
                </a:lnTo>
                <a:lnTo>
                  <a:pt x="903745" y="612436"/>
                </a:lnTo>
                <a:lnTo>
                  <a:pt x="908192" y="671056"/>
                </a:lnTo>
                <a:lnTo>
                  <a:pt x="909701" y="731012"/>
                </a:lnTo>
                <a:lnTo>
                  <a:pt x="908192" y="790967"/>
                </a:lnTo>
                <a:lnTo>
                  <a:pt x="903745" y="849587"/>
                </a:lnTo>
                <a:lnTo>
                  <a:pt x="896477" y="906684"/>
                </a:lnTo>
                <a:lnTo>
                  <a:pt x="886505" y="962070"/>
                </a:lnTo>
                <a:lnTo>
                  <a:pt x="873946" y="1015557"/>
                </a:lnTo>
                <a:lnTo>
                  <a:pt x="858917" y="1066956"/>
                </a:lnTo>
                <a:lnTo>
                  <a:pt x="841535" y="1116080"/>
                </a:lnTo>
                <a:lnTo>
                  <a:pt x="821918" y="1162740"/>
                </a:lnTo>
                <a:lnTo>
                  <a:pt x="800183" y="1206749"/>
                </a:lnTo>
                <a:lnTo>
                  <a:pt x="776446" y="1247917"/>
                </a:lnTo>
                <a:lnTo>
                  <a:pt x="750825" y="1286058"/>
                </a:lnTo>
                <a:lnTo>
                  <a:pt x="723437" y="1320982"/>
                </a:lnTo>
                <a:lnTo>
                  <a:pt x="694400" y="1352503"/>
                </a:lnTo>
                <a:lnTo>
                  <a:pt x="663830" y="1380430"/>
                </a:lnTo>
                <a:lnTo>
                  <a:pt x="631844" y="1404578"/>
                </a:lnTo>
                <a:lnTo>
                  <a:pt x="598561" y="1424757"/>
                </a:lnTo>
                <a:lnTo>
                  <a:pt x="528567" y="1452456"/>
                </a:lnTo>
                <a:lnTo>
                  <a:pt x="454787" y="1462024"/>
                </a:lnTo>
                <a:lnTo>
                  <a:pt x="417482" y="1459600"/>
                </a:lnTo>
                <a:lnTo>
                  <a:pt x="345485" y="1440779"/>
                </a:lnTo>
                <a:lnTo>
                  <a:pt x="277749" y="1404578"/>
                </a:lnTo>
                <a:lnTo>
                  <a:pt x="245771" y="1380430"/>
                </a:lnTo>
                <a:lnTo>
                  <a:pt x="215209" y="1352503"/>
                </a:lnTo>
                <a:lnTo>
                  <a:pt x="186180" y="1320982"/>
                </a:lnTo>
                <a:lnTo>
                  <a:pt x="158802" y="1286058"/>
                </a:lnTo>
                <a:lnTo>
                  <a:pt x="133191" y="1247917"/>
                </a:lnTo>
                <a:lnTo>
                  <a:pt x="109463" y="1206749"/>
                </a:lnTo>
                <a:lnTo>
                  <a:pt x="87737" y="1162740"/>
                </a:lnTo>
                <a:lnTo>
                  <a:pt x="68129" y="1116080"/>
                </a:lnTo>
                <a:lnTo>
                  <a:pt x="50756" y="1066956"/>
                </a:lnTo>
                <a:lnTo>
                  <a:pt x="35734" y="1015557"/>
                </a:lnTo>
                <a:lnTo>
                  <a:pt x="23182" y="962070"/>
                </a:lnTo>
                <a:lnTo>
                  <a:pt x="13215" y="906684"/>
                </a:lnTo>
                <a:lnTo>
                  <a:pt x="5951" y="849587"/>
                </a:lnTo>
                <a:lnTo>
                  <a:pt x="1507" y="790967"/>
                </a:lnTo>
                <a:lnTo>
                  <a:pt x="0" y="731012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04210" y="1468958"/>
            <a:ext cx="2965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800000"/>
                </a:solidFill>
                <a:latin typeface="Arial"/>
                <a:cs typeface="Arial"/>
              </a:rPr>
              <a:t>Standoffs</a:t>
            </a:r>
            <a:r>
              <a:rPr sz="36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600" spc="-100" dirty="0">
                <a:solidFill>
                  <a:srgbClr val="800000"/>
                </a:solidFill>
                <a:latin typeface="Arial"/>
                <a:cs typeface="Arial"/>
              </a:rPr>
              <a:t>-Top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</a:t>
            </a:r>
            <a:r>
              <a:rPr spc="-25" dirty="0"/>
              <a:t>n</a:t>
            </a:r>
            <a:r>
              <a:rPr spc="-5" dirty="0"/>
              <a:t>ces</a:t>
            </a:r>
          </a:p>
        </p:txBody>
      </p:sp>
      <p:sp>
        <p:nvSpPr>
          <p:cNvPr id="5" name="object 5"/>
          <p:cNvSpPr/>
          <p:nvPr/>
        </p:nvSpPr>
        <p:spPr>
          <a:xfrm>
            <a:off x="2535301" y="2089150"/>
            <a:ext cx="4625975" cy="394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7953" y="2601425"/>
            <a:ext cx="4370705" cy="3598545"/>
          </a:xfrm>
          <a:custGeom>
            <a:avLst/>
            <a:gdLst/>
            <a:ahLst/>
            <a:cxnLst/>
            <a:rect l="l" t="t" r="r" b="b"/>
            <a:pathLst>
              <a:path w="4370705" h="3598545">
                <a:moveTo>
                  <a:pt x="109485" y="3349769"/>
                </a:moveTo>
                <a:lnTo>
                  <a:pt x="77588" y="3301601"/>
                </a:lnTo>
                <a:lnTo>
                  <a:pt x="51291" y="3250179"/>
                </a:lnTo>
                <a:lnTo>
                  <a:pt x="30509" y="3195652"/>
                </a:lnTo>
                <a:lnTo>
                  <a:pt x="15159" y="3138165"/>
                </a:lnTo>
                <a:lnTo>
                  <a:pt x="5157" y="3077868"/>
                </a:lnTo>
                <a:lnTo>
                  <a:pt x="420" y="3014907"/>
                </a:lnTo>
                <a:lnTo>
                  <a:pt x="0" y="2982475"/>
                </a:lnTo>
                <a:lnTo>
                  <a:pt x="864" y="2949431"/>
                </a:lnTo>
                <a:lnTo>
                  <a:pt x="6405" y="2881587"/>
                </a:lnTo>
                <a:lnTo>
                  <a:pt x="16960" y="2811523"/>
                </a:lnTo>
                <a:lnTo>
                  <a:pt x="32446" y="2739387"/>
                </a:lnTo>
                <a:lnTo>
                  <a:pt x="52778" y="2665326"/>
                </a:lnTo>
                <a:lnTo>
                  <a:pt x="64735" y="2627619"/>
                </a:lnTo>
                <a:lnTo>
                  <a:pt x="77873" y="2589487"/>
                </a:lnTo>
                <a:lnTo>
                  <a:pt x="92181" y="2550948"/>
                </a:lnTo>
                <a:lnTo>
                  <a:pt x="107648" y="2512019"/>
                </a:lnTo>
                <a:lnTo>
                  <a:pt x="124264" y="2472720"/>
                </a:lnTo>
                <a:lnTo>
                  <a:pt x="142018" y="2433070"/>
                </a:lnTo>
                <a:lnTo>
                  <a:pt x="160901" y="2393085"/>
                </a:lnTo>
                <a:lnTo>
                  <a:pt x="180901" y="2352786"/>
                </a:lnTo>
                <a:lnTo>
                  <a:pt x="202008" y="2312190"/>
                </a:lnTo>
                <a:lnTo>
                  <a:pt x="224213" y="2271316"/>
                </a:lnTo>
                <a:lnTo>
                  <a:pt x="247503" y="2230182"/>
                </a:lnTo>
                <a:lnTo>
                  <a:pt x="271869" y="2188807"/>
                </a:lnTo>
                <a:lnTo>
                  <a:pt x="297301" y="2147210"/>
                </a:lnTo>
                <a:lnTo>
                  <a:pt x="323787" y="2105408"/>
                </a:lnTo>
                <a:lnTo>
                  <a:pt x="351318" y="2063420"/>
                </a:lnTo>
                <a:lnTo>
                  <a:pt x="379883" y="2021264"/>
                </a:lnTo>
                <a:lnTo>
                  <a:pt x="409472" y="1978960"/>
                </a:lnTo>
                <a:lnTo>
                  <a:pt x="440074" y="1936526"/>
                </a:lnTo>
                <a:lnTo>
                  <a:pt x="471678" y="1893979"/>
                </a:lnTo>
                <a:lnTo>
                  <a:pt x="504275" y="1851339"/>
                </a:lnTo>
                <a:lnTo>
                  <a:pt x="537853" y="1808624"/>
                </a:lnTo>
                <a:lnTo>
                  <a:pt x="572403" y="1765852"/>
                </a:lnTo>
                <a:lnTo>
                  <a:pt x="607913" y="1723042"/>
                </a:lnTo>
                <a:lnTo>
                  <a:pt x="644374" y="1680213"/>
                </a:lnTo>
                <a:lnTo>
                  <a:pt x="681775" y="1637382"/>
                </a:lnTo>
                <a:lnTo>
                  <a:pt x="720106" y="1594569"/>
                </a:lnTo>
                <a:lnTo>
                  <a:pt x="759356" y="1551791"/>
                </a:lnTo>
                <a:lnTo>
                  <a:pt x="799514" y="1509067"/>
                </a:lnTo>
                <a:lnTo>
                  <a:pt x="840570" y="1466416"/>
                </a:lnTo>
                <a:lnTo>
                  <a:pt x="882514" y="1423856"/>
                </a:lnTo>
                <a:lnTo>
                  <a:pt x="925336" y="1381406"/>
                </a:lnTo>
                <a:lnTo>
                  <a:pt x="969024" y="1339083"/>
                </a:lnTo>
                <a:lnTo>
                  <a:pt x="1013569" y="1296907"/>
                </a:lnTo>
                <a:lnTo>
                  <a:pt x="1058959" y="1254896"/>
                </a:lnTo>
                <a:lnTo>
                  <a:pt x="1105185" y="1213068"/>
                </a:lnTo>
                <a:lnTo>
                  <a:pt x="1152237" y="1171443"/>
                </a:lnTo>
                <a:lnTo>
                  <a:pt x="1200102" y="1130037"/>
                </a:lnTo>
                <a:lnTo>
                  <a:pt x="1248772" y="1088870"/>
                </a:lnTo>
                <a:lnTo>
                  <a:pt x="1298236" y="1047961"/>
                </a:lnTo>
                <a:lnTo>
                  <a:pt x="1348482" y="1007327"/>
                </a:lnTo>
                <a:lnTo>
                  <a:pt x="1399502" y="966987"/>
                </a:lnTo>
                <a:lnTo>
                  <a:pt x="1451284" y="926960"/>
                </a:lnTo>
                <a:lnTo>
                  <a:pt x="1503818" y="887264"/>
                </a:lnTo>
                <a:lnTo>
                  <a:pt x="1556783" y="848145"/>
                </a:lnTo>
                <a:lnTo>
                  <a:pt x="1609852" y="809842"/>
                </a:lnTo>
                <a:lnTo>
                  <a:pt x="1663005" y="772357"/>
                </a:lnTo>
                <a:lnTo>
                  <a:pt x="1716221" y="735697"/>
                </a:lnTo>
                <a:lnTo>
                  <a:pt x="1769478" y="699867"/>
                </a:lnTo>
                <a:lnTo>
                  <a:pt x="1822758" y="664870"/>
                </a:lnTo>
                <a:lnTo>
                  <a:pt x="1876038" y="630712"/>
                </a:lnTo>
                <a:lnTo>
                  <a:pt x="1929298" y="597397"/>
                </a:lnTo>
                <a:lnTo>
                  <a:pt x="1982518" y="564931"/>
                </a:lnTo>
                <a:lnTo>
                  <a:pt x="2035677" y="533317"/>
                </a:lnTo>
                <a:lnTo>
                  <a:pt x="2088753" y="502562"/>
                </a:lnTo>
                <a:lnTo>
                  <a:pt x="2141728" y="472669"/>
                </a:lnTo>
                <a:lnTo>
                  <a:pt x="2194579" y="443644"/>
                </a:lnTo>
                <a:lnTo>
                  <a:pt x="2247286" y="415491"/>
                </a:lnTo>
                <a:lnTo>
                  <a:pt x="2299829" y="388215"/>
                </a:lnTo>
                <a:lnTo>
                  <a:pt x="2352187" y="361820"/>
                </a:lnTo>
                <a:lnTo>
                  <a:pt x="2404339" y="336313"/>
                </a:lnTo>
                <a:lnTo>
                  <a:pt x="2456264" y="311696"/>
                </a:lnTo>
                <a:lnTo>
                  <a:pt x="2507942" y="287976"/>
                </a:lnTo>
                <a:lnTo>
                  <a:pt x="2559353" y="265157"/>
                </a:lnTo>
                <a:lnTo>
                  <a:pt x="2610475" y="243244"/>
                </a:lnTo>
                <a:lnTo>
                  <a:pt x="2661288" y="222241"/>
                </a:lnTo>
                <a:lnTo>
                  <a:pt x="2711771" y="202154"/>
                </a:lnTo>
                <a:lnTo>
                  <a:pt x="2761904" y="182986"/>
                </a:lnTo>
                <a:lnTo>
                  <a:pt x="2811665" y="164744"/>
                </a:lnTo>
                <a:lnTo>
                  <a:pt x="2861035" y="147431"/>
                </a:lnTo>
                <a:lnTo>
                  <a:pt x="2909993" y="131053"/>
                </a:lnTo>
                <a:lnTo>
                  <a:pt x="2958517" y="115614"/>
                </a:lnTo>
                <a:lnTo>
                  <a:pt x="3006587" y="101119"/>
                </a:lnTo>
                <a:lnTo>
                  <a:pt x="3054184" y="87573"/>
                </a:lnTo>
                <a:lnTo>
                  <a:pt x="3101285" y="74980"/>
                </a:lnTo>
                <a:lnTo>
                  <a:pt x="3147870" y="63346"/>
                </a:lnTo>
                <a:lnTo>
                  <a:pt x="3193919" y="52676"/>
                </a:lnTo>
                <a:lnTo>
                  <a:pt x="3239410" y="42973"/>
                </a:lnTo>
                <a:lnTo>
                  <a:pt x="3284324" y="34243"/>
                </a:lnTo>
                <a:lnTo>
                  <a:pt x="3328640" y="26491"/>
                </a:lnTo>
                <a:lnTo>
                  <a:pt x="3372337" y="19721"/>
                </a:lnTo>
                <a:lnTo>
                  <a:pt x="3415393" y="13938"/>
                </a:lnTo>
                <a:lnTo>
                  <a:pt x="3457790" y="9147"/>
                </a:lnTo>
                <a:lnTo>
                  <a:pt x="3499505" y="5353"/>
                </a:lnTo>
                <a:lnTo>
                  <a:pt x="3540519" y="2561"/>
                </a:lnTo>
                <a:lnTo>
                  <a:pt x="3580810" y="775"/>
                </a:lnTo>
                <a:lnTo>
                  <a:pt x="3620358" y="0"/>
                </a:lnTo>
                <a:lnTo>
                  <a:pt x="3659143" y="240"/>
                </a:lnTo>
                <a:lnTo>
                  <a:pt x="3734338" y="3789"/>
                </a:lnTo>
                <a:lnTo>
                  <a:pt x="3806231" y="11459"/>
                </a:lnTo>
                <a:lnTo>
                  <a:pt x="3874655" y="23288"/>
                </a:lnTo>
                <a:lnTo>
                  <a:pt x="3939446" y="39314"/>
                </a:lnTo>
                <a:lnTo>
                  <a:pt x="4000438" y="59577"/>
                </a:lnTo>
                <a:lnTo>
                  <a:pt x="4057467" y="84114"/>
                </a:lnTo>
                <a:lnTo>
                  <a:pt x="4110365" y="112964"/>
                </a:lnTo>
                <a:lnTo>
                  <a:pt x="4158970" y="146165"/>
                </a:lnTo>
                <a:lnTo>
                  <a:pt x="4203114" y="183755"/>
                </a:lnTo>
                <a:lnTo>
                  <a:pt x="4242633" y="225773"/>
                </a:lnTo>
                <a:lnTo>
                  <a:pt x="4277260" y="272123"/>
                </a:lnTo>
                <a:lnTo>
                  <a:pt x="4306346" y="321938"/>
                </a:lnTo>
                <a:lnTo>
                  <a:pt x="4329876" y="374933"/>
                </a:lnTo>
                <a:lnTo>
                  <a:pt x="4347931" y="430961"/>
                </a:lnTo>
                <a:lnTo>
                  <a:pt x="4360597" y="489873"/>
                </a:lnTo>
                <a:lnTo>
                  <a:pt x="4367956" y="551522"/>
                </a:lnTo>
                <a:lnTo>
                  <a:pt x="4370092" y="615760"/>
                </a:lnTo>
                <a:lnTo>
                  <a:pt x="4369228" y="648804"/>
                </a:lnTo>
                <a:lnTo>
                  <a:pt x="4363686" y="716650"/>
                </a:lnTo>
                <a:lnTo>
                  <a:pt x="4353131" y="786715"/>
                </a:lnTo>
                <a:lnTo>
                  <a:pt x="4337646" y="858853"/>
                </a:lnTo>
                <a:lnTo>
                  <a:pt x="4317313" y="932915"/>
                </a:lnTo>
                <a:lnTo>
                  <a:pt x="4305356" y="970622"/>
                </a:lnTo>
                <a:lnTo>
                  <a:pt x="4292218" y="1008754"/>
                </a:lnTo>
                <a:lnTo>
                  <a:pt x="4277911" y="1047294"/>
                </a:lnTo>
                <a:lnTo>
                  <a:pt x="4262444" y="1086223"/>
                </a:lnTo>
                <a:lnTo>
                  <a:pt x="4245828" y="1125522"/>
                </a:lnTo>
                <a:lnTo>
                  <a:pt x="4228073" y="1165174"/>
                </a:lnTo>
                <a:lnTo>
                  <a:pt x="4209190" y="1205158"/>
                </a:lnTo>
                <a:lnTo>
                  <a:pt x="4189190" y="1245458"/>
                </a:lnTo>
                <a:lnTo>
                  <a:pt x="4168083" y="1286054"/>
                </a:lnTo>
                <a:lnTo>
                  <a:pt x="4145879" y="1326929"/>
                </a:lnTo>
                <a:lnTo>
                  <a:pt x="4122588" y="1368063"/>
                </a:lnTo>
                <a:lnTo>
                  <a:pt x="4098222" y="1409438"/>
                </a:lnTo>
                <a:lnTo>
                  <a:pt x="4072791" y="1451036"/>
                </a:lnTo>
                <a:lnTo>
                  <a:pt x="4046304" y="1492838"/>
                </a:lnTo>
                <a:lnTo>
                  <a:pt x="4018773" y="1534826"/>
                </a:lnTo>
                <a:lnTo>
                  <a:pt x="3990208" y="1576982"/>
                </a:lnTo>
                <a:lnTo>
                  <a:pt x="3960619" y="1619286"/>
                </a:lnTo>
                <a:lnTo>
                  <a:pt x="3930018" y="1661721"/>
                </a:lnTo>
                <a:lnTo>
                  <a:pt x="3898413" y="1704267"/>
                </a:lnTo>
                <a:lnTo>
                  <a:pt x="3865817" y="1746907"/>
                </a:lnTo>
                <a:lnTo>
                  <a:pt x="3832238" y="1789623"/>
                </a:lnTo>
                <a:lnTo>
                  <a:pt x="3797689" y="1832395"/>
                </a:lnTo>
                <a:lnTo>
                  <a:pt x="3762178" y="1875205"/>
                </a:lnTo>
                <a:lnTo>
                  <a:pt x="3725717" y="1918034"/>
                </a:lnTo>
                <a:lnTo>
                  <a:pt x="3688316" y="1960865"/>
                </a:lnTo>
                <a:lnTo>
                  <a:pt x="3649985" y="2003679"/>
                </a:lnTo>
                <a:lnTo>
                  <a:pt x="3610736" y="2046457"/>
                </a:lnTo>
                <a:lnTo>
                  <a:pt x="3570578" y="2089180"/>
                </a:lnTo>
                <a:lnTo>
                  <a:pt x="3529521" y="2131832"/>
                </a:lnTo>
                <a:lnTo>
                  <a:pt x="3487577" y="2174392"/>
                </a:lnTo>
                <a:lnTo>
                  <a:pt x="3444756" y="2216842"/>
                </a:lnTo>
                <a:lnTo>
                  <a:pt x="3401067" y="2259165"/>
                </a:lnTo>
                <a:lnTo>
                  <a:pt x="3356523" y="2301341"/>
                </a:lnTo>
                <a:lnTo>
                  <a:pt x="3311132" y="2343352"/>
                </a:lnTo>
                <a:lnTo>
                  <a:pt x="3264906" y="2385179"/>
                </a:lnTo>
                <a:lnTo>
                  <a:pt x="3217855" y="2426805"/>
                </a:lnTo>
                <a:lnTo>
                  <a:pt x="3169989" y="2468211"/>
                </a:lnTo>
                <a:lnTo>
                  <a:pt x="3121319" y="2509378"/>
                </a:lnTo>
                <a:lnTo>
                  <a:pt x="3071856" y="2550287"/>
                </a:lnTo>
                <a:lnTo>
                  <a:pt x="3021609" y="2590921"/>
                </a:lnTo>
                <a:lnTo>
                  <a:pt x="2970589" y="2631261"/>
                </a:lnTo>
                <a:lnTo>
                  <a:pt x="2918807" y="2671288"/>
                </a:lnTo>
                <a:lnTo>
                  <a:pt x="2866274" y="2710984"/>
                </a:lnTo>
                <a:lnTo>
                  <a:pt x="2813308" y="2750104"/>
                </a:lnTo>
                <a:lnTo>
                  <a:pt x="2760239" y="2788409"/>
                </a:lnTo>
                <a:lnTo>
                  <a:pt x="2707086" y="2825894"/>
                </a:lnTo>
                <a:lnTo>
                  <a:pt x="2653871" y="2862555"/>
                </a:lnTo>
                <a:lnTo>
                  <a:pt x="2600613" y="2898387"/>
                </a:lnTo>
                <a:lnTo>
                  <a:pt x="2547334" y="2933384"/>
                </a:lnTo>
                <a:lnTo>
                  <a:pt x="2494053" y="2967544"/>
                </a:lnTo>
                <a:lnTo>
                  <a:pt x="2440793" y="3000859"/>
                </a:lnTo>
                <a:lnTo>
                  <a:pt x="2387573" y="3033326"/>
                </a:lnTo>
                <a:lnTo>
                  <a:pt x="2334415" y="3064940"/>
                </a:lnTo>
                <a:lnTo>
                  <a:pt x="2281338" y="3095697"/>
                </a:lnTo>
                <a:lnTo>
                  <a:pt x="2228364" y="3125590"/>
                </a:lnTo>
                <a:lnTo>
                  <a:pt x="2175513" y="3154616"/>
                </a:lnTo>
                <a:lnTo>
                  <a:pt x="2122805" y="3182770"/>
                </a:lnTo>
                <a:lnTo>
                  <a:pt x="2070262" y="3210046"/>
                </a:lnTo>
                <a:lnTo>
                  <a:pt x="2017905" y="3236441"/>
                </a:lnTo>
                <a:lnTo>
                  <a:pt x="1965753" y="3261949"/>
                </a:lnTo>
                <a:lnTo>
                  <a:pt x="1913827" y="3286566"/>
                </a:lnTo>
                <a:lnTo>
                  <a:pt x="1862149" y="3310287"/>
                </a:lnTo>
                <a:lnTo>
                  <a:pt x="1810738" y="3333106"/>
                </a:lnTo>
                <a:lnTo>
                  <a:pt x="1759616" y="3355020"/>
                </a:lnTo>
                <a:lnTo>
                  <a:pt x="1708803" y="3376023"/>
                </a:lnTo>
                <a:lnTo>
                  <a:pt x="1658320" y="3396111"/>
                </a:lnTo>
                <a:lnTo>
                  <a:pt x="1608188" y="3415278"/>
                </a:lnTo>
                <a:lnTo>
                  <a:pt x="1558426" y="3433521"/>
                </a:lnTo>
                <a:lnTo>
                  <a:pt x="1509056" y="3450833"/>
                </a:lnTo>
                <a:lnTo>
                  <a:pt x="1460099" y="3467212"/>
                </a:lnTo>
                <a:lnTo>
                  <a:pt x="1411574" y="3482651"/>
                </a:lnTo>
                <a:lnTo>
                  <a:pt x="1363504" y="3497146"/>
                </a:lnTo>
                <a:lnTo>
                  <a:pt x="1315908" y="3510691"/>
                </a:lnTo>
                <a:lnTo>
                  <a:pt x="1268807" y="3523284"/>
                </a:lnTo>
                <a:lnTo>
                  <a:pt x="1222222" y="3534917"/>
                </a:lnTo>
                <a:lnTo>
                  <a:pt x="1176173" y="3545588"/>
                </a:lnTo>
                <a:lnTo>
                  <a:pt x="1130681" y="3555290"/>
                </a:lnTo>
                <a:lnTo>
                  <a:pt x="1085767" y="3564020"/>
                </a:lnTo>
                <a:lnTo>
                  <a:pt x="1041451" y="3571772"/>
                </a:lnTo>
                <a:lnTo>
                  <a:pt x="997755" y="3578541"/>
                </a:lnTo>
                <a:lnTo>
                  <a:pt x="954698" y="3584323"/>
                </a:lnTo>
                <a:lnTo>
                  <a:pt x="912301" y="3589113"/>
                </a:lnTo>
                <a:lnTo>
                  <a:pt x="870586" y="3592907"/>
                </a:lnTo>
                <a:lnTo>
                  <a:pt x="829572" y="3595698"/>
                </a:lnTo>
                <a:lnTo>
                  <a:pt x="789281" y="3597484"/>
                </a:lnTo>
                <a:lnTo>
                  <a:pt x="749733" y="3598258"/>
                </a:lnTo>
                <a:lnTo>
                  <a:pt x="710948" y="3598016"/>
                </a:lnTo>
                <a:lnTo>
                  <a:pt x="635753" y="3594466"/>
                </a:lnTo>
                <a:lnTo>
                  <a:pt x="563861" y="3586794"/>
                </a:lnTo>
                <a:lnTo>
                  <a:pt x="495436" y="3574962"/>
                </a:lnTo>
                <a:lnTo>
                  <a:pt x="430645" y="3558933"/>
                </a:lnTo>
                <a:lnTo>
                  <a:pt x="369653" y="3538667"/>
                </a:lnTo>
                <a:lnTo>
                  <a:pt x="312625" y="3514126"/>
                </a:lnTo>
                <a:lnTo>
                  <a:pt x="259726" y="3485273"/>
                </a:lnTo>
                <a:lnTo>
                  <a:pt x="211122" y="3452068"/>
                </a:lnTo>
                <a:lnTo>
                  <a:pt x="166977" y="3414474"/>
                </a:lnTo>
                <a:lnTo>
                  <a:pt x="127458" y="3372452"/>
                </a:lnTo>
                <a:lnTo>
                  <a:pt x="109485" y="334976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14294" y="1468958"/>
            <a:ext cx="3143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800000"/>
                </a:solidFill>
                <a:latin typeface="Arial"/>
                <a:cs typeface="Arial"/>
              </a:rPr>
              <a:t>Standoffs</a:t>
            </a:r>
            <a:r>
              <a:rPr sz="36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800000"/>
                </a:solidFill>
                <a:latin typeface="Arial"/>
                <a:cs typeface="Arial"/>
              </a:rPr>
              <a:t>-Side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819400"/>
            <a:ext cx="7675499" cy="283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4191000"/>
            <a:ext cx="4305300" cy="1462405"/>
          </a:xfrm>
          <a:custGeom>
            <a:avLst/>
            <a:gdLst/>
            <a:ahLst/>
            <a:cxnLst/>
            <a:rect l="l" t="t" r="r" b="b"/>
            <a:pathLst>
              <a:path w="4305300" h="1462404">
                <a:moveTo>
                  <a:pt x="0" y="731012"/>
                </a:moveTo>
                <a:lnTo>
                  <a:pt x="4402" y="683881"/>
                </a:lnTo>
                <a:lnTo>
                  <a:pt x="17430" y="637547"/>
                </a:lnTo>
                <a:lnTo>
                  <a:pt x="38816" y="592100"/>
                </a:lnTo>
                <a:lnTo>
                  <a:pt x="68294" y="547631"/>
                </a:lnTo>
                <a:lnTo>
                  <a:pt x="105596" y="504231"/>
                </a:lnTo>
                <a:lnTo>
                  <a:pt x="150454" y="461989"/>
                </a:lnTo>
                <a:lnTo>
                  <a:pt x="202602" y="420998"/>
                </a:lnTo>
                <a:lnTo>
                  <a:pt x="261771" y="381347"/>
                </a:lnTo>
                <a:lnTo>
                  <a:pt x="327695" y="343128"/>
                </a:lnTo>
                <a:lnTo>
                  <a:pt x="363107" y="324584"/>
                </a:lnTo>
                <a:lnTo>
                  <a:pt x="400107" y="306431"/>
                </a:lnTo>
                <a:lnTo>
                  <a:pt x="438662" y="288682"/>
                </a:lnTo>
                <a:lnTo>
                  <a:pt x="478739" y="271348"/>
                </a:lnTo>
                <a:lnTo>
                  <a:pt x="520303" y="254439"/>
                </a:lnTo>
                <a:lnTo>
                  <a:pt x="563323" y="237968"/>
                </a:lnTo>
                <a:lnTo>
                  <a:pt x="607764" y="221945"/>
                </a:lnTo>
                <a:lnTo>
                  <a:pt x="653593" y="206383"/>
                </a:lnTo>
                <a:lnTo>
                  <a:pt x="700776" y="191291"/>
                </a:lnTo>
                <a:lnTo>
                  <a:pt x="749280" y="176683"/>
                </a:lnTo>
                <a:lnTo>
                  <a:pt x="799072" y="162568"/>
                </a:lnTo>
                <a:lnTo>
                  <a:pt x="850119" y="148959"/>
                </a:lnTo>
                <a:lnTo>
                  <a:pt x="902386" y="135866"/>
                </a:lnTo>
                <a:lnTo>
                  <a:pt x="955841" y="123302"/>
                </a:lnTo>
                <a:lnTo>
                  <a:pt x="1010449" y="111277"/>
                </a:lnTo>
                <a:lnTo>
                  <a:pt x="1066179" y="99803"/>
                </a:lnTo>
                <a:lnTo>
                  <a:pt x="1122995" y="88891"/>
                </a:lnTo>
                <a:lnTo>
                  <a:pt x="1180865" y="78552"/>
                </a:lnTo>
                <a:lnTo>
                  <a:pt x="1239756" y="68798"/>
                </a:lnTo>
                <a:lnTo>
                  <a:pt x="1299633" y="59640"/>
                </a:lnTo>
                <a:lnTo>
                  <a:pt x="1360464" y="51090"/>
                </a:lnTo>
                <a:lnTo>
                  <a:pt x="1422216" y="43158"/>
                </a:lnTo>
                <a:lnTo>
                  <a:pt x="1484854" y="35857"/>
                </a:lnTo>
                <a:lnTo>
                  <a:pt x="1548345" y="29197"/>
                </a:lnTo>
                <a:lnTo>
                  <a:pt x="1612656" y="23190"/>
                </a:lnTo>
                <a:lnTo>
                  <a:pt x="1677753" y="17848"/>
                </a:lnTo>
                <a:lnTo>
                  <a:pt x="1743604" y="13181"/>
                </a:lnTo>
                <a:lnTo>
                  <a:pt x="1810174" y="9200"/>
                </a:lnTo>
                <a:lnTo>
                  <a:pt x="1877430" y="5918"/>
                </a:lnTo>
                <a:lnTo>
                  <a:pt x="1945339" y="3346"/>
                </a:lnTo>
                <a:lnTo>
                  <a:pt x="2013868" y="1494"/>
                </a:lnTo>
                <a:lnTo>
                  <a:pt x="2082982" y="375"/>
                </a:lnTo>
                <a:lnTo>
                  <a:pt x="2152650" y="0"/>
                </a:lnTo>
                <a:lnTo>
                  <a:pt x="2222317" y="375"/>
                </a:lnTo>
                <a:lnTo>
                  <a:pt x="2291431" y="1494"/>
                </a:lnTo>
                <a:lnTo>
                  <a:pt x="2359960" y="3346"/>
                </a:lnTo>
                <a:lnTo>
                  <a:pt x="2427869" y="5918"/>
                </a:lnTo>
                <a:lnTo>
                  <a:pt x="2495125" y="9200"/>
                </a:lnTo>
                <a:lnTo>
                  <a:pt x="2561695" y="13181"/>
                </a:lnTo>
                <a:lnTo>
                  <a:pt x="2627546" y="17848"/>
                </a:lnTo>
                <a:lnTo>
                  <a:pt x="2692643" y="23190"/>
                </a:lnTo>
                <a:lnTo>
                  <a:pt x="2756954" y="29197"/>
                </a:lnTo>
                <a:lnTo>
                  <a:pt x="2820445" y="35857"/>
                </a:lnTo>
                <a:lnTo>
                  <a:pt x="2883083" y="43158"/>
                </a:lnTo>
                <a:lnTo>
                  <a:pt x="2944835" y="51090"/>
                </a:lnTo>
                <a:lnTo>
                  <a:pt x="3005666" y="59640"/>
                </a:lnTo>
                <a:lnTo>
                  <a:pt x="3065543" y="68798"/>
                </a:lnTo>
                <a:lnTo>
                  <a:pt x="3124434" y="78552"/>
                </a:lnTo>
                <a:lnTo>
                  <a:pt x="3182304" y="88891"/>
                </a:lnTo>
                <a:lnTo>
                  <a:pt x="3239120" y="99803"/>
                </a:lnTo>
                <a:lnTo>
                  <a:pt x="3294850" y="111277"/>
                </a:lnTo>
                <a:lnTo>
                  <a:pt x="3349458" y="123302"/>
                </a:lnTo>
                <a:lnTo>
                  <a:pt x="3402913" y="135866"/>
                </a:lnTo>
                <a:lnTo>
                  <a:pt x="3455180" y="148959"/>
                </a:lnTo>
                <a:lnTo>
                  <a:pt x="3506227" y="162568"/>
                </a:lnTo>
                <a:lnTo>
                  <a:pt x="3556019" y="176683"/>
                </a:lnTo>
                <a:lnTo>
                  <a:pt x="3604523" y="191291"/>
                </a:lnTo>
                <a:lnTo>
                  <a:pt x="3651706" y="206383"/>
                </a:lnTo>
                <a:lnTo>
                  <a:pt x="3697535" y="221945"/>
                </a:lnTo>
                <a:lnTo>
                  <a:pt x="3741976" y="237968"/>
                </a:lnTo>
                <a:lnTo>
                  <a:pt x="3784996" y="254439"/>
                </a:lnTo>
                <a:lnTo>
                  <a:pt x="3826560" y="271348"/>
                </a:lnTo>
                <a:lnTo>
                  <a:pt x="3866637" y="288682"/>
                </a:lnTo>
                <a:lnTo>
                  <a:pt x="3905192" y="306431"/>
                </a:lnTo>
                <a:lnTo>
                  <a:pt x="3942192" y="324584"/>
                </a:lnTo>
                <a:lnTo>
                  <a:pt x="3977604" y="343128"/>
                </a:lnTo>
                <a:lnTo>
                  <a:pt x="4011393" y="362053"/>
                </a:lnTo>
                <a:lnTo>
                  <a:pt x="4073974" y="400999"/>
                </a:lnTo>
                <a:lnTo>
                  <a:pt x="4129666" y="441332"/>
                </a:lnTo>
                <a:lnTo>
                  <a:pt x="4178202" y="482959"/>
                </a:lnTo>
                <a:lnTo>
                  <a:pt x="4219316" y="525792"/>
                </a:lnTo>
                <a:lnTo>
                  <a:pt x="4252739" y="569738"/>
                </a:lnTo>
                <a:lnTo>
                  <a:pt x="4278204" y="614707"/>
                </a:lnTo>
                <a:lnTo>
                  <a:pt x="4295445" y="660609"/>
                </a:lnTo>
                <a:lnTo>
                  <a:pt x="4304193" y="707353"/>
                </a:lnTo>
                <a:lnTo>
                  <a:pt x="4305300" y="731012"/>
                </a:lnTo>
                <a:lnTo>
                  <a:pt x="4304193" y="754670"/>
                </a:lnTo>
                <a:lnTo>
                  <a:pt x="4295445" y="801414"/>
                </a:lnTo>
                <a:lnTo>
                  <a:pt x="4278204" y="847317"/>
                </a:lnTo>
                <a:lnTo>
                  <a:pt x="4252739" y="892288"/>
                </a:lnTo>
                <a:lnTo>
                  <a:pt x="4219316" y="936237"/>
                </a:lnTo>
                <a:lnTo>
                  <a:pt x="4178202" y="979071"/>
                </a:lnTo>
                <a:lnTo>
                  <a:pt x="4129666" y="1020702"/>
                </a:lnTo>
                <a:lnTo>
                  <a:pt x="4073974" y="1061037"/>
                </a:lnTo>
                <a:lnTo>
                  <a:pt x="4011393" y="1099986"/>
                </a:lnTo>
                <a:lnTo>
                  <a:pt x="3977604" y="1118913"/>
                </a:lnTo>
                <a:lnTo>
                  <a:pt x="3942192" y="1137459"/>
                </a:lnTo>
                <a:lnTo>
                  <a:pt x="3905192" y="1155613"/>
                </a:lnTo>
                <a:lnTo>
                  <a:pt x="3866637" y="1173364"/>
                </a:lnTo>
                <a:lnTo>
                  <a:pt x="3826560" y="1190701"/>
                </a:lnTo>
                <a:lnTo>
                  <a:pt x="3784996" y="1207611"/>
                </a:lnTo>
                <a:lnTo>
                  <a:pt x="3741976" y="1224084"/>
                </a:lnTo>
                <a:lnTo>
                  <a:pt x="3697535" y="1240109"/>
                </a:lnTo>
                <a:lnTo>
                  <a:pt x="3651706" y="1255673"/>
                </a:lnTo>
                <a:lnTo>
                  <a:pt x="3604523" y="1270766"/>
                </a:lnTo>
                <a:lnTo>
                  <a:pt x="3556019" y="1285377"/>
                </a:lnTo>
                <a:lnTo>
                  <a:pt x="3506227" y="1299493"/>
                </a:lnTo>
                <a:lnTo>
                  <a:pt x="3455180" y="1313104"/>
                </a:lnTo>
                <a:lnTo>
                  <a:pt x="3402913" y="1326199"/>
                </a:lnTo>
                <a:lnTo>
                  <a:pt x="3349458" y="1338765"/>
                </a:lnTo>
                <a:lnTo>
                  <a:pt x="3294850" y="1350791"/>
                </a:lnTo>
                <a:lnTo>
                  <a:pt x="3239120" y="1362267"/>
                </a:lnTo>
                <a:lnTo>
                  <a:pt x="3182304" y="1373181"/>
                </a:lnTo>
                <a:lnTo>
                  <a:pt x="3124434" y="1383521"/>
                </a:lnTo>
                <a:lnTo>
                  <a:pt x="3065543" y="1393277"/>
                </a:lnTo>
                <a:lnTo>
                  <a:pt x="3005666" y="1402436"/>
                </a:lnTo>
                <a:lnTo>
                  <a:pt x="2944835" y="1410988"/>
                </a:lnTo>
                <a:lnTo>
                  <a:pt x="2883083" y="1418921"/>
                </a:lnTo>
                <a:lnTo>
                  <a:pt x="2820445" y="1426223"/>
                </a:lnTo>
                <a:lnTo>
                  <a:pt x="2756954" y="1432884"/>
                </a:lnTo>
                <a:lnTo>
                  <a:pt x="2692643" y="1438892"/>
                </a:lnTo>
                <a:lnTo>
                  <a:pt x="2627546" y="1444236"/>
                </a:lnTo>
                <a:lnTo>
                  <a:pt x="2561695" y="1448904"/>
                </a:lnTo>
                <a:lnTo>
                  <a:pt x="2495125" y="1452885"/>
                </a:lnTo>
                <a:lnTo>
                  <a:pt x="2427869" y="1456167"/>
                </a:lnTo>
                <a:lnTo>
                  <a:pt x="2359960" y="1458740"/>
                </a:lnTo>
                <a:lnTo>
                  <a:pt x="2291431" y="1460592"/>
                </a:lnTo>
                <a:lnTo>
                  <a:pt x="2222317" y="1461711"/>
                </a:lnTo>
                <a:lnTo>
                  <a:pt x="2152650" y="1462087"/>
                </a:lnTo>
                <a:lnTo>
                  <a:pt x="2082982" y="1461711"/>
                </a:lnTo>
                <a:lnTo>
                  <a:pt x="2013868" y="1460592"/>
                </a:lnTo>
                <a:lnTo>
                  <a:pt x="1945339" y="1458740"/>
                </a:lnTo>
                <a:lnTo>
                  <a:pt x="1877430" y="1456167"/>
                </a:lnTo>
                <a:lnTo>
                  <a:pt x="1810174" y="1452885"/>
                </a:lnTo>
                <a:lnTo>
                  <a:pt x="1743604" y="1448904"/>
                </a:lnTo>
                <a:lnTo>
                  <a:pt x="1677753" y="1444236"/>
                </a:lnTo>
                <a:lnTo>
                  <a:pt x="1612656" y="1438892"/>
                </a:lnTo>
                <a:lnTo>
                  <a:pt x="1548345" y="1432884"/>
                </a:lnTo>
                <a:lnTo>
                  <a:pt x="1484854" y="1426223"/>
                </a:lnTo>
                <a:lnTo>
                  <a:pt x="1422216" y="1418921"/>
                </a:lnTo>
                <a:lnTo>
                  <a:pt x="1360464" y="1410988"/>
                </a:lnTo>
                <a:lnTo>
                  <a:pt x="1299633" y="1402436"/>
                </a:lnTo>
                <a:lnTo>
                  <a:pt x="1239756" y="1393277"/>
                </a:lnTo>
                <a:lnTo>
                  <a:pt x="1180865" y="1383521"/>
                </a:lnTo>
                <a:lnTo>
                  <a:pt x="1122995" y="1373181"/>
                </a:lnTo>
                <a:lnTo>
                  <a:pt x="1066179" y="1362267"/>
                </a:lnTo>
                <a:lnTo>
                  <a:pt x="1010449" y="1350791"/>
                </a:lnTo>
                <a:lnTo>
                  <a:pt x="955841" y="1338765"/>
                </a:lnTo>
                <a:lnTo>
                  <a:pt x="902386" y="1326199"/>
                </a:lnTo>
                <a:lnTo>
                  <a:pt x="850119" y="1313104"/>
                </a:lnTo>
                <a:lnTo>
                  <a:pt x="799072" y="1299493"/>
                </a:lnTo>
                <a:lnTo>
                  <a:pt x="749280" y="1285377"/>
                </a:lnTo>
                <a:lnTo>
                  <a:pt x="700776" y="1270766"/>
                </a:lnTo>
                <a:lnTo>
                  <a:pt x="653593" y="1255673"/>
                </a:lnTo>
                <a:lnTo>
                  <a:pt x="607764" y="1240109"/>
                </a:lnTo>
                <a:lnTo>
                  <a:pt x="563323" y="1224084"/>
                </a:lnTo>
                <a:lnTo>
                  <a:pt x="520303" y="1207611"/>
                </a:lnTo>
                <a:lnTo>
                  <a:pt x="478739" y="1190701"/>
                </a:lnTo>
                <a:lnTo>
                  <a:pt x="438662" y="1173364"/>
                </a:lnTo>
                <a:lnTo>
                  <a:pt x="400107" y="1155613"/>
                </a:lnTo>
                <a:lnTo>
                  <a:pt x="363107" y="1137459"/>
                </a:lnTo>
                <a:lnTo>
                  <a:pt x="327695" y="1118913"/>
                </a:lnTo>
                <a:lnTo>
                  <a:pt x="293906" y="1099986"/>
                </a:lnTo>
                <a:lnTo>
                  <a:pt x="231325" y="1061037"/>
                </a:lnTo>
                <a:lnTo>
                  <a:pt x="175633" y="1020702"/>
                </a:lnTo>
                <a:lnTo>
                  <a:pt x="127097" y="979071"/>
                </a:lnTo>
                <a:lnTo>
                  <a:pt x="85983" y="936237"/>
                </a:lnTo>
                <a:lnTo>
                  <a:pt x="52560" y="892288"/>
                </a:lnTo>
                <a:lnTo>
                  <a:pt x="27095" y="847317"/>
                </a:lnTo>
                <a:lnTo>
                  <a:pt x="9854" y="801414"/>
                </a:lnTo>
                <a:lnTo>
                  <a:pt x="1106" y="754670"/>
                </a:lnTo>
                <a:lnTo>
                  <a:pt x="0" y="73101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80079" y="392633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Cleara</a:t>
            </a:r>
            <a:r>
              <a:rPr sz="4000" b="1" spc="-2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9117" y="1468958"/>
            <a:ext cx="36753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800000"/>
                </a:solidFill>
                <a:latin typeface="Arial"/>
                <a:cs typeface="Arial"/>
              </a:rPr>
              <a:t>Standoffs</a:t>
            </a:r>
            <a:r>
              <a:rPr sz="3600" spc="-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800000"/>
                </a:solidFill>
                <a:latin typeface="Arial"/>
                <a:cs typeface="Arial"/>
              </a:rPr>
              <a:t>-Bottom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8300" y="1981263"/>
            <a:ext cx="5867400" cy="439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1828800"/>
            <a:ext cx="2667000" cy="4343400"/>
          </a:xfrm>
          <a:custGeom>
            <a:avLst/>
            <a:gdLst/>
            <a:ahLst/>
            <a:cxnLst/>
            <a:rect l="l" t="t" r="r" b="b"/>
            <a:pathLst>
              <a:path w="2667000" h="4343400">
                <a:moveTo>
                  <a:pt x="0" y="2171700"/>
                </a:moveTo>
                <a:lnTo>
                  <a:pt x="479" y="2112900"/>
                </a:lnTo>
                <a:lnTo>
                  <a:pt x="1909" y="2054485"/>
                </a:lnTo>
                <a:lnTo>
                  <a:pt x="4277" y="1996477"/>
                </a:lnTo>
                <a:lnTo>
                  <a:pt x="7572" y="1938894"/>
                </a:lnTo>
                <a:lnTo>
                  <a:pt x="11781" y="1881755"/>
                </a:lnTo>
                <a:lnTo>
                  <a:pt x="16892" y="1825082"/>
                </a:lnTo>
                <a:lnTo>
                  <a:pt x="22894" y="1768892"/>
                </a:lnTo>
                <a:lnTo>
                  <a:pt x="29773" y="1713207"/>
                </a:lnTo>
                <a:lnTo>
                  <a:pt x="37519" y="1658046"/>
                </a:lnTo>
                <a:lnTo>
                  <a:pt x="46118" y="1603427"/>
                </a:lnTo>
                <a:lnTo>
                  <a:pt x="55559" y="1549373"/>
                </a:lnTo>
                <a:lnTo>
                  <a:pt x="65829" y="1495900"/>
                </a:lnTo>
                <a:lnTo>
                  <a:pt x="76918" y="1443031"/>
                </a:lnTo>
                <a:lnTo>
                  <a:pt x="88811" y="1390784"/>
                </a:lnTo>
                <a:lnTo>
                  <a:pt x="101498" y="1339178"/>
                </a:lnTo>
                <a:lnTo>
                  <a:pt x="114966" y="1288235"/>
                </a:lnTo>
                <a:lnTo>
                  <a:pt x="129204" y="1237972"/>
                </a:lnTo>
                <a:lnTo>
                  <a:pt x="144198" y="1188411"/>
                </a:lnTo>
                <a:lnTo>
                  <a:pt x="159937" y="1139570"/>
                </a:lnTo>
                <a:lnTo>
                  <a:pt x="176410" y="1091470"/>
                </a:lnTo>
                <a:lnTo>
                  <a:pt x="193603" y="1044130"/>
                </a:lnTo>
                <a:lnTo>
                  <a:pt x="211504" y="997570"/>
                </a:lnTo>
                <a:lnTo>
                  <a:pt x="230102" y="951810"/>
                </a:lnTo>
                <a:lnTo>
                  <a:pt x="249385" y="906868"/>
                </a:lnTo>
                <a:lnTo>
                  <a:pt x="269340" y="862766"/>
                </a:lnTo>
                <a:lnTo>
                  <a:pt x="289956" y="819522"/>
                </a:lnTo>
                <a:lnTo>
                  <a:pt x="311219" y="777157"/>
                </a:lnTo>
                <a:lnTo>
                  <a:pt x="333119" y="735689"/>
                </a:lnTo>
                <a:lnTo>
                  <a:pt x="355643" y="695140"/>
                </a:lnTo>
                <a:lnTo>
                  <a:pt x="378779" y="655527"/>
                </a:lnTo>
                <a:lnTo>
                  <a:pt x="402514" y="616872"/>
                </a:lnTo>
                <a:lnTo>
                  <a:pt x="426837" y="579194"/>
                </a:lnTo>
                <a:lnTo>
                  <a:pt x="451736" y="542512"/>
                </a:lnTo>
                <a:lnTo>
                  <a:pt x="477198" y="506847"/>
                </a:lnTo>
                <a:lnTo>
                  <a:pt x="503212" y="472217"/>
                </a:lnTo>
                <a:lnTo>
                  <a:pt x="529765" y="438644"/>
                </a:lnTo>
                <a:lnTo>
                  <a:pt x="556846" y="406145"/>
                </a:lnTo>
                <a:lnTo>
                  <a:pt x="584441" y="374742"/>
                </a:lnTo>
                <a:lnTo>
                  <a:pt x="612540" y="344453"/>
                </a:lnTo>
                <a:lnTo>
                  <a:pt x="641129" y="315298"/>
                </a:lnTo>
                <a:lnTo>
                  <a:pt x="670198" y="287298"/>
                </a:lnTo>
                <a:lnTo>
                  <a:pt x="699733" y="260472"/>
                </a:lnTo>
                <a:lnTo>
                  <a:pt x="729723" y="234839"/>
                </a:lnTo>
                <a:lnTo>
                  <a:pt x="760155" y="210419"/>
                </a:lnTo>
                <a:lnTo>
                  <a:pt x="791018" y="187233"/>
                </a:lnTo>
                <a:lnTo>
                  <a:pt x="822299" y="165299"/>
                </a:lnTo>
                <a:lnTo>
                  <a:pt x="886069" y="125267"/>
                </a:lnTo>
                <a:lnTo>
                  <a:pt x="951366" y="90483"/>
                </a:lnTo>
                <a:lnTo>
                  <a:pt x="1018096" y="61103"/>
                </a:lnTo>
                <a:lnTo>
                  <a:pt x="1086160" y="37285"/>
                </a:lnTo>
                <a:lnTo>
                  <a:pt x="1155462" y="19187"/>
                </a:lnTo>
                <a:lnTo>
                  <a:pt x="1225906" y="6966"/>
                </a:lnTo>
                <a:lnTo>
                  <a:pt x="1297394" y="780"/>
                </a:lnTo>
                <a:lnTo>
                  <a:pt x="1333500" y="0"/>
                </a:lnTo>
                <a:lnTo>
                  <a:pt x="1369605" y="780"/>
                </a:lnTo>
                <a:lnTo>
                  <a:pt x="1441093" y="6966"/>
                </a:lnTo>
                <a:lnTo>
                  <a:pt x="1511537" y="19187"/>
                </a:lnTo>
                <a:lnTo>
                  <a:pt x="1580839" y="37285"/>
                </a:lnTo>
                <a:lnTo>
                  <a:pt x="1648903" y="61103"/>
                </a:lnTo>
                <a:lnTo>
                  <a:pt x="1715633" y="90483"/>
                </a:lnTo>
                <a:lnTo>
                  <a:pt x="1780930" y="125267"/>
                </a:lnTo>
                <a:lnTo>
                  <a:pt x="1844700" y="165299"/>
                </a:lnTo>
                <a:lnTo>
                  <a:pt x="1875981" y="187233"/>
                </a:lnTo>
                <a:lnTo>
                  <a:pt x="1906844" y="210419"/>
                </a:lnTo>
                <a:lnTo>
                  <a:pt x="1937276" y="234839"/>
                </a:lnTo>
                <a:lnTo>
                  <a:pt x="1967266" y="260472"/>
                </a:lnTo>
                <a:lnTo>
                  <a:pt x="1996801" y="287298"/>
                </a:lnTo>
                <a:lnTo>
                  <a:pt x="2025870" y="315298"/>
                </a:lnTo>
                <a:lnTo>
                  <a:pt x="2054459" y="344453"/>
                </a:lnTo>
                <a:lnTo>
                  <a:pt x="2082558" y="374742"/>
                </a:lnTo>
                <a:lnTo>
                  <a:pt x="2110153" y="406145"/>
                </a:lnTo>
                <a:lnTo>
                  <a:pt x="2137234" y="438644"/>
                </a:lnTo>
                <a:lnTo>
                  <a:pt x="2163787" y="472217"/>
                </a:lnTo>
                <a:lnTo>
                  <a:pt x="2189801" y="506847"/>
                </a:lnTo>
                <a:lnTo>
                  <a:pt x="2215263" y="542512"/>
                </a:lnTo>
                <a:lnTo>
                  <a:pt x="2240162" y="579194"/>
                </a:lnTo>
                <a:lnTo>
                  <a:pt x="2264485" y="616872"/>
                </a:lnTo>
                <a:lnTo>
                  <a:pt x="2288220" y="655527"/>
                </a:lnTo>
                <a:lnTo>
                  <a:pt x="2311356" y="695140"/>
                </a:lnTo>
                <a:lnTo>
                  <a:pt x="2333880" y="735689"/>
                </a:lnTo>
                <a:lnTo>
                  <a:pt x="2355780" y="777157"/>
                </a:lnTo>
                <a:lnTo>
                  <a:pt x="2377043" y="819522"/>
                </a:lnTo>
                <a:lnTo>
                  <a:pt x="2397659" y="862766"/>
                </a:lnTo>
                <a:lnTo>
                  <a:pt x="2417614" y="906868"/>
                </a:lnTo>
                <a:lnTo>
                  <a:pt x="2436897" y="951810"/>
                </a:lnTo>
                <a:lnTo>
                  <a:pt x="2455495" y="997570"/>
                </a:lnTo>
                <a:lnTo>
                  <a:pt x="2473396" y="1044130"/>
                </a:lnTo>
                <a:lnTo>
                  <a:pt x="2490589" y="1091470"/>
                </a:lnTo>
                <a:lnTo>
                  <a:pt x="2507062" y="1139570"/>
                </a:lnTo>
                <a:lnTo>
                  <a:pt x="2522801" y="1188411"/>
                </a:lnTo>
                <a:lnTo>
                  <a:pt x="2537795" y="1237972"/>
                </a:lnTo>
                <a:lnTo>
                  <a:pt x="2552033" y="1288235"/>
                </a:lnTo>
                <a:lnTo>
                  <a:pt x="2565501" y="1339178"/>
                </a:lnTo>
                <a:lnTo>
                  <a:pt x="2578188" y="1390784"/>
                </a:lnTo>
                <a:lnTo>
                  <a:pt x="2590081" y="1443031"/>
                </a:lnTo>
                <a:lnTo>
                  <a:pt x="2601170" y="1495900"/>
                </a:lnTo>
                <a:lnTo>
                  <a:pt x="2611440" y="1549373"/>
                </a:lnTo>
                <a:lnTo>
                  <a:pt x="2620881" y="1603427"/>
                </a:lnTo>
                <a:lnTo>
                  <a:pt x="2629480" y="1658046"/>
                </a:lnTo>
                <a:lnTo>
                  <a:pt x="2637226" y="1713207"/>
                </a:lnTo>
                <a:lnTo>
                  <a:pt x="2644105" y="1768892"/>
                </a:lnTo>
                <a:lnTo>
                  <a:pt x="2650107" y="1825082"/>
                </a:lnTo>
                <a:lnTo>
                  <a:pt x="2655218" y="1881755"/>
                </a:lnTo>
                <a:lnTo>
                  <a:pt x="2659427" y="1938894"/>
                </a:lnTo>
                <a:lnTo>
                  <a:pt x="2662722" y="1996477"/>
                </a:lnTo>
                <a:lnTo>
                  <a:pt x="2665090" y="2054485"/>
                </a:lnTo>
                <a:lnTo>
                  <a:pt x="2666520" y="2112900"/>
                </a:lnTo>
                <a:lnTo>
                  <a:pt x="2667000" y="2171700"/>
                </a:lnTo>
                <a:lnTo>
                  <a:pt x="2666520" y="2230499"/>
                </a:lnTo>
                <a:lnTo>
                  <a:pt x="2665090" y="2288914"/>
                </a:lnTo>
                <a:lnTo>
                  <a:pt x="2662722" y="2346922"/>
                </a:lnTo>
                <a:lnTo>
                  <a:pt x="2659427" y="2404505"/>
                </a:lnTo>
                <a:lnTo>
                  <a:pt x="2655218" y="2461644"/>
                </a:lnTo>
                <a:lnTo>
                  <a:pt x="2650107" y="2518317"/>
                </a:lnTo>
                <a:lnTo>
                  <a:pt x="2644105" y="2574507"/>
                </a:lnTo>
                <a:lnTo>
                  <a:pt x="2637226" y="2630192"/>
                </a:lnTo>
                <a:lnTo>
                  <a:pt x="2629480" y="2685353"/>
                </a:lnTo>
                <a:lnTo>
                  <a:pt x="2620881" y="2739972"/>
                </a:lnTo>
                <a:lnTo>
                  <a:pt x="2611440" y="2794026"/>
                </a:lnTo>
                <a:lnTo>
                  <a:pt x="2601170" y="2847499"/>
                </a:lnTo>
                <a:lnTo>
                  <a:pt x="2590081" y="2900368"/>
                </a:lnTo>
                <a:lnTo>
                  <a:pt x="2578188" y="2952615"/>
                </a:lnTo>
                <a:lnTo>
                  <a:pt x="2565501" y="3004221"/>
                </a:lnTo>
                <a:lnTo>
                  <a:pt x="2552033" y="3055164"/>
                </a:lnTo>
                <a:lnTo>
                  <a:pt x="2537795" y="3105427"/>
                </a:lnTo>
                <a:lnTo>
                  <a:pt x="2522801" y="3154988"/>
                </a:lnTo>
                <a:lnTo>
                  <a:pt x="2507062" y="3203829"/>
                </a:lnTo>
                <a:lnTo>
                  <a:pt x="2490589" y="3251929"/>
                </a:lnTo>
                <a:lnTo>
                  <a:pt x="2473396" y="3299269"/>
                </a:lnTo>
                <a:lnTo>
                  <a:pt x="2455495" y="3345829"/>
                </a:lnTo>
                <a:lnTo>
                  <a:pt x="2436897" y="3391589"/>
                </a:lnTo>
                <a:lnTo>
                  <a:pt x="2417614" y="3436531"/>
                </a:lnTo>
                <a:lnTo>
                  <a:pt x="2397659" y="3480633"/>
                </a:lnTo>
                <a:lnTo>
                  <a:pt x="2377043" y="3523877"/>
                </a:lnTo>
                <a:lnTo>
                  <a:pt x="2355780" y="3566242"/>
                </a:lnTo>
                <a:lnTo>
                  <a:pt x="2333880" y="3607710"/>
                </a:lnTo>
                <a:lnTo>
                  <a:pt x="2311356" y="3648259"/>
                </a:lnTo>
                <a:lnTo>
                  <a:pt x="2288220" y="3687872"/>
                </a:lnTo>
                <a:lnTo>
                  <a:pt x="2264485" y="3726527"/>
                </a:lnTo>
                <a:lnTo>
                  <a:pt x="2240162" y="3764205"/>
                </a:lnTo>
                <a:lnTo>
                  <a:pt x="2215263" y="3800887"/>
                </a:lnTo>
                <a:lnTo>
                  <a:pt x="2189801" y="3836552"/>
                </a:lnTo>
                <a:lnTo>
                  <a:pt x="2163787" y="3871182"/>
                </a:lnTo>
                <a:lnTo>
                  <a:pt x="2137234" y="3904755"/>
                </a:lnTo>
                <a:lnTo>
                  <a:pt x="2110153" y="3937254"/>
                </a:lnTo>
                <a:lnTo>
                  <a:pt x="2082558" y="3968657"/>
                </a:lnTo>
                <a:lnTo>
                  <a:pt x="2054459" y="3998946"/>
                </a:lnTo>
                <a:lnTo>
                  <a:pt x="2025870" y="4028101"/>
                </a:lnTo>
                <a:lnTo>
                  <a:pt x="1996801" y="4056101"/>
                </a:lnTo>
                <a:lnTo>
                  <a:pt x="1967266" y="4082927"/>
                </a:lnTo>
                <a:lnTo>
                  <a:pt x="1937276" y="4108560"/>
                </a:lnTo>
                <a:lnTo>
                  <a:pt x="1906844" y="4132980"/>
                </a:lnTo>
                <a:lnTo>
                  <a:pt x="1875981" y="4156166"/>
                </a:lnTo>
                <a:lnTo>
                  <a:pt x="1844700" y="4178100"/>
                </a:lnTo>
                <a:lnTo>
                  <a:pt x="1780930" y="4218132"/>
                </a:lnTo>
                <a:lnTo>
                  <a:pt x="1715633" y="4252916"/>
                </a:lnTo>
                <a:lnTo>
                  <a:pt x="1648903" y="4282296"/>
                </a:lnTo>
                <a:lnTo>
                  <a:pt x="1580839" y="4306114"/>
                </a:lnTo>
                <a:lnTo>
                  <a:pt x="1511537" y="4324212"/>
                </a:lnTo>
                <a:lnTo>
                  <a:pt x="1441093" y="4336433"/>
                </a:lnTo>
                <a:lnTo>
                  <a:pt x="1369605" y="4342619"/>
                </a:lnTo>
                <a:lnTo>
                  <a:pt x="1333500" y="4343400"/>
                </a:lnTo>
                <a:lnTo>
                  <a:pt x="1297394" y="4342619"/>
                </a:lnTo>
                <a:lnTo>
                  <a:pt x="1225906" y="4336433"/>
                </a:lnTo>
                <a:lnTo>
                  <a:pt x="1155462" y="4324212"/>
                </a:lnTo>
                <a:lnTo>
                  <a:pt x="1086160" y="4306114"/>
                </a:lnTo>
                <a:lnTo>
                  <a:pt x="1018096" y="4282296"/>
                </a:lnTo>
                <a:lnTo>
                  <a:pt x="951366" y="4252916"/>
                </a:lnTo>
                <a:lnTo>
                  <a:pt x="886069" y="4218132"/>
                </a:lnTo>
                <a:lnTo>
                  <a:pt x="822299" y="4178100"/>
                </a:lnTo>
                <a:lnTo>
                  <a:pt x="791018" y="4156166"/>
                </a:lnTo>
                <a:lnTo>
                  <a:pt x="760155" y="4132980"/>
                </a:lnTo>
                <a:lnTo>
                  <a:pt x="729723" y="4108560"/>
                </a:lnTo>
                <a:lnTo>
                  <a:pt x="699733" y="4082927"/>
                </a:lnTo>
                <a:lnTo>
                  <a:pt x="670198" y="4056101"/>
                </a:lnTo>
                <a:lnTo>
                  <a:pt x="641129" y="4028101"/>
                </a:lnTo>
                <a:lnTo>
                  <a:pt x="612540" y="3998946"/>
                </a:lnTo>
                <a:lnTo>
                  <a:pt x="584441" y="3968657"/>
                </a:lnTo>
                <a:lnTo>
                  <a:pt x="556846" y="3937254"/>
                </a:lnTo>
                <a:lnTo>
                  <a:pt x="529765" y="3904755"/>
                </a:lnTo>
                <a:lnTo>
                  <a:pt x="503212" y="3871182"/>
                </a:lnTo>
                <a:lnTo>
                  <a:pt x="477198" y="3836552"/>
                </a:lnTo>
                <a:lnTo>
                  <a:pt x="451736" y="3800887"/>
                </a:lnTo>
                <a:lnTo>
                  <a:pt x="426837" y="3764205"/>
                </a:lnTo>
                <a:lnTo>
                  <a:pt x="402514" y="3726527"/>
                </a:lnTo>
                <a:lnTo>
                  <a:pt x="378779" y="3687872"/>
                </a:lnTo>
                <a:lnTo>
                  <a:pt x="355643" y="3648259"/>
                </a:lnTo>
                <a:lnTo>
                  <a:pt x="333119" y="3607710"/>
                </a:lnTo>
                <a:lnTo>
                  <a:pt x="311219" y="3566242"/>
                </a:lnTo>
                <a:lnTo>
                  <a:pt x="289956" y="3523877"/>
                </a:lnTo>
                <a:lnTo>
                  <a:pt x="269340" y="3480633"/>
                </a:lnTo>
                <a:lnTo>
                  <a:pt x="249385" y="3436531"/>
                </a:lnTo>
                <a:lnTo>
                  <a:pt x="230102" y="3391589"/>
                </a:lnTo>
                <a:lnTo>
                  <a:pt x="211504" y="3345829"/>
                </a:lnTo>
                <a:lnTo>
                  <a:pt x="193603" y="3299269"/>
                </a:lnTo>
                <a:lnTo>
                  <a:pt x="176410" y="3251929"/>
                </a:lnTo>
                <a:lnTo>
                  <a:pt x="159937" y="3203829"/>
                </a:lnTo>
                <a:lnTo>
                  <a:pt x="144198" y="3154988"/>
                </a:lnTo>
                <a:lnTo>
                  <a:pt x="129204" y="3105427"/>
                </a:lnTo>
                <a:lnTo>
                  <a:pt x="114966" y="3055164"/>
                </a:lnTo>
                <a:lnTo>
                  <a:pt x="101498" y="3004221"/>
                </a:lnTo>
                <a:lnTo>
                  <a:pt x="88811" y="2952615"/>
                </a:lnTo>
                <a:lnTo>
                  <a:pt x="76918" y="2900368"/>
                </a:lnTo>
                <a:lnTo>
                  <a:pt x="65829" y="2847499"/>
                </a:lnTo>
                <a:lnTo>
                  <a:pt x="55559" y="2794026"/>
                </a:lnTo>
                <a:lnTo>
                  <a:pt x="46118" y="2739972"/>
                </a:lnTo>
                <a:lnTo>
                  <a:pt x="37519" y="2685353"/>
                </a:lnTo>
                <a:lnTo>
                  <a:pt x="29773" y="2630192"/>
                </a:lnTo>
                <a:lnTo>
                  <a:pt x="22894" y="2574507"/>
                </a:lnTo>
                <a:lnTo>
                  <a:pt x="16892" y="2518317"/>
                </a:lnTo>
                <a:lnTo>
                  <a:pt x="11781" y="2461644"/>
                </a:lnTo>
                <a:lnTo>
                  <a:pt x="7572" y="2404505"/>
                </a:lnTo>
                <a:lnTo>
                  <a:pt x="4277" y="2346922"/>
                </a:lnTo>
                <a:lnTo>
                  <a:pt x="1909" y="2288914"/>
                </a:lnTo>
                <a:lnTo>
                  <a:pt x="479" y="2230499"/>
                </a:lnTo>
                <a:lnTo>
                  <a:pt x="0" y="21717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5249" y="5360779"/>
            <a:ext cx="2088514" cy="1165860"/>
          </a:xfrm>
          <a:custGeom>
            <a:avLst/>
            <a:gdLst/>
            <a:ahLst/>
            <a:cxnLst/>
            <a:rect l="l" t="t" r="r" b="b"/>
            <a:pathLst>
              <a:path w="2088515" h="1165859">
                <a:moveTo>
                  <a:pt x="13064" y="980013"/>
                </a:moveTo>
                <a:lnTo>
                  <a:pt x="5153" y="954270"/>
                </a:lnTo>
                <a:lnTo>
                  <a:pt x="825" y="927586"/>
                </a:lnTo>
                <a:lnTo>
                  <a:pt x="0" y="900036"/>
                </a:lnTo>
                <a:lnTo>
                  <a:pt x="2594" y="871699"/>
                </a:lnTo>
                <a:lnTo>
                  <a:pt x="17719" y="812971"/>
                </a:lnTo>
                <a:lnTo>
                  <a:pt x="45551" y="752019"/>
                </a:lnTo>
                <a:lnTo>
                  <a:pt x="85439" y="689462"/>
                </a:lnTo>
                <a:lnTo>
                  <a:pt x="109702" y="657774"/>
                </a:lnTo>
                <a:lnTo>
                  <a:pt x="136734" y="625918"/>
                </a:lnTo>
                <a:lnTo>
                  <a:pt x="166456" y="593969"/>
                </a:lnTo>
                <a:lnTo>
                  <a:pt x="198785" y="562005"/>
                </a:lnTo>
                <a:lnTo>
                  <a:pt x="233641" y="530103"/>
                </a:lnTo>
                <a:lnTo>
                  <a:pt x="270942" y="498342"/>
                </a:lnTo>
                <a:lnTo>
                  <a:pt x="310608" y="466797"/>
                </a:lnTo>
                <a:lnTo>
                  <a:pt x="352556" y="435546"/>
                </a:lnTo>
                <a:lnTo>
                  <a:pt x="396705" y="404667"/>
                </a:lnTo>
                <a:lnTo>
                  <a:pt x="442975" y="374237"/>
                </a:lnTo>
                <a:lnTo>
                  <a:pt x="491284" y="344333"/>
                </a:lnTo>
                <a:lnTo>
                  <a:pt x="541551" y="315033"/>
                </a:lnTo>
                <a:lnTo>
                  <a:pt x="593694" y="286413"/>
                </a:lnTo>
                <a:lnTo>
                  <a:pt x="647632" y="258550"/>
                </a:lnTo>
                <a:lnTo>
                  <a:pt x="703284" y="231524"/>
                </a:lnTo>
                <a:lnTo>
                  <a:pt x="760569" y="205409"/>
                </a:lnTo>
                <a:lnTo>
                  <a:pt x="819405" y="180285"/>
                </a:lnTo>
                <a:lnTo>
                  <a:pt x="879712" y="156227"/>
                </a:lnTo>
                <a:lnTo>
                  <a:pt x="940576" y="133604"/>
                </a:lnTo>
                <a:lnTo>
                  <a:pt x="1001066" y="112758"/>
                </a:lnTo>
                <a:lnTo>
                  <a:pt x="1061069" y="93688"/>
                </a:lnTo>
                <a:lnTo>
                  <a:pt x="1120474" y="76390"/>
                </a:lnTo>
                <a:lnTo>
                  <a:pt x="1179168" y="60861"/>
                </a:lnTo>
                <a:lnTo>
                  <a:pt x="1237038" y="47099"/>
                </a:lnTo>
                <a:lnTo>
                  <a:pt x="1293974" y="35101"/>
                </a:lnTo>
                <a:lnTo>
                  <a:pt x="1349862" y="24864"/>
                </a:lnTo>
                <a:lnTo>
                  <a:pt x="1404591" y="16385"/>
                </a:lnTo>
                <a:lnTo>
                  <a:pt x="1458048" y="9663"/>
                </a:lnTo>
                <a:lnTo>
                  <a:pt x="1510122" y="4692"/>
                </a:lnTo>
                <a:lnTo>
                  <a:pt x="1560700" y="1472"/>
                </a:lnTo>
                <a:lnTo>
                  <a:pt x="1609670" y="0"/>
                </a:lnTo>
                <a:lnTo>
                  <a:pt x="1656920" y="271"/>
                </a:lnTo>
                <a:lnTo>
                  <a:pt x="1702338" y="2285"/>
                </a:lnTo>
                <a:lnTo>
                  <a:pt x="1745812" y="6037"/>
                </a:lnTo>
                <a:lnTo>
                  <a:pt x="1787229" y="11525"/>
                </a:lnTo>
                <a:lnTo>
                  <a:pt x="1826478" y="18747"/>
                </a:lnTo>
                <a:lnTo>
                  <a:pt x="1898022" y="38380"/>
                </a:lnTo>
                <a:lnTo>
                  <a:pt x="1959547" y="64913"/>
                </a:lnTo>
                <a:lnTo>
                  <a:pt x="2010155" y="98324"/>
                </a:lnTo>
                <a:lnTo>
                  <a:pt x="2048950" y="138591"/>
                </a:lnTo>
                <a:lnTo>
                  <a:pt x="2075036" y="185691"/>
                </a:lnTo>
                <a:lnTo>
                  <a:pt x="2087274" y="238105"/>
                </a:lnTo>
                <a:lnTo>
                  <a:pt x="2088100" y="265649"/>
                </a:lnTo>
                <a:lnTo>
                  <a:pt x="2085505" y="293981"/>
                </a:lnTo>
                <a:lnTo>
                  <a:pt x="2070380" y="352701"/>
                </a:lnTo>
                <a:lnTo>
                  <a:pt x="2042548" y="413646"/>
                </a:lnTo>
                <a:lnTo>
                  <a:pt x="2002660" y="476197"/>
                </a:lnTo>
                <a:lnTo>
                  <a:pt x="1978397" y="507883"/>
                </a:lnTo>
                <a:lnTo>
                  <a:pt x="1951365" y="539738"/>
                </a:lnTo>
                <a:lnTo>
                  <a:pt x="1921643" y="571685"/>
                </a:lnTo>
                <a:lnTo>
                  <a:pt x="1889314" y="603648"/>
                </a:lnTo>
                <a:lnTo>
                  <a:pt x="1854458" y="635549"/>
                </a:lnTo>
                <a:lnTo>
                  <a:pt x="1817157" y="667311"/>
                </a:lnTo>
                <a:lnTo>
                  <a:pt x="1777491" y="698856"/>
                </a:lnTo>
                <a:lnTo>
                  <a:pt x="1735543" y="730107"/>
                </a:lnTo>
                <a:lnTo>
                  <a:pt x="1691394" y="760987"/>
                </a:lnTo>
                <a:lnTo>
                  <a:pt x="1645124" y="791418"/>
                </a:lnTo>
                <a:lnTo>
                  <a:pt x="1596815" y="821324"/>
                </a:lnTo>
                <a:lnTo>
                  <a:pt x="1546549" y="850627"/>
                </a:lnTo>
                <a:lnTo>
                  <a:pt x="1494406" y="879249"/>
                </a:lnTo>
                <a:lnTo>
                  <a:pt x="1440467" y="907114"/>
                </a:lnTo>
                <a:lnTo>
                  <a:pt x="1384815" y="934144"/>
                </a:lnTo>
                <a:lnTo>
                  <a:pt x="1327530" y="960262"/>
                </a:lnTo>
                <a:lnTo>
                  <a:pt x="1268694" y="985390"/>
                </a:lnTo>
                <a:lnTo>
                  <a:pt x="1208388" y="1009451"/>
                </a:lnTo>
                <a:lnTo>
                  <a:pt x="1147523" y="1032065"/>
                </a:lnTo>
                <a:lnTo>
                  <a:pt x="1087033" y="1052903"/>
                </a:lnTo>
                <a:lnTo>
                  <a:pt x="1027030" y="1071966"/>
                </a:lnTo>
                <a:lnTo>
                  <a:pt x="967625" y="1089257"/>
                </a:lnTo>
                <a:lnTo>
                  <a:pt x="908932" y="1104780"/>
                </a:lnTo>
                <a:lnTo>
                  <a:pt x="851061" y="1118538"/>
                </a:lnTo>
                <a:lnTo>
                  <a:pt x="794125" y="1130531"/>
                </a:lnTo>
                <a:lnTo>
                  <a:pt x="738237" y="1140765"/>
                </a:lnTo>
                <a:lnTo>
                  <a:pt x="683508" y="1149241"/>
                </a:lnTo>
                <a:lnTo>
                  <a:pt x="630051" y="1155962"/>
                </a:lnTo>
                <a:lnTo>
                  <a:pt x="577977" y="1160931"/>
                </a:lnTo>
                <a:lnTo>
                  <a:pt x="527399" y="1164151"/>
                </a:lnTo>
                <a:lnTo>
                  <a:pt x="478429" y="1165624"/>
                </a:lnTo>
                <a:lnTo>
                  <a:pt x="431179" y="1165353"/>
                </a:lnTo>
                <a:lnTo>
                  <a:pt x="385761" y="1163342"/>
                </a:lnTo>
                <a:lnTo>
                  <a:pt x="342288" y="1159592"/>
                </a:lnTo>
                <a:lnTo>
                  <a:pt x="300870" y="1154106"/>
                </a:lnTo>
                <a:lnTo>
                  <a:pt x="261621" y="1146888"/>
                </a:lnTo>
                <a:lnTo>
                  <a:pt x="190077" y="1127264"/>
                </a:lnTo>
                <a:lnTo>
                  <a:pt x="128552" y="1100743"/>
                </a:lnTo>
                <a:lnTo>
                  <a:pt x="77944" y="1067346"/>
                </a:lnTo>
                <a:lnTo>
                  <a:pt x="39149" y="1027095"/>
                </a:lnTo>
                <a:lnTo>
                  <a:pt x="13064" y="98001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73729" y="310509"/>
            <a:ext cx="3022600" cy="14122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45"/>
              </a:spcBef>
            </a:pPr>
            <a:r>
              <a:rPr spc="-5" dirty="0"/>
              <a:t>Clearances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3600" b="0" spc="-5" dirty="0">
                <a:latin typeface="Arial"/>
                <a:cs typeface="Arial"/>
              </a:rPr>
              <a:t>Nailing</a:t>
            </a:r>
            <a:r>
              <a:rPr sz="3600" b="0" spc="-5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flanges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9222" y="270713"/>
            <a:ext cx="3761104" cy="1185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Clearances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600" b="0" spc="-5" dirty="0">
                <a:latin typeface="Arial"/>
                <a:cs typeface="Arial"/>
              </a:rPr>
              <a:t>Instruction</a:t>
            </a:r>
            <a:r>
              <a:rPr sz="3600" b="0" spc="-20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Manual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6826" y="1905000"/>
            <a:ext cx="3068574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2000" y="1900237"/>
            <a:ext cx="3078480" cy="3971925"/>
          </a:xfrm>
          <a:custGeom>
            <a:avLst/>
            <a:gdLst/>
            <a:ahLst/>
            <a:cxnLst/>
            <a:rect l="l" t="t" r="r" b="b"/>
            <a:pathLst>
              <a:path w="3078479" h="3971925">
                <a:moveTo>
                  <a:pt x="0" y="3971925"/>
                </a:moveTo>
                <a:lnTo>
                  <a:pt x="3078099" y="3971925"/>
                </a:lnTo>
                <a:lnTo>
                  <a:pt x="3078099" y="0"/>
                </a:lnTo>
                <a:lnTo>
                  <a:pt x="0" y="0"/>
                </a:lnTo>
                <a:lnTo>
                  <a:pt x="0" y="39719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1600200"/>
            <a:ext cx="4876800" cy="449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837" y="1595437"/>
            <a:ext cx="4886325" cy="4502150"/>
          </a:xfrm>
          <a:custGeom>
            <a:avLst/>
            <a:gdLst/>
            <a:ahLst/>
            <a:cxnLst/>
            <a:rect l="l" t="t" r="r" b="b"/>
            <a:pathLst>
              <a:path w="4886325" h="4502150">
                <a:moveTo>
                  <a:pt x="0" y="4502150"/>
                </a:moveTo>
                <a:lnTo>
                  <a:pt x="4886325" y="4502150"/>
                </a:lnTo>
                <a:lnTo>
                  <a:pt x="4886325" y="0"/>
                </a:lnTo>
                <a:lnTo>
                  <a:pt x="0" y="0"/>
                </a:lnTo>
                <a:lnTo>
                  <a:pt x="0" y="450215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869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Clearances</a:t>
            </a:r>
          </a:p>
          <a:p>
            <a:pPr marL="455295" algn="ctr">
              <a:lnSpc>
                <a:spcPct val="100000"/>
              </a:lnSpc>
              <a:spcBef>
                <a:spcPts val="10"/>
              </a:spcBef>
            </a:pPr>
            <a:r>
              <a:rPr sz="3600" b="0" spc="-5" dirty="0">
                <a:latin typeface="Arial"/>
                <a:cs typeface="Arial"/>
              </a:rPr>
              <a:t>Instruction</a:t>
            </a:r>
            <a:r>
              <a:rPr sz="3600" b="0" spc="-20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Manual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19812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304800"/>
                </a:move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505200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0" y="762000"/>
                </a:moveTo>
                <a:lnTo>
                  <a:pt x="1219200" y="762000"/>
                </a:lnTo>
                <a:lnTo>
                  <a:pt x="1219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2743200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0" y="381000"/>
                </a:moveTo>
                <a:lnTo>
                  <a:pt x="1295400" y="381000"/>
                </a:lnTo>
                <a:lnTo>
                  <a:pt x="1295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1752519"/>
            <a:ext cx="5911551" cy="4426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1573" y="1747837"/>
            <a:ext cx="5942330" cy="4435475"/>
          </a:xfrm>
          <a:custGeom>
            <a:avLst/>
            <a:gdLst/>
            <a:ahLst/>
            <a:cxnLst/>
            <a:rect l="l" t="t" r="r" b="b"/>
            <a:pathLst>
              <a:path w="5942330" h="4435475">
                <a:moveTo>
                  <a:pt x="0" y="4435475"/>
                </a:moveTo>
                <a:lnTo>
                  <a:pt x="5942076" y="4435475"/>
                </a:lnTo>
                <a:lnTo>
                  <a:pt x="5942076" y="0"/>
                </a:lnTo>
                <a:lnTo>
                  <a:pt x="0" y="0"/>
                </a:lnTo>
                <a:lnTo>
                  <a:pt x="0" y="443547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69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</a:t>
            </a:r>
            <a:r>
              <a:rPr spc="-25" dirty="0"/>
              <a:t>n</a:t>
            </a:r>
            <a:r>
              <a:rPr spc="-5" dirty="0"/>
              <a:t>ces</a:t>
            </a:r>
          </a:p>
          <a:p>
            <a:pPr marL="457200" algn="ctr">
              <a:lnSpc>
                <a:spcPct val="100000"/>
              </a:lnSpc>
              <a:spcBef>
                <a:spcPts val="10"/>
              </a:spcBef>
            </a:pPr>
            <a:r>
              <a:rPr sz="3600" b="0" dirty="0">
                <a:latin typeface="Arial"/>
                <a:cs typeface="Arial"/>
              </a:rPr>
              <a:t>Safety</a:t>
            </a:r>
            <a:r>
              <a:rPr sz="3600" b="0" spc="-9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Label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2149411"/>
            <a:ext cx="7696200" cy="391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981200"/>
            <a:ext cx="4114800" cy="2057400"/>
          </a:xfrm>
          <a:custGeom>
            <a:avLst/>
            <a:gdLst/>
            <a:ahLst/>
            <a:cxnLst/>
            <a:rect l="l" t="t" r="r" b="b"/>
            <a:pathLst>
              <a:path w="4114800" h="2057400">
                <a:moveTo>
                  <a:pt x="0" y="1028700"/>
                </a:moveTo>
                <a:lnTo>
                  <a:pt x="3754" y="966028"/>
                </a:lnTo>
                <a:lnTo>
                  <a:pt x="14875" y="904349"/>
                </a:lnTo>
                <a:lnTo>
                  <a:pt x="33147" y="843773"/>
                </a:lnTo>
                <a:lnTo>
                  <a:pt x="58355" y="784405"/>
                </a:lnTo>
                <a:lnTo>
                  <a:pt x="90283" y="726354"/>
                </a:lnTo>
                <a:lnTo>
                  <a:pt x="128716" y="669727"/>
                </a:lnTo>
                <a:lnTo>
                  <a:pt x="173439" y="614632"/>
                </a:lnTo>
                <a:lnTo>
                  <a:pt x="224237" y="561176"/>
                </a:lnTo>
                <a:lnTo>
                  <a:pt x="280895" y="509467"/>
                </a:lnTo>
                <a:lnTo>
                  <a:pt x="311354" y="484301"/>
                </a:lnTo>
                <a:lnTo>
                  <a:pt x="343198" y="459612"/>
                </a:lnTo>
                <a:lnTo>
                  <a:pt x="376398" y="435414"/>
                </a:lnTo>
                <a:lnTo>
                  <a:pt x="410929" y="411719"/>
                </a:lnTo>
                <a:lnTo>
                  <a:pt x="446764" y="388542"/>
                </a:lnTo>
                <a:lnTo>
                  <a:pt x="483875" y="365895"/>
                </a:lnTo>
                <a:lnTo>
                  <a:pt x="522236" y="343793"/>
                </a:lnTo>
                <a:lnTo>
                  <a:pt x="561819" y="322249"/>
                </a:lnTo>
                <a:lnTo>
                  <a:pt x="602599" y="301275"/>
                </a:lnTo>
                <a:lnTo>
                  <a:pt x="644547" y="280886"/>
                </a:lnTo>
                <a:lnTo>
                  <a:pt x="687638" y="261096"/>
                </a:lnTo>
                <a:lnTo>
                  <a:pt x="731844" y="241916"/>
                </a:lnTo>
                <a:lnTo>
                  <a:pt x="777138" y="223362"/>
                </a:lnTo>
                <a:lnTo>
                  <a:pt x="823493" y="205446"/>
                </a:lnTo>
                <a:lnTo>
                  <a:pt x="870883" y="188181"/>
                </a:lnTo>
                <a:lnTo>
                  <a:pt x="919281" y="171582"/>
                </a:lnTo>
                <a:lnTo>
                  <a:pt x="968659" y="155662"/>
                </a:lnTo>
                <a:lnTo>
                  <a:pt x="1018991" y="140433"/>
                </a:lnTo>
                <a:lnTo>
                  <a:pt x="1070250" y="125910"/>
                </a:lnTo>
                <a:lnTo>
                  <a:pt x="1122409" y="112107"/>
                </a:lnTo>
                <a:lnTo>
                  <a:pt x="1175441" y="99035"/>
                </a:lnTo>
                <a:lnTo>
                  <a:pt x="1229319" y="86710"/>
                </a:lnTo>
                <a:lnTo>
                  <a:pt x="1284017" y="75144"/>
                </a:lnTo>
                <a:lnTo>
                  <a:pt x="1339507" y="64350"/>
                </a:lnTo>
                <a:lnTo>
                  <a:pt x="1395762" y="54343"/>
                </a:lnTo>
                <a:lnTo>
                  <a:pt x="1452756" y="45136"/>
                </a:lnTo>
                <a:lnTo>
                  <a:pt x="1510462" y="36741"/>
                </a:lnTo>
                <a:lnTo>
                  <a:pt x="1568852" y="29173"/>
                </a:lnTo>
                <a:lnTo>
                  <a:pt x="1627900" y="22446"/>
                </a:lnTo>
                <a:lnTo>
                  <a:pt x="1687580" y="16571"/>
                </a:lnTo>
                <a:lnTo>
                  <a:pt x="1747863" y="11564"/>
                </a:lnTo>
                <a:lnTo>
                  <a:pt x="1808724" y="7436"/>
                </a:lnTo>
                <a:lnTo>
                  <a:pt x="1870134" y="4203"/>
                </a:lnTo>
                <a:lnTo>
                  <a:pt x="1932069" y="1877"/>
                </a:lnTo>
                <a:lnTo>
                  <a:pt x="1994499" y="471"/>
                </a:lnTo>
                <a:lnTo>
                  <a:pt x="2057400" y="0"/>
                </a:lnTo>
                <a:lnTo>
                  <a:pt x="2120300" y="471"/>
                </a:lnTo>
                <a:lnTo>
                  <a:pt x="2182730" y="1877"/>
                </a:lnTo>
                <a:lnTo>
                  <a:pt x="2244665" y="4203"/>
                </a:lnTo>
                <a:lnTo>
                  <a:pt x="2306075" y="7436"/>
                </a:lnTo>
                <a:lnTo>
                  <a:pt x="2366936" y="11564"/>
                </a:lnTo>
                <a:lnTo>
                  <a:pt x="2427219" y="16571"/>
                </a:lnTo>
                <a:lnTo>
                  <a:pt x="2486899" y="22446"/>
                </a:lnTo>
                <a:lnTo>
                  <a:pt x="2545947" y="29173"/>
                </a:lnTo>
                <a:lnTo>
                  <a:pt x="2604337" y="36741"/>
                </a:lnTo>
                <a:lnTo>
                  <a:pt x="2662043" y="45136"/>
                </a:lnTo>
                <a:lnTo>
                  <a:pt x="2719037" y="54343"/>
                </a:lnTo>
                <a:lnTo>
                  <a:pt x="2775292" y="64350"/>
                </a:lnTo>
                <a:lnTo>
                  <a:pt x="2830782" y="75144"/>
                </a:lnTo>
                <a:lnTo>
                  <a:pt x="2885480" y="86710"/>
                </a:lnTo>
                <a:lnTo>
                  <a:pt x="2939358" y="99035"/>
                </a:lnTo>
                <a:lnTo>
                  <a:pt x="2992390" y="112107"/>
                </a:lnTo>
                <a:lnTo>
                  <a:pt x="3044549" y="125910"/>
                </a:lnTo>
                <a:lnTo>
                  <a:pt x="3095808" y="140433"/>
                </a:lnTo>
                <a:lnTo>
                  <a:pt x="3146140" y="155662"/>
                </a:lnTo>
                <a:lnTo>
                  <a:pt x="3195518" y="171582"/>
                </a:lnTo>
                <a:lnTo>
                  <a:pt x="3243916" y="188181"/>
                </a:lnTo>
                <a:lnTo>
                  <a:pt x="3291306" y="205446"/>
                </a:lnTo>
                <a:lnTo>
                  <a:pt x="3337661" y="223362"/>
                </a:lnTo>
                <a:lnTo>
                  <a:pt x="3382955" y="241916"/>
                </a:lnTo>
                <a:lnTo>
                  <a:pt x="3427161" y="261096"/>
                </a:lnTo>
                <a:lnTo>
                  <a:pt x="3470252" y="280886"/>
                </a:lnTo>
                <a:lnTo>
                  <a:pt x="3512200" y="301275"/>
                </a:lnTo>
                <a:lnTo>
                  <a:pt x="3552980" y="322249"/>
                </a:lnTo>
                <a:lnTo>
                  <a:pt x="3592563" y="343793"/>
                </a:lnTo>
                <a:lnTo>
                  <a:pt x="3630924" y="365895"/>
                </a:lnTo>
                <a:lnTo>
                  <a:pt x="3668035" y="388542"/>
                </a:lnTo>
                <a:lnTo>
                  <a:pt x="3703870" y="411719"/>
                </a:lnTo>
                <a:lnTo>
                  <a:pt x="3738401" y="435414"/>
                </a:lnTo>
                <a:lnTo>
                  <a:pt x="3771601" y="459612"/>
                </a:lnTo>
                <a:lnTo>
                  <a:pt x="3803445" y="484301"/>
                </a:lnTo>
                <a:lnTo>
                  <a:pt x="3833904" y="509467"/>
                </a:lnTo>
                <a:lnTo>
                  <a:pt x="3862952" y="535097"/>
                </a:lnTo>
                <a:lnTo>
                  <a:pt x="3916707" y="587693"/>
                </a:lnTo>
                <a:lnTo>
                  <a:pt x="3964494" y="641982"/>
                </a:lnTo>
                <a:lnTo>
                  <a:pt x="4006100" y="697856"/>
                </a:lnTo>
                <a:lnTo>
                  <a:pt x="4041307" y="755209"/>
                </a:lnTo>
                <a:lnTo>
                  <a:pt x="4069902" y="813931"/>
                </a:lnTo>
                <a:lnTo>
                  <a:pt x="4091668" y="873917"/>
                </a:lnTo>
                <a:lnTo>
                  <a:pt x="4106392" y="935058"/>
                </a:lnTo>
                <a:lnTo>
                  <a:pt x="4113856" y="997246"/>
                </a:lnTo>
                <a:lnTo>
                  <a:pt x="4114800" y="1028700"/>
                </a:lnTo>
                <a:lnTo>
                  <a:pt x="4113856" y="1060153"/>
                </a:lnTo>
                <a:lnTo>
                  <a:pt x="4106392" y="1122341"/>
                </a:lnTo>
                <a:lnTo>
                  <a:pt x="4091668" y="1183482"/>
                </a:lnTo>
                <a:lnTo>
                  <a:pt x="4069902" y="1243468"/>
                </a:lnTo>
                <a:lnTo>
                  <a:pt x="4041307" y="1302190"/>
                </a:lnTo>
                <a:lnTo>
                  <a:pt x="4006100" y="1359543"/>
                </a:lnTo>
                <a:lnTo>
                  <a:pt x="3964494" y="1415417"/>
                </a:lnTo>
                <a:lnTo>
                  <a:pt x="3916707" y="1469706"/>
                </a:lnTo>
                <a:lnTo>
                  <a:pt x="3862952" y="1522302"/>
                </a:lnTo>
                <a:lnTo>
                  <a:pt x="3833904" y="1547932"/>
                </a:lnTo>
                <a:lnTo>
                  <a:pt x="3803445" y="1573098"/>
                </a:lnTo>
                <a:lnTo>
                  <a:pt x="3771601" y="1597787"/>
                </a:lnTo>
                <a:lnTo>
                  <a:pt x="3738401" y="1621985"/>
                </a:lnTo>
                <a:lnTo>
                  <a:pt x="3703870" y="1645680"/>
                </a:lnTo>
                <a:lnTo>
                  <a:pt x="3668035" y="1668857"/>
                </a:lnTo>
                <a:lnTo>
                  <a:pt x="3630924" y="1691504"/>
                </a:lnTo>
                <a:lnTo>
                  <a:pt x="3592563" y="1713606"/>
                </a:lnTo>
                <a:lnTo>
                  <a:pt x="3552980" y="1735150"/>
                </a:lnTo>
                <a:lnTo>
                  <a:pt x="3512200" y="1756124"/>
                </a:lnTo>
                <a:lnTo>
                  <a:pt x="3470252" y="1776513"/>
                </a:lnTo>
                <a:lnTo>
                  <a:pt x="3427161" y="1796303"/>
                </a:lnTo>
                <a:lnTo>
                  <a:pt x="3382955" y="1815483"/>
                </a:lnTo>
                <a:lnTo>
                  <a:pt x="3337661" y="1834037"/>
                </a:lnTo>
                <a:lnTo>
                  <a:pt x="3291306" y="1851953"/>
                </a:lnTo>
                <a:lnTo>
                  <a:pt x="3243916" y="1869218"/>
                </a:lnTo>
                <a:lnTo>
                  <a:pt x="3195518" y="1885817"/>
                </a:lnTo>
                <a:lnTo>
                  <a:pt x="3146140" y="1901737"/>
                </a:lnTo>
                <a:lnTo>
                  <a:pt x="3095808" y="1916966"/>
                </a:lnTo>
                <a:lnTo>
                  <a:pt x="3044549" y="1931489"/>
                </a:lnTo>
                <a:lnTo>
                  <a:pt x="2992390" y="1945292"/>
                </a:lnTo>
                <a:lnTo>
                  <a:pt x="2939358" y="1958364"/>
                </a:lnTo>
                <a:lnTo>
                  <a:pt x="2885480" y="1970689"/>
                </a:lnTo>
                <a:lnTo>
                  <a:pt x="2830782" y="1982255"/>
                </a:lnTo>
                <a:lnTo>
                  <a:pt x="2775292" y="1993049"/>
                </a:lnTo>
                <a:lnTo>
                  <a:pt x="2719037" y="2003056"/>
                </a:lnTo>
                <a:lnTo>
                  <a:pt x="2662043" y="2012263"/>
                </a:lnTo>
                <a:lnTo>
                  <a:pt x="2604337" y="2020658"/>
                </a:lnTo>
                <a:lnTo>
                  <a:pt x="2545947" y="2028226"/>
                </a:lnTo>
                <a:lnTo>
                  <a:pt x="2486899" y="2034953"/>
                </a:lnTo>
                <a:lnTo>
                  <a:pt x="2427219" y="2040828"/>
                </a:lnTo>
                <a:lnTo>
                  <a:pt x="2366936" y="2045835"/>
                </a:lnTo>
                <a:lnTo>
                  <a:pt x="2306075" y="2049963"/>
                </a:lnTo>
                <a:lnTo>
                  <a:pt x="2244665" y="2053196"/>
                </a:lnTo>
                <a:lnTo>
                  <a:pt x="2182730" y="2055522"/>
                </a:lnTo>
                <a:lnTo>
                  <a:pt x="2120300" y="2056928"/>
                </a:lnTo>
                <a:lnTo>
                  <a:pt x="2057400" y="2057400"/>
                </a:lnTo>
                <a:lnTo>
                  <a:pt x="1994499" y="2056928"/>
                </a:lnTo>
                <a:lnTo>
                  <a:pt x="1932069" y="2055522"/>
                </a:lnTo>
                <a:lnTo>
                  <a:pt x="1870134" y="2053196"/>
                </a:lnTo>
                <a:lnTo>
                  <a:pt x="1808724" y="2049963"/>
                </a:lnTo>
                <a:lnTo>
                  <a:pt x="1747863" y="2045835"/>
                </a:lnTo>
                <a:lnTo>
                  <a:pt x="1687580" y="2040828"/>
                </a:lnTo>
                <a:lnTo>
                  <a:pt x="1627900" y="2034953"/>
                </a:lnTo>
                <a:lnTo>
                  <a:pt x="1568852" y="2028226"/>
                </a:lnTo>
                <a:lnTo>
                  <a:pt x="1510462" y="2020658"/>
                </a:lnTo>
                <a:lnTo>
                  <a:pt x="1452756" y="2012263"/>
                </a:lnTo>
                <a:lnTo>
                  <a:pt x="1395762" y="2003056"/>
                </a:lnTo>
                <a:lnTo>
                  <a:pt x="1339507" y="1993049"/>
                </a:lnTo>
                <a:lnTo>
                  <a:pt x="1284017" y="1982255"/>
                </a:lnTo>
                <a:lnTo>
                  <a:pt x="1229319" y="1970689"/>
                </a:lnTo>
                <a:lnTo>
                  <a:pt x="1175441" y="1958364"/>
                </a:lnTo>
                <a:lnTo>
                  <a:pt x="1122409" y="1945292"/>
                </a:lnTo>
                <a:lnTo>
                  <a:pt x="1070250" y="1931489"/>
                </a:lnTo>
                <a:lnTo>
                  <a:pt x="1018991" y="1916966"/>
                </a:lnTo>
                <a:lnTo>
                  <a:pt x="968659" y="1901737"/>
                </a:lnTo>
                <a:lnTo>
                  <a:pt x="919281" y="1885817"/>
                </a:lnTo>
                <a:lnTo>
                  <a:pt x="870883" y="1869218"/>
                </a:lnTo>
                <a:lnTo>
                  <a:pt x="823493" y="1851953"/>
                </a:lnTo>
                <a:lnTo>
                  <a:pt x="777138" y="1834037"/>
                </a:lnTo>
                <a:lnTo>
                  <a:pt x="731844" y="1815483"/>
                </a:lnTo>
                <a:lnTo>
                  <a:pt x="687638" y="1796303"/>
                </a:lnTo>
                <a:lnTo>
                  <a:pt x="644547" y="1776513"/>
                </a:lnTo>
                <a:lnTo>
                  <a:pt x="602599" y="1756124"/>
                </a:lnTo>
                <a:lnTo>
                  <a:pt x="561819" y="1735150"/>
                </a:lnTo>
                <a:lnTo>
                  <a:pt x="522236" y="1713606"/>
                </a:lnTo>
                <a:lnTo>
                  <a:pt x="483875" y="1691504"/>
                </a:lnTo>
                <a:lnTo>
                  <a:pt x="446764" y="1668857"/>
                </a:lnTo>
                <a:lnTo>
                  <a:pt x="410929" y="1645680"/>
                </a:lnTo>
                <a:lnTo>
                  <a:pt x="376398" y="1621985"/>
                </a:lnTo>
                <a:lnTo>
                  <a:pt x="343198" y="1597787"/>
                </a:lnTo>
                <a:lnTo>
                  <a:pt x="311354" y="1573098"/>
                </a:lnTo>
                <a:lnTo>
                  <a:pt x="280895" y="1547932"/>
                </a:lnTo>
                <a:lnTo>
                  <a:pt x="251847" y="1522302"/>
                </a:lnTo>
                <a:lnTo>
                  <a:pt x="198092" y="1469706"/>
                </a:lnTo>
                <a:lnTo>
                  <a:pt x="150305" y="1415417"/>
                </a:lnTo>
                <a:lnTo>
                  <a:pt x="108699" y="1359543"/>
                </a:lnTo>
                <a:lnTo>
                  <a:pt x="73492" y="1302190"/>
                </a:lnTo>
                <a:lnTo>
                  <a:pt x="44897" y="1243468"/>
                </a:lnTo>
                <a:lnTo>
                  <a:pt x="23131" y="1183482"/>
                </a:lnTo>
                <a:lnTo>
                  <a:pt x="8407" y="1122341"/>
                </a:lnTo>
                <a:lnTo>
                  <a:pt x="943" y="1060153"/>
                </a:lnTo>
                <a:lnTo>
                  <a:pt x="0" y="10287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2057336"/>
            <a:ext cx="4989576" cy="3891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2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Clearances</a:t>
            </a:r>
          </a:p>
          <a:p>
            <a:pPr marL="455930" algn="ctr">
              <a:lnSpc>
                <a:spcPct val="100000"/>
              </a:lnSpc>
              <a:spcBef>
                <a:spcPts val="10"/>
              </a:spcBef>
            </a:pPr>
            <a:r>
              <a:rPr sz="3600" b="0" spc="-20" dirty="0">
                <a:latin typeface="Arial"/>
                <a:cs typeface="Arial"/>
              </a:rPr>
              <a:t>Warning</a:t>
            </a:r>
            <a:r>
              <a:rPr sz="3600" b="0" spc="-10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Labels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9477" y="2025712"/>
            <a:ext cx="5817870" cy="3568700"/>
          </a:xfrm>
          <a:custGeom>
            <a:avLst/>
            <a:gdLst/>
            <a:ahLst/>
            <a:cxnLst/>
            <a:rect l="l" t="t" r="r" b="b"/>
            <a:pathLst>
              <a:path w="5817870" h="3568700">
                <a:moveTo>
                  <a:pt x="54397" y="3054414"/>
                </a:moveTo>
                <a:lnTo>
                  <a:pt x="33563" y="3001028"/>
                </a:lnTo>
                <a:lnTo>
                  <a:pt x="17790" y="2946043"/>
                </a:lnTo>
                <a:lnTo>
                  <a:pt x="7002" y="2889542"/>
                </a:lnTo>
                <a:lnTo>
                  <a:pt x="1123" y="2831611"/>
                </a:lnTo>
                <a:lnTo>
                  <a:pt x="0" y="2802136"/>
                </a:lnTo>
                <a:lnTo>
                  <a:pt x="75" y="2772334"/>
                </a:lnTo>
                <a:lnTo>
                  <a:pt x="3781" y="2711796"/>
                </a:lnTo>
                <a:lnTo>
                  <a:pt x="12166" y="2650079"/>
                </a:lnTo>
                <a:lnTo>
                  <a:pt x="25152" y="2587270"/>
                </a:lnTo>
                <a:lnTo>
                  <a:pt x="42663" y="2523451"/>
                </a:lnTo>
                <a:lnTo>
                  <a:pt x="64621" y="2458708"/>
                </a:lnTo>
                <a:lnTo>
                  <a:pt x="90951" y="2393125"/>
                </a:lnTo>
                <a:lnTo>
                  <a:pt x="121575" y="2326786"/>
                </a:lnTo>
                <a:lnTo>
                  <a:pt x="156417" y="2259776"/>
                </a:lnTo>
                <a:lnTo>
                  <a:pt x="175396" y="2226045"/>
                </a:lnTo>
                <a:lnTo>
                  <a:pt x="195400" y="2192178"/>
                </a:lnTo>
                <a:lnTo>
                  <a:pt x="216421" y="2158185"/>
                </a:lnTo>
                <a:lnTo>
                  <a:pt x="238448" y="2124077"/>
                </a:lnTo>
                <a:lnTo>
                  <a:pt x="261472" y="2089864"/>
                </a:lnTo>
                <a:lnTo>
                  <a:pt x="285483" y="2055557"/>
                </a:lnTo>
                <a:lnTo>
                  <a:pt x="310472" y="2021167"/>
                </a:lnTo>
                <a:lnTo>
                  <a:pt x="336429" y="1986704"/>
                </a:lnTo>
                <a:lnTo>
                  <a:pt x="363345" y="1952178"/>
                </a:lnTo>
                <a:lnTo>
                  <a:pt x="391210" y="1917600"/>
                </a:lnTo>
                <a:lnTo>
                  <a:pt x="420014" y="1882981"/>
                </a:lnTo>
                <a:lnTo>
                  <a:pt x="449748" y="1848331"/>
                </a:lnTo>
                <a:lnTo>
                  <a:pt x="480402" y="1813660"/>
                </a:lnTo>
                <a:lnTo>
                  <a:pt x="511967" y="1778980"/>
                </a:lnTo>
                <a:lnTo>
                  <a:pt x="544432" y="1744301"/>
                </a:lnTo>
                <a:lnTo>
                  <a:pt x="577789" y="1709632"/>
                </a:lnTo>
                <a:lnTo>
                  <a:pt x="612029" y="1674986"/>
                </a:lnTo>
                <a:lnTo>
                  <a:pt x="647140" y="1640372"/>
                </a:lnTo>
                <a:lnTo>
                  <a:pt x="683114" y="1605801"/>
                </a:lnTo>
                <a:lnTo>
                  <a:pt x="719941" y="1571284"/>
                </a:lnTo>
                <a:lnTo>
                  <a:pt x="757612" y="1536830"/>
                </a:lnTo>
                <a:lnTo>
                  <a:pt x="796116" y="1502451"/>
                </a:lnTo>
                <a:lnTo>
                  <a:pt x="835445" y="1468157"/>
                </a:lnTo>
                <a:lnTo>
                  <a:pt x="875589" y="1433959"/>
                </a:lnTo>
                <a:lnTo>
                  <a:pt x="916537" y="1399866"/>
                </a:lnTo>
                <a:lnTo>
                  <a:pt x="958282" y="1365891"/>
                </a:lnTo>
                <a:lnTo>
                  <a:pt x="1000812" y="1332043"/>
                </a:lnTo>
                <a:lnTo>
                  <a:pt x="1044119" y="1298332"/>
                </a:lnTo>
                <a:lnTo>
                  <a:pt x="1088192" y="1264770"/>
                </a:lnTo>
                <a:lnTo>
                  <a:pt x="1133023" y="1231367"/>
                </a:lnTo>
                <a:lnTo>
                  <a:pt x="1178601" y="1198133"/>
                </a:lnTo>
                <a:lnTo>
                  <a:pt x="1224917" y="1165079"/>
                </a:lnTo>
                <a:lnTo>
                  <a:pt x="1271962" y="1132215"/>
                </a:lnTo>
                <a:lnTo>
                  <a:pt x="1319726" y="1099553"/>
                </a:lnTo>
                <a:lnTo>
                  <a:pt x="1368199" y="1067102"/>
                </a:lnTo>
                <a:lnTo>
                  <a:pt x="1417371" y="1034873"/>
                </a:lnTo>
                <a:lnTo>
                  <a:pt x="1467234" y="1002877"/>
                </a:lnTo>
                <a:lnTo>
                  <a:pt x="1517777" y="971124"/>
                </a:lnTo>
                <a:lnTo>
                  <a:pt x="1568991" y="939625"/>
                </a:lnTo>
                <a:lnTo>
                  <a:pt x="1620867" y="908390"/>
                </a:lnTo>
                <a:lnTo>
                  <a:pt x="1673394" y="877429"/>
                </a:lnTo>
                <a:lnTo>
                  <a:pt x="1726563" y="846755"/>
                </a:lnTo>
                <a:lnTo>
                  <a:pt x="1780365" y="816376"/>
                </a:lnTo>
                <a:lnTo>
                  <a:pt x="1834790" y="786303"/>
                </a:lnTo>
                <a:lnTo>
                  <a:pt x="1889828" y="756547"/>
                </a:lnTo>
                <a:lnTo>
                  <a:pt x="1945470" y="727119"/>
                </a:lnTo>
                <a:lnTo>
                  <a:pt x="2001706" y="698029"/>
                </a:lnTo>
                <a:lnTo>
                  <a:pt x="2058527" y="669288"/>
                </a:lnTo>
                <a:lnTo>
                  <a:pt x="2115923" y="640906"/>
                </a:lnTo>
                <a:lnTo>
                  <a:pt x="2173884" y="612893"/>
                </a:lnTo>
                <a:lnTo>
                  <a:pt x="2232401" y="585261"/>
                </a:lnTo>
                <a:lnTo>
                  <a:pt x="2291465" y="558019"/>
                </a:lnTo>
                <a:lnTo>
                  <a:pt x="2351065" y="531178"/>
                </a:lnTo>
                <a:lnTo>
                  <a:pt x="2410904" y="504871"/>
                </a:lnTo>
                <a:lnTo>
                  <a:pt x="2470682" y="479231"/>
                </a:lnTo>
                <a:lnTo>
                  <a:pt x="2530385" y="454258"/>
                </a:lnTo>
                <a:lnTo>
                  <a:pt x="2589998" y="429952"/>
                </a:lnTo>
                <a:lnTo>
                  <a:pt x="2649506" y="406314"/>
                </a:lnTo>
                <a:lnTo>
                  <a:pt x="2708897" y="383343"/>
                </a:lnTo>
                <a:lnTo>
                  <a:pt x="2768155" y="361040"/>
                </a:lnTo>
                <a:lnTo>
                  <a:pt x="2827267" y="339404"/>
                </a:lnTo>
                <a:lnTo>
                  <a:pt x="2886217" y="318436"/>
                </a:lnTo>
                <a:lnTo>
                  <a:pt x="2944992" y="298136"/>
                </a:lnTo>
                <a:lnTo>
                  <a:pt x="3003578" y="278504"/>
                </a:lnTo>
                <a:lnTo>
                  <a:pt x="3061960" y="259540"/>
                </a:lnTo>
                <a:lnTo>
                  <a:pt x="3120124" y="241243"/>
                </a:lnTo>
                <a:lnTo>
                  <a:pt x="3178056" y="223615"/>
                </a:lnTo>
                <a:lnTo>
                  <a:pt x="3235741" y="206655"/>
                </a:lnTo>
                <a:lnTo>
                  <a:pt x="3293166" y="190363"/>
                </a:lnTo>
                <a:lnTo>
                  <a:pt x="3350315" y="174739"/>
                </a:lnTo>
                <a:lnTo>
                  <a:pt x="3407176" y="159784"/>
                </a:lnTo>
                <a:lnTo>
                  <a:pt x="3463733" y="145497"/>
                </a:lnTo>
                <a:lnTo>
                  <a:pt x="3519972" y="131878"/>
                </a:lnTo>
                <a:lnTo>
                  <a:pt x="3575880" y="118928"/>
                </a:lnTo>
                <a:lnTo>
                  <a:pt x="3631441" y="106647"/>
                </a:lnTo>
                <a:lnTo>
                  <a:pt x="3686642" y="95034"/>
                </a:lnTo>
                <a:lnTo>
                  <a:pt x="3741468" y="84091"/>
                </a:lnTo>
                <a:lnTo>
                  <a:pt x="3795905" y="73816"/>
                </a:lnTo>
                <a:lnTo>
                  <a:pt x="3849939" y="64210"/>
                </a:lnTo>
                <a:lnTo>
                  <a:pt x="3903556" y="55272"/>
                </a:lnTo>
                <a:lnTo>
                  <a:pt x="3956741" y="47004"/>
                </a:lnTo>
                <a:lnTo>
                  <a:pt x="4009480" y="39405"/>
                </a:lnTo>
                <a:lnTo>
                  <a:pt x="4061759" y="32476"/>
                </a:lnTo>
                <a:lnTo>
                  <a:pt x="4113563" y="26215"/>
                </a:lnTo>
                <a:lnTo>
                  <a:pt x="4164879" y="20624"/>
                </a:lnTo>
                <a:lnTo>
                  <a:pt x="4215692" y="15702"/>
                </a:lnTo>
                <a:lnTo>
                  <a:pt x="4265988" y="11450"/>
                </a:lnTo>
                <a:lnTo>
                  <a:pt x="4315752" y="7867"/>
                </a:lnTo>
                <a:lnTo>
                  <a:pt x="4364971" y="4954"/>
                </a:lnTo>
                <a:lnTo>
                  <a:pt x="4413630" y="2711"/>
                </a:lnTo>
                <a:lnTo>
                  <a:pt x="4461715" y="1137"/>
                </a:lnTo>
                <a:lnTo>
                  <a:pt x="4509211" y="233"/>
                </a:lnTo>
                <a:lnTo>
                  <a:pt x="4556105" y="0"/>
                </a:lnTo>
                <a:lnTo>
                  <a:pt x="4602382" y="436"/>
                </a:lnTo>
                <a:lnTo>
                  <a:pt x="4648027" y="1542"/>
                </a:lnTo>
                <a:lnTo>
                  <a:pt x="4693028" y="3318"/>
                </a:lnTo>
                <a:lnTo>
                  <a:pt x="4737369" y="5764"/>
                </a:lnTo>
                <a:lnTo>
                  <a:pt x="4781036" y="8881"/>
                </a:lnTo>
                <a:lnTo>
                  <a:pt x="4824014" y="12668"/>
                </a:lnTo>
                <a:lnTo>
                  <a:pt x="4866291" y="17125"/>
                </a:lnTo>
                <a:lnTo>
                  <a:pt x="4907851" y="22253"/>
                </a:lnTo>
                <a:lnTo>
                  <a:pt x="4948680" y="28052"/>
                </a:lnTo>
                <a:lnTo>
                  <a:pt x="4988764" y="34521"/>
                </a:lnTo>
                <a:lnTo>
                  <a:pt x="5028088" y="41661"/>
                </a:lnTo>
                <a:lnTo>
                  <a:pt x="5066640" y="49471"/>
                </a:lnTo>
                <a:lnTo>
                  <a:pt x="5104403" y="57952"/>
                </a:lnTo>
                <a:lnTo>
                  <a:pt x="5177509" y="76928"/>
                </a:lnTo>
                <a:lnTo>
                  <a:pt x="5247292" y="98587"/>
                </a:lnTo>
                <a:lnTo>
                  <a:pt x="5313640" y="122932"/>
                </a:lnTo>
                <a:lnTo>
                  <a:pt x="5376437" y="149961"/>
                </a:lnTo>
                <a:lnTo>
                  <a:pt x="5435570" y="179677"/>
                </a:lnTo>
                <a:lnTo>
                  <a:pt x="5490925" y="212079"/>
                </a:lnTo>
                <a:lnTo>
                  <a:pt x="5542388" y="247168"/>
                </a:lnTo>
                <a:lnTo>
                  <a:pt x="5589844" y="284944"/>
                </a:lnTo>
                <a:lnTo>
                  <a:pt x="5633181" y="325409"/>
                </a:lnTo>
                <a:lnTo>
                  <a:pt x="5672283" y="368562"/>
                </a:lnTo>
                <a:lnTo>
                  <a:pt x="5707038" y="414405"/>
                </a:lnTo>
                <a:lnTo>
                  <a:pt x="5737330" y="462938"/>
                </a:lnTo>
                <a:lnTo>
                  <a:pt x="5763047" y="514160"/>
                </a:lnTo>
                <a:lnTo>
                  <a:pt x="5783881" y="567547"/>
                </a:lnTo>
                <a:lnTo>
                  <a:pt x="5799653" y="622532"/>
                </a:lnTo>
                <a:lnTo>
                  <a:pt x="5810441" y="679033"/>
                </a:lnTo>
                <a:lnTo>
                  <a:pt x="5816321" y="736964"/>
                </a:lnTo>
                <a:lnTo>
                  <a:pt x="5817444" y="766439"/>
                </a:lnTo>
                <a:lnTo>
                  <a:pt x="5817369" y="796240"/>
                </a:lnTo>
                <a:lnTo>
                  <a:pt x="5813662" y="856779"/>
                </a:lnTo>
                <a:lnTo>
                  <a:pt x="5805277" y="918496"/>
                </a:lnTo>
                <a:lnTo>
                  <a:pt x="5792291" y="981305"/>
                </a:lnTo>
                <a:lnTo>
                  <a:pt x="5774781" y="1045124"/>
                </a:lnTo>
                <a:lnTo>
                  <a:pt x="5752822" y="1109867"/>
                </a:lnTo>
                <a:lnTo>
                  <a:pt x="5726492" y="1175450"/>
                </a:lnTo>
                <a:lnTo>
                  <a:pt x="5695868" y="1241789"/>
                </a:lnTo>
                <a:lnTo>
                  <a:pt x="5661026" y="1308799"/>
                </a:lnTo>
                <a:lnTo>
                  <a:pt x="5642047" y="1342530"/>
                </a:lnTo>
                <a:lnTo>
                  <a:pt x="5622043" y="1376397"/>
                </a:lnTo>
                <a:lnTo>
                  <a:pt x="5601022" y="1410390"/>
                </a:lnTo>
                <a:lnTo>
                  <a:pt x="5578995" y="1444498"/>
                </a:lnTo>
                <a:lnTo>
                  <a:pt x="5555972" y="1478711"/>
                </a:lnTo>
                <a:lnTo>
                  <a:pt x="5531960" y="1513018"/>
                </a:lnTo>
                <a:lnTo>
                  <a:pt x="5506971" y="1547408"/>
                </a:lnTo>
                <a:lnTo>
                  <a:pt x="5481014" y="1581871"/>
                </a:lnTo>
                <a:lnTo>
                  <a:pt x="5454098" y="1616397"/>
                </a:lnTo>
                <a:lnTo>
                  <a:pt x="5426234" y="1650975"/>
                </a:lnTo>
                <a:lnTo>
                  <a:pt x="5397430" y="1685594"/>
                </a:lnTo>
                <a:lnTo>
                  <a:pt x="5367696" y="1720244"/>
                </a:lnTo>
                <a:lnTo>
                  <a:pt x="5337042" y="1754915"/>
                </a:lnTo>
                <a:lnTo>
                  <a:pt x="5305477" y="1789595"/>
                </a:lnTo>
                <a:lnTo>
                  <a:pt x="5273011" y="1824274"/>
                </a:lnTo>
                <a:lnTo>
                  <a:pt x="5239654" y="1858942"/>
                </a:lnTo>
                <a:lnTo>
                  <a:pt x="5205415" y="1893589"/>
                </a:lnTo>
                <a:lnTo>
                  <a:pt x="5170303" y="1928203"/>
                </a:lnTo>
                <a:lnTo>
                  <a:pt x="5134329" y="1962774"/>
                </a:lnTo>
                <a:lnTo>
                  <a:pt x="5097502" y="1997291"/>
                </a:lnTo>
                <a:lnTo>
                  <a:pt x="5059832" y="2031745"/>
                </a:lnTo>
                <a:lnTo>
                  <a:pt x="5021327" y="2066124"/>
                </a:lnTo>
                <a:lnTo>
                  <a:pt x="4981998" y="2100418"/>
                </a:lnTo>
                <a:lnTo>
                  <a:pt x="4941855" y="2134616"/>
                </a:lnTo>
                <a:lnTo>
                  <a:pt x="4900906" y="2168709"/>
                </a:lnTo>
                <a:lnTo>
                  <a:pt x="4859162" y="2202684"/>
                </a:lnTo>
                <a:lnTo>
                  <a:pt x="4816631" y="2236532"/>
                </a:lnTo>
                <a:lnTo>
                  <a:pt x="4773325" y="2270243"/>
                </a:lnTo>
                <a:lnTo>
                  <a:pt x="4729251" y="2303805"/>
                </a:lnTo>
                <a:lnTo>
                  <a:pt x="4684421" y="2337208"/>
                </a:lnTo>
                <a:lnTo>
                  <a:pt x="4638842" y="2370442"/>
                </a:lnTo>
                <a:lnTo>
                  <a:pt x="4592526" y="2403496"/>
                </a:lnTo>
                <a:lnTo>
                  <a:pt x="4545481" y="2436360"/>
                </a:lnTo>
                <a:lnTo>
                  <a:pt x="4497718" y="2469022"/>
                </a:lnTo>
                <a:lnTo>
                  <a:pt x="4449245" y="2501473"/>
                </a:lnTo>
                <a:lnTo>
                  <a:pt x="4400072" y="2533702"/>
                </a:lnTo>
                <a:lnTo>
                  <a:pt x="4350209" y="2565698"/>
                </a:lnTo>
                <a:lnTo>
                  <a:pt x="4299666" y="2597451"/>
                </a:lnTo>
                <a:lnTo>
                  <a:pt x="4248452" y="2628950"/>
                </a:lnTo>
                <a:lnTo>
                  <a:pt x="4196577" y="2660185"/>
                </a:lnTo>
                <a:lnTo>
                  <a:pt x="4144050" y="2691146"/>
                </a:lnTo>
                <a:lnTo>
                  <a:pt x="4090880" y="2721820"/>
                </a:lnTo>
                <a:lnTo>
                  <a:pt x="4037079" y="2752199"/>
                </a:lnTo>
                <a:lnTo>
                  <a:pt x="3982654" y="2782272"/>
                </a:lnTo>
                <a:lnTo>
                  <a:pt x="3927615" y="2812027"/>
                </a:lnTo>
                <a:lnTo>
                  <a:pt x="3871973" y="2841456"/>
                </a:lnTo>
                <a:lnTo>
                  <a:pt x="3815737" y="2870546"/>
                </a:lnTo>
                <a:lnTo>
                  <a:pt x="3758916" y="2899287"/>
                </a:lnTo>
                <a:lnTo>
                  <a:pt x="3701521" y="2927669"/>
                </a:lnTo>
                <a:lnTo>
                  <a:pt x="3643559" y="2955682"/>
                </a:lnTo>
                <a:lnTo>
                  <a:pt x="3585042" y="2983314"/>
                </a:lnTo>
                <a:lnTo>
                  <a:pt x="3525979" y="3010556"/>
                </a:lnTo>
                <a:lnTo>
                  <a:pt x="3466379" y="3037396"/>
                </a:lnTo>
                <a:lnTo>
                  <a:pt x="3406539" y="3063703"/>
                </a:lnTo>
                <a:lnTo>
                  <a:pt x="3346761" y="3089341"/>
                </a:lnTo>
                <a:lnTo>
                  <a:pt x="3287059" y="3114313"/>
                </a:lnTo>
                <a:lnTo>
                  <a:pt x="3227446" y="3138617"/>
                </a:lnTo>
                <a:lnTo>
                  <a:pt x="3167937" y="3162255"/>
                </a:lnTo>
                <a:lnTo>
                  <a:pt x="3108546" y="3185224"/>
                </a:lnTo>
                <a:lnTo>
                  <a:pt x="3049288" y="3207526"/>
                </a:lnTo>
                <a:lnTo>
                  <a:pt x="2990177" y="3229161"/>
                </a:lnTo>
                <a:lnTo>
                  <a:pt x="2931226" y="3250127"/>
                </a:lnTo>
                <a:lnTo>
                  <a:pt x="2872451" y="3270427"/>
                </a:lnTo>
                <a:lnTo>
                  <a:pt x="2813865" y="3290058"/>
                </a:lnTo>
                <a:lnTo>
                  <a:pt x="2755483" y="3309021"/>
                </a:lnTo>
                <a:lnTo>
                  <a:pt x="2697319" y="3327317"/>
                </a:lnTo>
                <a:lnTo>
                  <a:pt x="2639388" y="3344944"/>
                </a:lnTo>
                <a:lnTo>
                  <a:pt x="2581702" y="3361904"/>
                </a:lnTo>
                <a:lnTo>
                  <a:pt x="2524278" y="3378195"/>
                </a:lnTo>
                <a:lnTo>
                  <a:pt x="2467128" y="3393818"/>
                </a:lnTo>
                <a:lnTo>
                  <a:pt x="2410267" y="3408773"/>
                </a:lnTo>
                <a:lnTo>
                  <a:pt x="2353710" y="3423059"/>
                </a:lnTo>
                <a:lnTo>
                  <a:pt x="2297471" y="3436677"/>
                </a:lnTo>
                <a:lnTo>
                  <a:pt x="2241563" y="3449626"/>
                </a:lnTo>
                <a:lnTo>
                  <a:pt x="2186002" y="3461907"/>
                </a:lnTo>
                <a:lnTo>
                  <a:pt x="2130801" y="3473519"/>
                </a:lnTo>
                <a:lnTo>
                  <a:pt x="2075975" y="3484463"/>
                </a:lnTo>
                <a:lnTo>
                  <a:pt x="2021538" y="3494737"/>
                </a:lnTo>
                <a:lnTo>
                  <a:pt x="1967504" y="3504343"/>
                </a:lnTo>
                <a:lnTo>
                  <a:pt x="1913887" y="3513280"/>
                </a:lnTo>
                <a:lnTo>
                  <a:pt x="1860702" y="3521547"/>
                </a:lnTo>
                <a:lnTo>
                  <a:pt x="1807963" y="3529146"/>
                </a:lnTo>
                <a:lnTo>
                  <a:pt x="1755685" y="3536076"/>
                </a:lnTo>
                <a:lnTo>
                  <a:pt x="1703880" y="3542336"/>
                </a:lnTo>
                <a:lnTo>
                  <a:pt x="1652564" y="3547927"/>
                </a:lnTo>
                <a:lnTo>
                  <a:pt x="1601751" y="3552849"/>
                </a:lnTo>
                <a:lnTo>
                  <a:pt x="1551455" y="3557101"/>
                </a:lnTo>
                <a:lnTo>
                  <a:pt x="1501691" y="3560684"/>
                </a:lnTo>
                <a:lnTo>
                  <a:pt x="1452472" y="3563597"/>
                </a:lnTo>
                <a:lnTo>
                  <a:pt x="1403813" y="3565840"/>
                </a:lnTo>
                <a:lnTo>
                  <a:pt x="1355729" y="3567414"/>
                </a:lnTo>
                <a:lnTo>
                  <a:pt x="1308232" y="3568318"/>
                </a:lnTo>
                <a:lnTo>
                  <a:pt x="1261339" y="3568552"/>
                </a:lnTo>
                <a:lnTo>
                  <a:pt x="1215062" y="3568116"/>
                </a:lnTo>
                <a:lnTo>
                  <a:pt x="1169416" y="3567010"/>
                </a:lnTo>
                <a:lnTo>
                  <a:pt x="1124415" y="3565234"/>
                </a:lnTo>
                <a:lnTo>
                  <a:pt x="1080075" y="3562788"/>
                </a:lnTo>
                <a:lnTo>
                  <a:pt x="1036408" y="3559671"/>
                </a:lnTo>
                <a:lnTo>
                  <a:pt x="993429" y="3555884"/>
                </a:lnTo>
                <a:lnTo>
                  <a:pt x="951152" y="3551427"/>
                </a:lnTo>
                <a:lnTo>
                  <a:pt x="909593" y="3546300"/>
                </a:lnTo>
                <a:lnTo>
                  <a:pt x="868763" y="3540502"/>
                </a:lnTo>
                <a:lnTo>
                  <a:pt x="828679" y="3534033"/>
                </a:lnTo>
                <a:lnTo>
                  <a:pt x="789355" y="3526894"/>
                </a:lnTo>
                <a:lnTo>
                  <a:pt x="750804" y="3519084"/>
                </a:lnTo>
                <a:lnTo>
                  <a:pt x="713041" y="3510603"/>
                </a:lnTo>
                <a:lnTo>
                  <a:pt x="639935" y="3491629"/>
                </a:lnTo>
                <a:lnTo>
                  <a:pt x="570151" y="3469970"/>
                </a:lnTo>
                <a:lnTo>
                  <a:pt x="503804" y="3445627"/>
                </a:lnTo>
                <a:lnTo>
                  <a:pt x="441006" y="3418599"/>
                </a:lnTo>
                <a:lnTo>
                  <a:pt x="381873" y="3388885"/>
                </a:lnTo>
                <a:lnTo>
                  <a:pt x="326518" y="3356484"/>
                </a:lnTo>
                <a:lnTo>
                  <a:pt x="275056" y="3321397"/>
                </a:lnTo>
                <a:lnTo>
                  <a:pt x="227599" y="3283622"/>
                </a:lnTo>
                <a:lnTo>
                  <a:pt x="184263" y="3243159"/>
                </a:lnTo>
                <a:lnTo>
                  <a:pt x="145160" y="3200007"/>
                </a:lnTo>
                <a:lnTo>
                  <a:pt x="110406" y="3154166"/>
                </a:lnTo>
                <a:lnTo>
                  <a:pt x="80113" y="3105636"/>
                </a:lnTo>
                <a:lnTo>
                  <a:pt x="54397" y="3054414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2286000"/>
            <a:ext cx="7010400" cy="387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869" rIns="0" bIns="0" rtlCol="0">
            <a:spAutoFit/>
          </a:bodyPr>
          <a:lstStyle/>
          <a:p>
            <a:pPr marL="3048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Clearances</a:t>
            </a:r>
          </a:p>
          <a:p>
            <a:pPr marL="303530" algn="ctr">
              <a:lnSpc>
                <a:spcPct val="100000"/>
              </a:lnSpc>
              <a:spcBef>
                <a:spcPts val="10"/>
              </a:spcBef>
            </a:pPr>
            <a:r>
              <a:rPr sz="3600" b="0" spc="-20" dirty="0">
                <a:latin typeface="Arial"/>
                <a:cs typeface="Arial"/>
              </a:rPr>
              <a:t>Warning</a:t>
            </a:r>
            <a:r>
              <a:rPr sz="3600" b="0" spc="-10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Labels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7257" y="392633"/>
            <a:ext cx="2731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</a:t>
            </a:r>
            <a:r>
              <a:rPr spc="-20" dirty="0"/>
              <a:t>h</a:t>
            </a:r>
            <a:r>
              <a:rPr spc="-5" dirty="0"/>
              <a:t>alleng</a:t>
            </a:r>
            <a:r>
              <a:rPr spc="-25" dirty="0"/>
              <a:t>e</a:t>
            </a:r>
            <a:r>
              <a:rPr spc="-5"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435562"/>
            <a:ext cx="7084695" cy="346519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076325">
              <a:lnSpc>
                <a:spcPct val="100000"/>
              </a:lnSpc>
              <a:spcBef>
                <a:spcPts val="965"/>
              </a:spcBef>
            </a:pPr>
            <a:r>
              <a:rPr sz="3600" b="1" spc="-5" dirty="0">
                <a:latin typeface="Arial"/>
                <a:cs typeface="Arial"/>
              </a:rPr>
              <a:t>Manufacturers’</a:t>
            </a:r>
            <a:r>
              <a:rPr sz="3600" b="1" spc="-25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Instructions</a:t>
            </a:r>
            <a:endParaRPr sz="36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Installation requirements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differ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Manufacturer to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manufacturer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Model to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model</a:t>
            </a:r>
            <a:endParaRPr sz="28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4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Inconsistent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organization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Inconsistent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terminology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16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Clearances</a:t>
            </a: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3600" b="0" spc="-35" dirty="0">
                <a:latin typeface="Arial"/>
                <a:cs typeface="Arial"/>
              </a:rPr>
              <a:t>Wall</a:t>
            </a:r>
            <a:r>
              <a:rPr sz="3600" b="0" spc="-9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Protection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43571"/>
            <a:ext cx="7563484" cy="404495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8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Reducing </a:t>
            </a:r>
            <a:r>
              <a:rPr sz="3200" dirty="0">
                <a:latin typeface="Arial"/>
                <a:cs typeface="Arial"/>
              </a:rPr>
              <a:t>listed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clearances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Approved </a:t>
            </a:r>
            <a:r>
              <a:rPr sz="2800" dirty="0">
                <a:latin typeface="Arial"/>
                <a:cs typeface="Arial"/>
              </a:rPr>
              <a:t>site-built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Listed manufactured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Clearance reduction </a:t>
            </a:r>
            <a:r>
              <a:rPr sz="3200" dirty="0">
                <a:latin typeface="Arial"/>
                <a:cs typeface="Arial"/>
              </a:rPr>
              <a:t>systems can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D1F15"/>
                </a:solidFill>
                <a:latin typeface="Arial"/>
                <a:cs typeface="Arial"/>
              </a:rPr>
              <a:t>NOT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reduce </a:t>
            </a:r>
            <a:r>
              <a:rPr sz="3200" spc="-5" dirty="0">
                <a:latin typeface="Arial"/>
                <a:cs typeface="Arial"/>
              </a:rPr>
              <a:t>clearance </a:t>
            </a:r>
            <a:r>
              <a:rPr sz="3200" dirty="0">
                <a:latin typeface="Arial"/>
                <a:cs typeface="Arial"/>
              </a:rPr>
              <a:t>to less </a:t>
            </a:r>
            <a:r>
              <a:rPr sz="3200" spc="-5" dirty="0">
                <a:latin typeface="Arial"/>
                <a:cs typeface="Arial"/>
              </a:rPr>
              <a:t>than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12"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2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Clearances less than 12" can only be listed  clearance, specific by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manufacturer.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08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Clearances</a:t>
            </a:r>
          </a:p>
          <a:p>
            <a:pPr marL="1270" algn="ctr">
              <a:lnSpc>
                <a:spcPct val="100000"/>
              </a:lnSpc>
              <a:spcBef>
                <a:spcPts val="15"/>
              </a:spcBef>
            </a:pPr>
            <a:r>
              <a:rPr sz="3600" b="0" spc="-35" dirty="0">
                <a:latin typeface="Arial"/>
                <a:cs typeface="Arial"/>
              </a:rPr>
              <a:t>Wall</a:t>
            </a:r>
            <a:r>
              <a:rPr sz="3600" b="0" spc="-9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Protection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5954712"/>
            <a:ext cx="2908300" cy="446405"/>
          </a:xfrm>
          <a:custGeom>
            <a:avLst/>
            <a:gdLst/>
            <a:ahLst/>
            <a:cxnLst/>
            <a:rect l="l" t="t" r="r" b="b"/>
            <a:pathLst>
              <a:path w="2908300" h="446404">
                <a:moveTo>
                  <a:pt x="0" y="446087"/>
                </a:moveTo>
                <a:lnTo>
                  <a:pt x="2908300" y="446087"/>
                </a:lnTo>
                <a:lnTo>
                  <a:pt x="2908300" y="0"/>
                </a:lnTo>
                <a:lnTo>
                  <a:pt x="0" y="0"/>
                </a:lnTo>
                <a:lnTo>
                  <a:pt x="0" y="446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5954712"/>
            <a:ext cx="2908300" cy="446405"/>
          </a:xfrm>
          <a:custGeom>
            <a:avLst/>
            <a:gdLst/>
            <a:ahLst/>
            <a:cxnLst/>
            <a:rect l="l" t="t" r="r" b="b"/>
            <a:pathLst>
              <a:path w="2908300" h="446404">
                <a:moveTo>
                  <a:pt x="0" y="446087"/>
                </a:moveTo>
                <a:lnTo>
                  <a:pt x="2908300" y="446087"/>
                </a:lnTo>
                <a:lnTo>
                  <a:pt x="2908300" y="0"/>
                </a:lnTo>
                <a:lnTo>
                  <a:pt x="0" y="0"/>
                </a:lnTo>
                <a:lnTo>
                  <a:pt x="0" y="4460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3250" y="1671701"/>
          <a:ext cx="8104505" cy="483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0551"/>
                <a:gridCol w="1425575"/>
                <a:gridCol w="1489075"/>
              </a:tblGrid>
              <a:tr h="54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Protection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Wall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Ceiling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3½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masonry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wall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2000" b="1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2000" b="1" spc="-16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ventilation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400" spc="-1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33%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85090" marR="101726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½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"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noncombustible board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over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1"  insulation, </a:t>
                      </a:r>
                      <a:r>
                        <a:rPr sz="2000" b="1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2000" b="1" spc="-9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ventilation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33%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Min.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24 gage sheet metal / spaced out</a:t>
                      </a:r>
                      <a:r>
                        <a:rPr sz="20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400" spc="-10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400" spc="-10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3½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masonry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wall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/ spaced out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r>
                        <a:rPr sz="2400" spc="-10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6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½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"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noncombustible </a:t>
                      </a:r>
                      <a:r>
                        <a:rPr sz="2000" b="1" spc="0" dirty="0">
                          <a:latin typeface="Arial"/>
                          <a:cs typeface="Arial"/>
                        </a:rPr>
                        <a:t>wall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board</a:t>
                      </a:r>
                      <a:r>
                        <a:rPr sz="20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spaced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7592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spc="-5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spc="-5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Listed prefabricated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systems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Manufacturer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704201" y="25908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4201" y="4800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5733" y="385013"/>
            <a:ext cx="273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765" y="996441"/>
            <a:ext cx="7555865" cy="254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2875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800000"/>
                </a:solidFill>
                <a:latin typeface="Arial"/>
                <a:cs typeface="Arial"/>
              </a:rPr>
              <a:t>Wall </a:t>
            </a:r>
            <a:r>
              <a:rPr sz="3600" spc="-5" dirty="0">
                <a:solidFill>
                  <a:srgbClr val="800000"/>
                </a:solidFill>
                <a:latin typeface="Arial"/>
                <a:cs typeface="Arial"/>
              </a:rPr>
              <a:t>Protection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1" </a:t>
            </a:r>
            <a:r>
              <a:rPr sz="3200" spc="-5" dirty="0">
                <a:latin typeface="Arial"/>
                <a:cs typeface="Arial"/>
              </a:rPr>
              <a:t>air </a:t>
            </a:r>
            <a:r>
              <a:rPr sz="3200" dirty="0">
                <a:latin typeface="Arial"/>
                <a:cs typeface="Arial"/>
              </a:rPr>
              <a:t>space gives </a:t>
            </a:r>
            <a:r>
              <a:rPr sz="3200" spc="-5" dirty="0">
                <a:latin typeface="Arial"/>
                <a:cs typeface="Arial"/>
              </a:rPr>
              <a:t>greatest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reduction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Converts radiant energy to convection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heat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Rising warm air pulls in cool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air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4050" y="3041650"/>
            <a:ext cx="2952750" cy="338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4492" y="6454546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AD1F15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085" y="545033"/>
            <a:ext cx="5497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Vent </a:t>
            </a:r>
            <a:r>
              <a:rPr spc="-5" dirty="0"/>
              <a:t>System Purposes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981936"/>
            <a:ext cx="7653020" cy="32327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Remove combustion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by-products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Protect </a:t>
            </a:r>
            <a:r>
              <a:rPr sz="3200" dirty="0">
                <a:latin typeface="Arial"/>
                <a:cs typeface="Arial"/>
              </a:rPr>
              <a:t>combustibles from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heat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Airspace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Remember: combustibles can ignite with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contact from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flame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Obtain </a:t>
            </a:r>
            <a:r>
              <a:rPr sz="3200" spc="-5" dirty="0">
                <a:latin typeface="Arial"/>
                <a:cs typeface="Arial"/>
              </a:rPr>
              <a:t>adequate combustion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air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250" y="1198625"/>
            <a:ext cx="3816350" cy="4059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1798" y="568198"/>
            <a:ext cx="6680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House </a:t>
            </a:r>
            <a:r>
              <a:rPr spc="-5" dirty="0"/>
              <a:t>Pressure</a:t>
            </a:r>
            <a:r>
              <a:rPr spc="-25" dirty="0"/>
              <a:t> </a:t>
            </a:r>
            <a:r>
              <a:rPr spc="-5" dirty="0"/>
              <a:t>Conditions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465" y="1652397"/>
            <a:ext cx="3641090" cy="273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Sources that </a:t>
            </a:r>
            <a:r>
              <a:rPr sz="1800" spc="-10" dirty="0">
                <a:latin typeface="Arial"/>
                <a:cs typeface="Arial"/>
              </a:rPr>
              <a:t>exhaust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air:</a:t>
            </a:r>
            <a:endParaRPr sz="1800">
              <a:latin typeface="Arial"/>
              <a:cs typeface="Arial"/>
            </a:endParaRPr>
          </a:p>
          <a:p>
            <a:pPr marL="372110" indent="-359410">
              <a:lnSpc>
                <a:spcPts val="24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Kitchen range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fans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Clothes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dryers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Central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vacuum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Gas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furnace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spc="-15" dirty="0">
                <a:latin typeface="Arial"/>
                <a:cs typeface="Arial"/>
              </a:rPr>
              <a:t>Water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heaters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Recessed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lighting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buClr>
                <a:srgbClr val="800000"/>
              </a:buClr>
              <a:buChar char="•"/>
              <a:tabLst>
                <a:tab pos="358140" algn="l"/>
                <a:tab pos="358775" algn="l"/>
              </a:tabLst>
            </a:pPr>
            <a:r>
              <a:rPr sz="2000" dirty="0">
                <a:latin typeface="Arial"/>
                <a:cs typeface="Arial"/>
              </a:rPr>
              <a:t>Additional hearth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appliances,</a:t>
            </a:r>
            <a:endParaRPr sz="2000">
              <a:latin typeface="Arial"/>
              <a:cs typeface="Arial"/>
            </a:endParaRPr>
          </a:p>
          <a:p>
            <a:pPr marL="759460" lvl="1" indent="-289560">
              <a:lnSpc>
                <a:spcPct val="100000"/>
              </a:lnSpc>
              <a:buClr>
                <a:srgbClr val="800000"/>
              </a:buClr>
              <a:buChar char="•"/>
              <a:tabLst>
                <a:tab pos="758825" algn="l"/>
                <a:tab pos="759460" algn="l"/>
              </a:tabLst>
            </a:pPr>
            <a:r>
              <a:rPr sz="2000" dirty="0">
                <a:latin typeface="Arial"/>
                <a:cs typeface="Arial"/>
              </a:rPr>
              <a:t>-especially open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fireplace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8040" y="5284470"/>
            <a:ext cx="2508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Photo compliments 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465" y="4895469"/>
            <a:ext cx="490982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4775">
              <a:lnSpc>
                <a:spcPts val="2155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Outside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air</a:t>
            </a:r>
            <a:endParaRPr sz="1800">
              <a:latin typeface="Arial"/>
              <a:cs typeface="Arial"/>
            </a:endParaRPr>
          </a:p>
          <a:p>
            <a:pPr marL="302260" indent="-289560">
              <a:lnSpc>
                <a:spcPts val="2395"/>
              </a:lnSpc>
              <a:buClr>
                <a:srgbClr val="800000"/>
              </a:buClr>
              <a:buChar char="•"/>
              <a:tabLst>
                <a:tab pos="301625" algn="l"/>
                <a:tab pos="302260" algn="l"/>
              </a:tabLst>
            </a:pPr>
            <a:r>
              <a:rPr sz="2000" dirty="0">
                <a:latin typeface="Arial"/>
                <a:cs typeface="Arial"/>
              </a:rPr>
              <a:t>Open fireplaces require 200-300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cfm</a:t>
            </a:r>
            <a:endParaRPr sz="20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800000"/>
              </a:buClr>
              <a:buChar char="•"/>
              <a:tabLst>
                <a:tab pos="301625" algn="l"/>
                <a:tab pos="302260" algn="l"/>
              </a:tabLst>
            </a:pPr>
            <a:r>
              <a:rPr sz="2000" spc="-50" dirty="0">
                <a:latin typeface="Arial"/>
                <a:cs typeface="Arial"/>
              </a:rPr>
              <a:t>EPA </a:t>
            </a:r>
            <a:r>
              <a:rPr sz="2000" dirty="0">
                <a:latin typeface="Arial"/>
                <a:cs typeface="Arial"/>
              </a:rPr>
              <a:t>woodstoves require </a:t>
            </a:r>
            <a:r>
              <a:rPr sz="2000" spc="-25" dirty="0">
                <a:latin typeface="Arial"/>
                <a:cs typeface="Arial"/>
              </a:rPr>
              <a:t>11-32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cfm</a:t>
            </a:r>
            <a:endParaRPr sz="20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800000"/>
              </a:buClr>
              <a:buChar char="•"/>
              <a:tabLst>
                <a:tab pos="301625" algn="l"/>
                <a:tab pos="302260" algn="l"/>
              </a:tabLst>
            </a:pPr>
            <a:r>
              <a:rPr sz="2000" spc="-5" dirty="0">
                <a:latin typeface="Arial"/>
                <a:cs typeface="Arial"/>
              </a:rPr>
              <a:t>4”outside air brings in about </a:t>
            </a:r>
            <a:r>
              <a:rPr sz="2000" dirty="0">
                <a:latin typeface="Arial"/>
                <a:cs typeface="Arial"/>
              </a:rPr>
              <a:t>10 cfm of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air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73702" y="649203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1798" y="568198"/>
            <a:ext cx="668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House Pressure</a:t>
            </a:r>
            <a:r>
              <a:rPr spc="-20" dirty="0"/>
              <a:t> </a:t>
            </a:r>
            <a:r>
              <a:rPr spc="-5" dirty="0"/>
              <a:t>Conditions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364411"/>
            <a:ext cx="8081009" cy="18649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AD1F15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House Stack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Effect</a:t>
            </a:r>
            <a:endParaRPr sz="32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610"/>
              </a:spcBef>
              <a:buClr>
                <a:srgbClr val="AD1F15"/>
              </a:buClr>
              <a:buChar char="–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Heated portion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house taller than vent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termination</a:t>
            </a:r>
            <a:endParaRPr sz="240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575"/>
              </a:spcBef>
              <a:buClr>
                <a:srgbClr val="AD1F15"/>
              </a:buClr>
              <a:buChar char="–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Open window in upper portion create greater chimney  </a:t>
            </a:r>
            <a:r>
              <a:rPr sz="2400" spc="-10" dirty="0">
                <a:latin typeface="Arial"/>
                <a:cs typeface="Arial"/>
              </a:rPr>
              <a:t>effect </a:t>
            </a:r>
            <a:r>
              <a:rPr sz="2400" spc="-5" dirty="0">
                <a:latin typeface="Arial"/>
                <a:cs typeface="Arial"/>
              </a:rPr>
              <a:t>than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17750" y="3200400"/>
            <a:ext cx="476885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4332" y="568198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344" y="1505153"/>
            <a:ext cx="2096135" cy="1141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3195"/>
              </a:lnSpc>
              <a:spcBef>
                <a:spcPts val="95"/>
              </a:spcBef>
            </a:pP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C</a:t>
            </a:r>
            <a:r>
              <a:rPr sz="2800" b="1" spc="-20" dirty="0">
                <a:solidFill>
                  <a:srgbClr val="DE4F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m</a:t>
            </a:r>
            <a:r>
              <a:rPr sz="2800" b="1" spc="-15" dirty="0">
                <a:solidFill>
                  <a:srgbClr val="DE4F00"/>
                </a:solidFill>
                <a:latin typeface="Arial"/>
                <a:cs typeface="Arial"/>
              </a:rPr>
              <a:t>b</a:t>
            </a: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ustion</a:t>
            </a:r>
            <a:endParaRPr sz="2800">
              <a:latin typeface="Arial"/>
              <a:cs typeface="Arial"/>
            </a:endParaRPr>
          </a:p>
          <a:p>
            <a:pPr marR="6350" algn="r">
              <a:lnSpc>
                <a:spcPts val="3195"/>
              </a:lnSpc>
            </a:pP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ai</a:t>
            </a:r>
            <a:r>
              <a:rPr sz="2800" b="1" dirty="0">
                <a:solidFill>
                  <a:srgbClr val="DE4F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(Primary</a:t>
            </a:r>
            <a:r>
              <a:rPr sz="1800" spc="-150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Air)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308" y="3130676"/>
            <a:ext cx="2000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Dilution</a:t>
            </a:r>
            <a:r>
              <a:rPr sz="2800" b="1" spc="-5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air: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796" y="4490941"/>
            <a:ext cx="1908810" cy="8058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Excess</a:t>
            </a:r>
            <a:r>
              <a:rPr sz="2800" b="1" spc="-50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air:</a:t>
            </a:r>
            <a:endParaRPr sz="2800">
              <a:latin typeface="Arial"/>
              <a:cs typeface="Arial"/>
            </a:endParaRPr>
          </a:p>
          <a:p>
            <a:pPr marL="320675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(Secondary</a:t>
            </a:r>
            <a:r>
              <a:rPr sz="1800" spc="-140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E4F00"/>
                </a:solidFill>
                <a:latin typeface="Arial"/>
                <a:cs typeface="Arial"/>
              </a:rPr>
              <a:t>Air)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7375" y="2843860"/>
            <a:ext cx="57626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Air introduced into draft hood and  mixed with flue gases. Moderates  draft and reduces vent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temperatures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7375" y="1548206"/>
            <a:ext cx="5050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Air provided for combustion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mixes with the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7375" y="4673346"/>
            <a:ext cx="54825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Air that that does not combine with  fuel in the combustion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4332" y="568198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7276" y="1505153"/>
            <a:ext cx="2714625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Air changes</a:t>
            </a:r>
            <a:r>
              <a:rPr sz="2800" b="1" spc="-20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per</a:t>
            </a:r>
            <a:endParaRPr sz="2800">
              <a:latin typeface="Arial"/>
              <a:cs typeface="Arial"/>
            </a:endParaRPr>
          </a:p>
          <a:p>
            <a:pPr marL="689610">
              <a:lnSpc>
                <a:spcPts val="3195"/>
              </a:lnSpc>
            </a:pP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hour</a:t>
            </a:r>
            <a:r>
              <a:rPr sz="2800" b="1" spc="-7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(ACH):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375" y="4353305"/>
            <a:ext cx="2294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construction: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575" y="1548206"/>
            <a:ext cx="51943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Percent of volume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exchanged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(outdoor air replacing indoor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air).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672" y="3682365"/>
            <a:ext cx="7885430" cy="738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6695">
              <a:lnSpc>
                <a:spcPts val="281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Continuous water vapor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retarder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810"/>
              </a:lnSpc>
              <a:tabLst>
                <a:tab pos="2766695" algn="l"/>
              </a:tabLst>
            </a:pP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Unusually</a:t>
            </a:r>
            <a:r>
              <a:rPr sz="2800" b="1" spc="2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E4F00"/>
                </a:solidFill>
                <a:latin typeface="Arial"/>
                <a:cs typeface="Arial"/>
              </a:rPr>
              <a:t>tight	</a:t>
            </a:r>
            <a:r>
              <a:rPr sz="4200" spc="-7" baseline="-35714" dirty="0">
                <a:latin typeface="Arial"/>
                <a:cs typeface="Arial"/>
              </a:rPr>
              <a:t>Storm</a:t>
            </a:r>
            <a:r>
              <a:rPr sz="4200" spc="-75" baseline="-35714" dirty="0">
                <a:latin typeface="Arial"/>
                <a:cs typeface="Arial"/>
              </a:rPr>
              <a:t> </a:t>
            </a:r>
            <a:r>
              <a:rPr sz="4200" spc="-7" baseline="-35714" dirty="0">
                <a:latin typeface="Arial"/>
                <a:cs typeface="Arial"/>
              </a:rPr>
              <a:t>windows</a:t>
            </a:r>
            <a:endParaRPr sz="4200" baseline="-3571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2175" y="4620666"/>
            <a:ext cx="3903979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Weather-stripping  Caulking/sealing of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41" y="2618358"/>
            <a:ext cx="8880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Example: 0.35 ACH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35%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volume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indoor air is replaced by outdoor air every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hour.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827" y="3177920"/>
            <a:ext cx="2261870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0"/>
              </a:spcBef>
            </a:pPr>
            <a:r>
              <a:rPr sz="3200" b="1" dirty="0">
                <a:solidFill>
                  <a:srgbClr val="DE4F00"/>
                </a:solidFill>
                <a:latin typeface="Arial"/>
                <a:cs typeface="Arial"/>
              </a:rPr>
              <a:t>Unconfi</a:t>
            </a:r>
            <a:r>
              <a:rPr sz="3200" b="1" spc="-10" dirty="0">
                <a:solidFill>
                  <a:srgbClr val="DE4F00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DE4F00"/>
                </a:solidFill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  <a:p>
            <a:pPr marL="962025">
              <a:lnSpc>
                <a:spcPts val="3650"/>
              </a:lnSpc>
            </a:pPr>
            <a:r>
              <a:rPr sz="3200" b="1" dirty="0">
                <a:solidFill>
                  <a:srgbClr val="DE4F00"/>
                </a:solidFill>
                <a:latin typeface="Arial"/>
                <a:cs typeface="Arial"/>
              </a:rPr>
              <a:t>sp</a:t>
            </a:r>
            <a:r>
              <a:rPr sz="3200" b="1" spc="-15" dirty="0">
                <a:solidFill>
                  <a:srgbClr val="DE4F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DE4F00"/>
                </a:solidFill>
                <a:latin typeface="Arial"/>
                <a:cs typeface="Arial"/>
              </a:rPr>
              <a:t>c</a:t>
            </a:r>
            <a:r>
              <a:rPr sz="3200" b="1" spc="-10" dirty="0">
                <a:solidFill>
                  <a:srgbClr val="DE4F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DE4F00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775" y="3269741"/>
            <a:ext cx="5543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Space with volume 50 cubic feet or  more per 1000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Btu/hr.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7096" y="1616785"/>
            <a:ext cx="654113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00"/>
              </a:lnSpc>
              <a:spcBef>
                <a:spcPts val="105"/>
              </a:spcBef>
              <a:tabLst>
                <a:tab pos="1958975" algn="l"/>
              </a:tabLst>
            </a:pPr>
            <a:r>
              <a:rPr sz="4800" b="1" baseline="-4340" dirty="0">
                <a:solidFill>
                  <a:srgbClr val="DE4F00"/>
                </a:solidFill>
                <a:latin typeface="Arial"/>
                <a:cs typeface="Arial"/>
              </a:rPr>
              <a:t>Confined	</a:t>
            </a:r>
            <a:r>
              <a:rPr sz="2800" spc="-5" dirty="0">
                <a:latin typeface="Arial"/>
                <a:cs typeface="Arial"/>
              </a:rPr>
              <a:t>Space with volume less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than</a:t>
            </a:r>
            <a:endParaRPr sz="2800">
              <a:latin typeface="Arial"/>
              <a:cs typeface="Arial"/>
            </a:endParaRPr>
          </a:p>
          <a:p>
            <a:pPr marL="487680">
              <a:lnSpc>
                <a:spcPts val="3600"/>
              </a:lnSpc>
              <a:tabLst>
                <a:tab pos="1958975" algn="l"/>
              </a:tabLst>
            </a:pPr>
            <a:r>
              <a:rPr sz="4800" b="1" spc="-7" baseline="-6076" dirty="0">
                <a:solidFill>
                  <a:srgbClr val="DE4F00"/>
                </a:solidFill>
                <a:latin typeface="Arial"/>
                <a:cs typeface="Arial"/>
              </a:rPr>
              <a:t>space:	</a:t>
            </a:r>
            <a:r>
              <a:rPr sz="2800" spc="-5" dirty="0">
                <a:latin typeface="Arial"/>
                <a:cs typeface="Arial"/>
              </a:rPr>
              <a:t>50 cubic feet per 1000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Btu/hr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64332" y="568198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0557" y="4978146"/>
            <a:ext cx="78657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Rooms communicating through openings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without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doors are part of unconfined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space.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276" y="1616785"/>
            <a:ext cx="8627110" cy="2680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6195" algn="ctr">
              <a:lnSpc>
                <a:spcPts val="3810"/>
              </a:lnSpc>
              <a:spcBef>
                <a:spcPts val="105"/>
              </a:spcBef>
              <a:tabLst>
                <a:tab pos="2871470" algn="l"/>
              </a:tabLst>
            </a:pPr>
            <a:r>
              <a:rPr sz="4800" b="1" baseline="-4340" dirty="0">
                <a:solidFill>
                  <a:srgbClr val="DE4F00"/>
                </a:solidFill>
                <a:latin typeface="Arial"/>
                <a:cs typeface="Arial"/>
              </a:rPr>
              <a:t>KAIR</a:t>
            </a:r>
            <a:r>
              <a:rPr sz="4800" b="1" spc="-15" baseline="-4340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4800" b="1" baseline="-4340" dirty="0">
                <a:solidFill>
                  <a:srgbClr val="DE4F00"/>
                </a:solidFill>
                <a:latin typeface="Arial"/>
                <a:cs typeface="Arial"/>
              </a:rPr>
              <a:t>Method:	</a:t>
            </a:r>
            <a:r>
              <a:rPr sz="2800" b="1" u="heavy" spc="-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nown </a:t>
            </a:r>
            <a:r>
              <a:rPr sz="2800" b="1" u="heavy" spc="-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ir </a:t>
            </a:r>
            <a:r>
              <a:rPr sz="2800" b="1" u="heavy" spc="-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nfiltration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b="1" u="heavy" spc="-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ate</a:t>
            </a:r>
            <a:endParaRPr sz="2800">
              <a:latin typeface="Arial"/>
              <a:cs typeface="Arial"/>
            </a:endParaRPr>
          </a:p>
          <a:p>
            <a:pPr marL="3823335" indent="-173990">
              <a:lnSpc>
                <a:spcPts val="2850"/>
              </a:lnSpc>
              <a:buChar char="•"/>
              <a:tabLst>
                <a:tab pos="3823335" algn="l"/>
              </a:tabLst>
            </a:pPr>
            <a:r>
              <a:rPr sz="2400" spc="-5" dirty="0">
                <a:latin typeface="Arial"/>
                <a:cs typeface="Arial"/>
              </a:rPr>
              <a:t>Air Exchange </a:t>
            </a:r>
            <a:r>
              <a:rPr sz="2400" dirty="0">
                <a:latin typeface="Arial"/>
                <a:cs typeface="Arial"/>
              </a:rPr>
              <a:t>rate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known</a:t>
            </a:r>
            <a:endParaRPr sz="2400">
              <a:latin typeface="Arial"/>
              <a:cs typeface="Arial"/>
            </a:endParaRPr>
          </a:p>
          <a:p>
            <a:pPr marL="3839845" indent="-190500">
              <a:lnSpc>
                <a:spcPct val="100000"/>
              </a:lnSpc>
              <a:buChar char="•"/>
              <a:tabLst>
                <a:tab pos="3840479" algn="l"/>
              </a:tabLst>
            </a:pPr>
            <a:r>
              <a:rPr sz="2400" dirty="0">
                <a:latin typeface="Arial"/>
                <a:cs typeface="Arial"/>
              </a:rPr>
              <a:t>Must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.40 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less</a:t>
            </a:r>
            <a:endParaRPr sz="2400">
              <a:latin typeface="Arial"/>
              <a:cs typeface="Arial"/>
            </a:endParaRPr>
          </a:p>
          <a:p>
            <a:pPr marL="3839845" indent="-190500">
              <a:lnSpc>
                <a:spcPct val="100000"/>
              </a:lnSpc>
              <a:buChar char="•"/>
              <a:tabLst>
                <a:tab pos="3840479" algn="l"/>
              </a:tabLst>
            </a:pP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used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dirty="0">
                <a:latin typeface="Arial"/>
                <a:cs typeface="Arial"/>
              </a:rPr>
              <a:t>.40 &amp;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.60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3636645" algn="l"/>
              </a:tabLst>
            </a:pPr>
            <a:r>
              <a:rPr sz="4800" b="1" baseline="-8680" dirty="0">
                <a:solidFill>
                  <a:srgbClr val="DE4F00"/>
                </a:solidFill>
                <a:latin typeface="Arial"/>
                <a:cs typeface="Arial"/>
              </a:rPr>
              <a:t>Standard</a:t>
            </a:r>
            <a:r>
              <a:rPr sz="4800" b="1" spc="-37" baseline="-8680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4800" b="1" baseline="-8680" dirty="0">
                <a:solidFill>
                  <a:srgbClr val="DE4F00"/>
                </a:solidFill>
                <a:latin typeface="Arial"/>
                <a:cs typeface="Arial"/>
              </a:rPr>
              <a:t>Method:	</a:t>
            </a:r>
            <a:r>
              <a:rPr sz="2800" spc="-5" dirty="0">
                <a:latin typeface="Arial"/>
                <a:cs typeface="Arial"/>
              </a:rPr>
              <a:t>Air exchange rate is not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known.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8320" y="504901"/>
            <a:ext cx="400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2002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2009 Fuel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24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4332" y="864869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7257" y="468833"/>
            <a:ext cx="2731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</a:t>
            </a:r>
            <a:r>
              <a:rPr spc="-20" dirty="0"/>
              <a:t>h</a:t>
            </a:r>
            <a:r>
              <a:rPr spc="-5" dirty="0"/>
              <a:t>alleng</a:t>
            </a:r>
            <a:r>
              <a:rPr spc="-25" dirty="0"/>
              <a:t>e</a:t>
            </a:r>
            <a:r>
              <a:rPr spc="-5"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282662"/>
            <a:ext cx="5490210" cy="18561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164840">
              <a:lnSpc>
                <a:spcPct val="100000"/>
              </a:lnSpc>
              <a:spcBef>
                <a:spcPts val="965"/>
              </a:spcBef>
            </a:pPr>
            <a:r>
              <a:rPr sz="3600" b="1" spc="-5" dirty="0">
                <a:latin typeface="Arial"/>
                <a:cs typeface="Arial"/>
              </a:rPr>
              <a:t>Inspectors</a:t>
            </a:r>
            <a:endParaRPr sz="36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Numerous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responsibilities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Lack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6509" y="3033752"/>
            <a:ext cx="3050540" cy="2768600"/>
          </a:xfrm>
          <a:custGeom>
            <a:avLst/>
            <a:gdLst/>
            <a:ahLst/>
            <a:cxnLst/>
            <a:rect l="l" t="t" r="r" b="b"/>
            <a:pathLst>
              <a:path w="3050540" h="2768600">
                <a:moveTo>
                  <a:pt x="1160890" y="0"/>
                </a:moveTo>
                <a:lnTo>
                  <a:pt x="0" y="6432"/>
                </a:lnTo>
                <a:lnTo>
                  <a:pt x="113886" y="2767985"/>
                </a:lnTo>
                <a:lnTo>
                  <a:pt x="3050448" y="2698237"/>
                </a:lnTo>
                <a:lnTo>
                  <a:pt x="3018350" y="43939"/>
                </a:lnTo>
                <a:lnTo>
                  <a:pt x="1782117" y="43939"/>
                </a:lnTo>
                <a:lnTo>
                  <a:pt x="1160890" y="0"/>
                </a:lnTo>
                <a:close/>
              </a:path>
              <a:path w="3050540" h="2768600">
                <a:moveTo>
                  <a:pt x="3018022" y="16790"/>
                </a:moveTo>
                <a:lnTo>
                  <a:pt x="2299734" y="22024"/>
                </a:lnTo>
                <a:lnTo>
                  <a:pt x="1782117" y="43939"/>
                </a:lnTo>
                <a:lnTo>
                  <a:pt x="3018350" y="43939"/>
                </a:lnTo>
                <a:lnTo>
                  <a:pt x="3018022" y="16790"/>
                </a:lnTo>
                <a:close/>
              </a:path>
            </a:pathLst>
          </a:custGeom>
          <a:solidFill>
            <a:srgbClr val="589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0625" y="2992429"/>
            <a:ext cx="3152648" cy="2922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939" rIns="0" bIns="0" rtlCol="0">
            <a:spAutoFit/>
          </a:bodyPr>
          <a:lstStyle/>
          <a:p>
            <a:pPr algn="ctr">
              <a:lnSpc>
                <a:spcPts val="2855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2002 </a:t>
            </a:r>
            <a:r>
              <a:rPr sz="2400" b="0" dirty="0">
                <a:latin typeface="Arial"/>
                <a:cs typeface="Arial"/>
              </a:rPr>
              <a:t>– </a:t>
            </a:r>
            <a:r>
              <a:rPr sz="2400" b="0" spc="-5" dirty="0">
                <a:latin typeface="Arial"/>
                <a:cs typeface="Arial"/>
              </a:rPr>
              <a:t>2009 Fuel </a:t>
            </a:r>
            <a:r>
              <a:rPr sz="2400" b="0" dirty="0">
                <a:latin typeface="Arial"/>
                <a:cs typeface="Arial"/>
              </a:rPr>
              <a:t>Gas</a:t>
            </a:r>
            <a:r>
              <a:rPr sz="2400" b="0" spc="-3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  <a:p>
            <a:pPr marL="2540" algn="ctr">
              <a:lnSpc>
                <a:spcPts val="4775"/>
              </a:lnSpc>
            </a:pPr>
            <a:r>
              <a:rPr spc="-5" dirty="0"/>
              <a:t>KAIR</a:t>
            </a:r>
            <a:r>
              <a:rPr spc="-85" dirty="0"/>
              <a:t> </a:t>
            </a:r>
            <a:r>
              <a:rPr spc="-5" dirty="0"/>
              <a:t>Method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24406"/>
            <a:ext cx="7687945" cy="1383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60,000 Btu/hr natural </a:t>
            </a:r>
            <a:r>
              <a:rPr sz="2300" spc="-5" dirty="0">
                <a:latin typeface="Arial"/>
                <a:cs typeface="Arial"/>
              </a:rPr>
              <a:t>draft </a:t>
            </a:r>
            <a:r>
              <a:rPr sz="2300" dirty="0">
                <a:latin typeface="Arial"/>
                <a:cs typeface="Arial"/>
              </a:rPr>
              <a:t>gas fireplace in room 15' x</a:t>
            </a:r>
            <a:r>
              <a:rPr sz="2300" spc="-2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25'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with 9' ceiling in house with 0.40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ACH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Formula: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4141165"/>
            <a:ext cx="7789545" cy="193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21 </a:t>
            </a:r>
            <a:r>
              <a:rPr sz="2400" spc="-5" dirty="0">
                <a:latin typeface="Arial"/>
                <a:cs typeface="Arial"/>
              </a:rPr>
              <a:t>divided </a:t>
            </a:r>
            <a:r>
              <a:rPr sz="2400" dirty="0">
                <a:latin typeface="Arial"/>
                <a:cs typeface="Arial"/>
              </a:rPr>
              <a:t>by .40 = 52.5 [60,000 </a:t>
            </a:r>
            <a:r>
              <a:rPr sz="2400" spc="-5" dirty="0">
                <a:latin typeface="Arial"/>
                <a:cs typeface="Arial"/>
              </a:rPr>
              <a:t>divided </a:t>
            </a:r>
            <a:r>
              <a:rPr sz="2400" dirty="0">
                <a:latin typeface="Arial"/>
                <a:cs typeface="Arial"/>
              </a:rPr>
              <a:t>by 1,000 =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60]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60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spc="-5" dirty="0">
                <a:latin typeface="Arial"/>
                <a:cs typeface="Arial"/>
              </a:rPr>
              <a:t>52.5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3,150 cubic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Available </a:t>
            </a:r>
            <a:r>
              <a:rPr sz="2000" dirty="0">
                <a:latin typeface="Arial"/>
                <a:cs typeface="Arial"/>
              </a:rPr>
              <a:t>volume in room: 15 x 25 x 9 =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3,375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Indoor air OK because volume is more than required 3,150 cubic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2362200"/>
            <a:ext cx="2514600" cy="176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939" rIns="0" bIns="0" rtlCol="0">
            <a:spAutoFit/>
          </a:bodyPr>
          <a:lstStyle/>
          <a:p>
            <a:pPr algn="ctr">
              <a:lnSpc>
                <a:spcPts val="2855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2002 </a:t>
            </a:r>
            <a:r>
              <a:rPr sz="2400" b="0" dirty="0">
                <a:latin typeface="Arial"/>
                <a:cs typeface="Arial"/>
              </a:rPr>
              <a:t>– </a:t>
            </a:r>
            <a:r>
              <a:rPr sz="2400" b="0" spc="-5" dirty="0">
                <a:latin typeface="Arial"/>
                <a:cs typeface="Arial"/>
              </a:rPr>
              <a:t>2009 Fuel </a:t>
            </a:r>
            <a:r>
              <a:rPr sz="2400" b="0" dirty="0">
                <a:latin typeface="Arial"/>
                <a:cs typeface="Arial"/>
              </a:rPr>
              <a:t>Gas</a:t>
            </a:r>
            <a:r>
              <a:rPr sz="2400" b="0" spc="-3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4775"/>
              </a:lnSpc>
            </a:pPr>
            <a:r>
              <a:rPr spc="-5" dirty="0"/>
              <a:t>Standard</a:t>
            </a:r>
            <a:r>
              <a:rPr spc="-60" dirty="0"/>
              <a:t> </a:t>
            </a:r>
            <a:r>
              <a:rPr spc="-10" dirty="0"/>
              <a:t>Method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24406"/>
            <a:ext cx="7579359" cy="4551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Minimum </a:t>
            </a:r>
            <a:r>
              <a:rPr sz="2300" dirty="0">
                <a:latin typeface="Arial"/>
                <a:cs typeface="Arial"/>
              </a:rPr>
              <a:t>volume necessary: 39,000 BTU</a:t>
            </a:r>
            <a:r>
              <a:rPr sz="2300" spc="-1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appliance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5"/>
              </a:spcBef>
              <a:buClr>
                <a:srgbClr val="800000"/>
              </a:buClr>
              <a:buAutoNum type="arabicPeriod"/>
              <a:tabLst>
                <a:tab pos="546100" algn="l"/>
                <a:tab pos="546735" algn="l"/>
              </a:tabLst>
            </a:pPr>
            <a:r>
              <a:rPr sz="2100" b="1" spc="-5" dirty="0">
                <a:latin typeface="Arial"/>
                <a:cs typeface="Arial"/>
              </a:rPr>
              <a:t>50 cu. </a:t>
            </a:r>
            <a:r>
              <a:rPr sz="2100" b="1" dirty="0">
                <a:latin typeface="Arial"/>
                <a:cs typeface="Arial"/>
              </a:rPr>
              <a:t>Ft </a:t>
            </a:r>
            <a:r>
              <a:rPr sz="2100" b="1" spc="-5" dirty="0">
                <a:latin typeface="Arial"/>
                <a:cs typeface="Arial"/>
              </a:rPr>
              <a:t>for every 1,000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BTU’s</a:t>
            </a:r>
            <a:endParaRPr sz="210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Arial"/>
                <a:cs typeface="Arial"/>
              </a:rPr>
              <a:t>39,000 </a:t>
            </a:r>
            <a:r>
              <a:rPr sz="2000" spc="-10" dirty="0">
                <a:latin typeface="Arial"/>
                <a:cs typeface="Arial"/>
              </a:rPr>
              <a:t>BTU’s </a:t>
            </a:r>
            <a:r>
              <a:rPr sz="2000" dirty="0">
                <a:latin typeface="Arial"/>
                <a:cs typeface="Arial"/>
              </a:rPr>
              <a:t>/ </a:t>
            </a:r>
            <a:r>
              <a:rPr sz="2000" spc="-5" dirty="0">
                <a:latin typeface="Arial"/>
                <a:cs typeface="Arial"/>
              </a:rPr>
              <a:t>1,000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39</a:t>
            </a:r>
            <a:endParaRPr sz="200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39 * 50 = 1950 cu.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Ft</a:t>
            </a:r>
            <a:endParaRPr sz="20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495"/>
              </a:spcBef>
              <a:buClr>
                <a:srgbClr val="800000"/>
              </a:buClr>
              <a:buAutoNum type="arabicPeriod" startAt="2"/>
              <a:tabLst>
                <a:tab pos="546100" algn="l"/>
                <a:tab pos="546735" algn="l"/>
              </a:tabLst>
            </a:pPr>
            <a:r>
              <a:rPr sz="2100" b="1" spc="-5" dirty="0">
                <a:latin typeface="Arial"/>
                <a:cs typeface="Arial"/>
              </a:rPr>
              <a:t>Divide </a:t>
            </a:r>
            <a:r>
              <a:rPr sz="2100" b="1" dirty="0">
                <a:latin typeface="Arial"/>
                <a:cs typeface="Arial"/>
              </a:rPr>
              <a:t>input </a:t>
            </a:r>
            <a:r>
              <a:rPr sz="2100" b="1" spc="-5" dirty="0">
                <a:latin typeface="Arial"/>
                <a:cs typeface="Arial"/>
              </a:rPr>
              <a:t>rating Btu/hr by</a:t>
            </a:r>
            <a:r>
              <a:rPr sz="2100" b="1" spc="3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20</a:t>
            </a:r>
            <a:endParaRPr sz="210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1,000 / 50 =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  <a:p>
            <a:pPr marL="73025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39,000 BTU appliance / 20 = 1950 cu.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imes New Roman"/>
              <a:cs typeface="Times New Roman"/>
            </a:endParaRPr>
          </a:p>
          <a:p>
            <a:pPr marL="645160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Room volume 1,950 or greater is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OK</a:t>
            </a:r>
            <a:endParaRPr sz="2400">
              <a:latin typeface="Arial"/>
              <a:cs typeface="Arial"/>
            </a:endParaRPr>
          </a:p>
          <a:p>
            <a:pPr marL="645795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Room volume less </a:t>
            </a:r>
            <a:r>
              <a:rPr sz="2400" dirty="0">
                <a:latin typeface="Arial"/>
                <a:cs typeface="Arial"/>
              </a:rPr>
              <a:t>than </a:t>
            </a:r>
            <a:r>
              <a:rPr sz="2400" spc="-5" dirty="0">
                <a:latin typeface="Arial"/>
                <a:cs typeface="Arial"/>
              </a:rPr>
              <a:t>1,950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not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OK</a:t>
            </a:r>
            <a:endParaRPr sz="2400">
              <a:latin typeface="Arial"/>
              <a:cs typeface="Arial"/>
            </a:endParaRPr>
          </a:p>
          <a:p>
            <a:pPr marL="111188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(I.E. </a:t>
            </a:r>
            <a:r>
              <a:rPr sz="2400" spc="-5" dirty="0">
                <a:latin typeface="Arial"/>
                <a:cs typeface="Arial"/>
              </a:rPr>
              <a:t>Room size 21x12x8=2016 cubic </a:t>
            </a:r>
            <a:r>
              <a:rPr sz="2400" dirty="0">
                <a:latin typeface="Arial"/>
                <a:cs typeface="Arial"/>
              </a:rPr>
              <a:t>feet =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OK)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8320" y="482549"/>
            <a:ext cx="400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2002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2009 Fuel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24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7548" y="842517"/>
            <a:ext cx="4168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Standard</a:t>
            </a:r>
            <a:r>
              <a:rPr spc="-60" dirty="0"/>
              <a:t> </a:t>
            </a:r>
            <a:r>
              <a:rPr spc="-10" dirty="0"/>
              <a:t>Method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340" y="1524420"/>
            <a:ext cx="7004684" cy="277431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753870" algn="ctr">
              <a:lnSpc>
                <a:spcPct val="100000"/>
              </a:lnSpc>
              <a:spcBef>
                <a:spcPts val="870"/>
              </a:spcBef>
            </a:pPr>
            <a:r>
              <a:rPr sz="3200" b="1" dirty="0">
                <a:latin typeface="Arial"/>
                <a:cs typeface="Arial"/>
              </a:rPr>
              <a:t>Maximum Btu/hr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rating</a:t>
            </a:r>
            <a:endParaRPr sz="3200">
              <a:latin typeface="Arial"/>
              <a:cs typeface="Arial"/>
            </a:endParaRPr>
          </a:p>
          <a:p>
            <a:pPr marL="1753870" algn="ctr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Room15x18x8 </a:t>
            </a: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latin typeface="Arial"/>
                <a:cs typeface="Arial"/>
              </a:rPr>
              <a:t>2,160 </a:t>
            </a:r>
            <a:r>
              <a:rPr sz="3200" dirty="0">
                <a:latin typeface="Arial"/>
                <a:cs typeface="Arial"/>
              </a:rPr>
              <a:t>cu.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Ft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300" b="1" spc="-5" dirty="0">
                <a:latin typeface="Arial"/>
                <a:cs typeface="Arial"/>
              </a:rPr>
              <a:t>50 cu. </a:t>
            </a:r>
            <a:r>
              <a:rPr sz="2300" b="1" dirty="0">
                <a:latin typeface="Arial"/>
                <a:cs typeface="Arial"/>
              </a:rPr>
              <a:t>Ft </a:t>
            </a:r>
            <a:r>
              <a:rPr sz="2300" b="1" spc="-5" dirty="0">
                <a:latin typeface="Arial"/>
                <a:cs typeface="Arial"/>
              </a:rPr>
              <a:t>for every 1,000</a:t>
            </a:r>
            <a:r>
              <a:rPr sz="2300" b="1" spc="-130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BTU’s</a:t>
            </a:r>
            <a:endParaRPr sz="23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90"/>
              </a:spcBef>
            </a:pPr>
            <a:r>
              <a:rPr sz="2000" spc="-5" dirty="0">
                <a:latin typeface="Arial"/>
                <a:cs typeface="Arial"/>
              </a:rPr>
              <a:t>2,160 </a:t>
            </a:r>
            <a:r>
              <a:rPr sz="2000" dirty="0">
                <a:latin typeface="Arial"/>
                <a:cs typeface="Arial"/>
              </a:rPr>
              <a:t>cu. Ft. / </a:t>
            </a:r>
            <a:r>
              <a:rPr sz="2000" spc="-5" dirty="0">
                <a:latin typeface="Arial"/>
                <a:cs typeface="Arial"/>
              </a:rPr>
              <a:t>50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5" dirty="0">
                <a:latin typeface="Arial"/>
                <a:cs typeface="Arial"/>
              </a:rPr>
              <a:t>43.2 (43,200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BTU’s)</a:t>
            </a:r>
            <a:endParaRPr sz="20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535"/>
              </a:spcBef>
              <a:buClr>
                <a:srgbClr val="800000"/>
              </a:buClr>
              <a:buAutoNum type="arabicPeriod" startAt="2"/>
              <a:tabLst>
                <a:tab pos="545465" algn="l"/>
                <a:tab pos="546100" algn="l"/>
              </a:tabLst>
            </a:pPr>
            <a:r>
              <a:rPr sz="2300" b="1" spc="-5" dirty="0">
                <a:latin typeface="Arial"/>
                <a:cs typeface="Arial"/>
              </a:rPr>
              <a:t>Multiply </a:t>
            </a:r>
            <a:r>
              <a:rPr sz="2300" b="1" dirty="0">
                <a:latin typeface="Arial"/>
                <a:cs typeface="Arial"/>
              </a:rPr>
              <a:t>the volume by</a:t>
            </a:r>
            <a:r>
              <a:rPr sz="2300" b="1" spc="-1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20</a:t>
            </a:r>
            <a:endParaRPr sz="23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Arial"/>
                <a:cs typeface="Arial"/>
              </a:rPr>
              <a:t>2,160 </a:t>
            </a:r>
            <a:r>
              <a:rPr sz="2000" dirty="0">
                <a:latin typeface="Arial"/>
                <a:cs typeface="Arial"/>
              </a:rPr>
              <a:t>cu. Ft. * </a:t>
            </a:r>
            <a:r>
              <a:rPr sz="2000" spc="-5" dirty="0">
                <a:latin typeface="Arial"/>
                <a:cs typeface="Arial"/>
              </a:rPr>
              <a:t>20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5" dirty="0">
                <a:latin typeface="Arial"/>
                <a:cs typeface="Arial"/>
              </a:rPr>
              <a:t>43,200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BTU’s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521" y="5589523"/>
            <a:ext cx="7753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40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Space </a:t>
            </a:r>
            <a:r>
              <a:rPr sz="2400" dirty="0">
                <a:latin typeface="Arial"/>
                <a:cs typeface="Arial"/>
              </a:rPr>
              <a:t>OK for </a:t>
            </a:r>
            <a:r>
              <a:rPr sz="2400" spc="-5" dirty="0">
                <a:latin typeface="Arial"/>
                <a:cs typeface="Arial"/>
              </a:rPr>
              <a:t>appliance with 43,200 </a:t>
            </a:r>
            <a:r>
              <a:rPr sz="2400" dirty="0">
                <a:latin typeface="Arial"/>
                <a:cs typeface="Arial"/>
              </a:rPr>
              <a:t>Btu/hr </a:t>
            </a:r>
            <a:r>
              <a:rPr sz="2400" spc="-5" dirty="0">
                <a:latin typeface="Arial"/>
                <a:cs typeface="Arial"/>
              </a:rPr>
              <a:t>or less  Space </a:t>
            </a:r>
            <a:r>
              <a:rPr sz="2400" dirty="0">
                <a:latin typeface="Arial"/>
                <a:cs typeface="Arial"/>
              </a:rPr>
              <a:t>not OK for </a:t>
            </a:r>
            <a:r>
              <a:rPr sz="2400" spc="-5" dirty="0">
                <a:latin typeface="Arial"/>
                <a:cs typeface="Arial"/>
              </a:rPr>
              <a:t>appliance with more than 43,200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Btu/hr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8320" y="444449"/>
            <a:ext cx="400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2002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2009 Fuel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24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4332" y="804418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291653"/>
            <a:ext cx="7678420" cy="41903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82065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Bedroom/Bathroom</a:t>
            </a:r>
            <a:r>
              <a:rPr sz="3200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-Unvented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Confined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Not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allowed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Unconfined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1 </a:t>
            </a:r>
            <a:r>
              <a:rPr sz="2400" u="heavy" spc="-5" dirty="0">
                <a:latin typeface="Arial"/>
                <a:cs typeface="Arial"/>
              </a:rPr>
              <a:t>wall-mounted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heater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4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No more than 6,000 </a:t>
            </a:r>
            <a:r>
              <a:rPr sz="2000" spc="-5" dirty="0">
                <a:latin typeface="Arial"/>
                <a:cs typeface="Arial"/>
              </a:rPr>
              <a:t>Btu/hr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bathroom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No more than 10,000 </a:t>
            </a:r>
            <a:r>
              <a:rPr sz="2000" spc="-5" dirty="0">
                <a:latin typeface="Arial"/>
                <a:cs typeface="Arial"/>
              </a:rPr>
              <a:t>Btu/hr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bedroom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4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2002-&gt; Gas logs allowed with means to mount  burner base to floor of </a:t>
            </a:r>
            <a:r>
              <a:rPr sz="2800" dirty="0">
                <a:latin typeface="Arial"/>
                <a:cs typeface="Arial"/>
              </a:rPr>
              <a:t>solid-fuel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8320" y="485597"/>
            <a:ext cx="400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2002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2009 Fuel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24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4332" y="845566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340" y="1257863"/>
            <a:ext cx="7228840" cy="314388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348230">
              <a:lnSpc>
                <a:spcPct val="100000"/>
              </a:lnSpc>
              <a:spcBef>
                <a:spcPts val="1670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Adjoining</a:t>
            </a:r>
            <a:r>
              <a:rPr sz="32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Rooms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60"/>
              </a:spcBef>
              <a:buClr>
                <a:srgbClr val="800000"/>
              </a:buClr>
              <a:buChar char="–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Minimum free area of 1 sq. in./1,000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Btu/hr</a:t>
            </a:r>
            <a:endParaRPr sz="2800">
              <a:latin typeface="Arial"/>
              <a:cs typeface="Arial"/>
            </a:endParaRPr>
          </a:p>
          <a:p>
            <a:pPr marL="850900" lvl="1" indent="-381000">
              <a:lnSpc>
                <a:spcPct val="100000"/>
              </a:lnSpc>
              <a:spcBef>
                <a:spcPts val="585"/>
              </a:spcBef>
              <a:buClr>
                <a:srgbClr val="800000"/>
              </a:buClr>
              <a:buChar char="•"/>
              <a:tabLst>
                <a:tab pos="850900" algn="l"/>
                <a:tab pos="851535" algn="l"/>
              </a:tabLst>
            </a:pPr>
            <a:r>
              <a:rPr sz="2400" spc="-5" dirty="0">
                <a:latin typeface="Arial"/>
                <a:cs typeface="Arial"/>
              </a:rPr>
              <a:t>Not less than 100 </a:t>
            </a:r>
            <a:r>
              <a:rPr sz="2400" dirty="0">
                <a:latin typeface="Arial"/>
                <a:cs typeface="Arial"/>
              </a:rPr>
              <a:t>sq.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5"/>
              </a:spcBef>
              <a:buClr>
                <a:srgbClr val="800000"/>
              </a:buClr>
              <a:buChar char="–"/>
              <a:tabLst>
                <a:tab pos="469900" algn="l"/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One opening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commences</a:t>
            </a:r>
            <a:endParaRPr sz="2800">
              <a:latin typeface="Arial"/>
              <a:cs typeface="Arial"/>
            </a:endParaRPr>
          </a:p>
          <a:p>
            <a:pPr marL="850900" lvl="1" indent="-3810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850900" algn="l"/>
                <a:tab pos="851535" algn="l"/>
              </a:tabLst>
            </a:pPr>
            <a:r>
              <a:rPr sz="2400" spc="-5" dirty="0">
                <a:latin typeface="Arial"/>
                <a:cs typeface="Arial"/>
              </a:rPr>
              <a:t>within 12 in.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ceiling</a:t>
            </a:r>
            <a:endParaRPr sz="2400">
              <a:latin typeface="Arial"/>
              <a:cs typeface="Arial"/>
            </a:endParaRPr>
          </a:p>
          <a:p>
            <a:pPr marL="850900" lvl="1" indent="-381000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•"/>
              <a:tabLst>
                <a:tab pos="850900" algn="l"/>
                <a:tab pos="851535" algn="l"/>
              </a:tabLst>
            </a:pPr>
            <a:r>
              <a:rPr sz="2400" spc="-5" dirty="0">
                <a:latin typeface="Arial"/>
                <a:cs typeface="Arial"/>
              </a:rPr>
              <a:t>within 12 in.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floor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7400" y="2514600"/>
            <a:ext cx="3087751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3675" y="2773362"/>
            <a:ext cx="292735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8320" y="457962"/>
            <a:ext cx="4006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2002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2009 Fuel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2400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4332" y="817575"/>
            <a:ext cx="3813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286768"/>
            <a:ext cx="8058150" cy="187261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2584450">
              <a:lnSpc>
                <a:spcPct val="100000"/>
              </a:lnSpc>
              <a:spcBef>
                <a:spcPts val="1220"/>
              </a:spcBef>
            </a:pPr>
            <a:r>
              <a:rPr sz="3200" spc="-10" dirty="0">
                <a:solidFill>
                  <a:srgbClr val="800000"/>
                </a:solidFill>
                <a:latin typeface="Arial"/>
                <a:cs typeface="Arial"/>
              </a:rPr>
              <a:t>Different</a:t>
            </a:r>
            <a:r>
              <a:rPr sz="3200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Stories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Minimum </a:t>
            </a:r>
            <a:r>
              <a:rPr sz="3200" dirty="0">
                <a:latin typeface="Arial"/>
                <a:cs typeface="Arial"/>
              </a:rPr>
              <a:t>free </a:t>
            </a:r>
            <a:r>
              <a:rPr sz="3200" spc="-5" dirty="0">
                <a:latin typeface="Arial"/>
                <a:cs typeface="Arial"/>
              </a:rPr>
              <a:t>area </a:t>
            </a:r>
            <a:r>
              <a:rPr sz="3200" dirty="0">
                <a:latin typeface="Arial"/>
                <a:cs typeface="Arial"/>
              </a:rPr>
              <a:t>of 2 sq. </a:t>
            </a:r>
            <a:r>
              <a:rPr sz="3200" spc="-5" dirty="0">
                <a:latin typeface="Arial"/>
                <a:cs typeface="Arial"/>
              </a:rPr>
              <a:t>in./1,000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Btu/hr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Not </a:t>
            </a:r>
            <a:r>
              <a:rPr sz="3200" spc="-5" dirty="0">
                <a:latin typeface="Arial"/>
                <a:cs typeface="Arial"/>
              </a:rPr>
              <a:t>less than 100 </a:t>
            </a:r>
            <a:r>
              <a:rPr sz="3200" dirty="0">
                <a:latin typeface="Arial"/>
                <a:cs typeface="Arial"/>
              </a:rPr>
              <a:t>sq.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0200" y="4343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1400" y="4343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400" y="2590800"/>
            <a:ext cx="3106674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8320" y="444449"/>
            <a:ext cx="400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2002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2009 Fuel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24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4332" y="804418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140" y="1415618"/>
            <a:ext cx="7523480" cy="3531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951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Outdoor</a:t>
            </a:r>
            <a:endParaRPr sz="3200">
              <a:latin typeface="Arial"/>
              <a:cs typeface="Arial"/>
            </a:endParaRPr>
          </a:p>
          <a:p>
            <a:pPr marL="1151255" algn="ctr">
              <a:lnSpc>
                <a:spcPct val="100000"/>
              </a:lnSpc>
              <a:spcBef>
                <a:spcPts val="15"/>
              </a:spcBef>
            </a:pPr>
            <a:r>
              <a:rPr sz="2800" spc="-60" dirty="0">
                <a:solidFill>
                  <a:srgbClr val="800000"/>
                </a:solidFill>
                <a:latin typeface="Arial"/>
                <a:cs typeface="Arial"/>
              </a:rPr>
              <a:t>Two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Openings: Directly or </a:t>
            </a:r>
            <a:r>
              <a:rPr sz="2800" spc="-25" dirty="0">
                <a:solidFill>
                  <a:srgbClr val="800000"/>
                </a:solidFill>
                <a:latin typeface="Arial"/>
                <a:cs typeface="Arial"/>
              </a:rPr>
              <a:t>Vertical</a:t>
            </a:r>
            <a:r>
              <a:rPr sz="2800" spc="1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Ducts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One </a:t>
            </a:r>
            <a:r>
              <a:rPr sz="2300" spc="-5" dirty="0">
                <a:latin typeface="Arial"/>
                <a:cs typeface="Arial"/>
              </a:rPr>
              <a:t>within 12”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ceiling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One within </a:t>
            </a:r>
            <a:r>
              <a:rPr sz="2300" spc="-5" dirty="0">
                <a:latin typeface="Arial"/>
                <a:cs typeface="Arial"/>
              </a:rPr>
              <a:t>12” of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floor</a:t>
            </a:r>
            <a:endParaRPr sz="2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90"/>
              </a:spcBef>
              <a:buClr>
                <a:srgbClr val="800000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can be from ventilated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attic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can be from </a:t>
            </a:r>
            <a:r>
              <a:rPr sz="2000" spc="-5" dirty="0">
                <a:latin typeface="Arial"/>
                <a:cs typeface="Arial"/>
              </a:rPr>
              <a:t>ventilated </a:t>
            </a:r>
            <a:r>
              <a:rPr sz="2000" dirty="0">
                <a:latin typeface="Arial"/>
                <a:cs typeface="Arial"/>
              </a:rPr>
              <a:t>crawl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Minimum 1 sq. in. per 4,000</a:t>
            </a:r>
            <a:r>
              <a:rPr sz="2300" spc="-1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Btu/hr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48400" y="3505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8400" y="5105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30"/>
                </a:lnTo>
                <a:lnTo>
                  <a:pt x="673549" y="434057"/>
                </a:lnTo>
                <a:lnTo>
                  <a:pt x="658850" y="476373"/>
                </a:lnTo>
                <a:lnTo>
                  <a:pt x="638979" y="515969"/>
                </a:lnTo>
                <a:lnTo>
                  <a:pt x="614345" y="552437"/>
                </a:lnTo>
                <a:lnTo>
                  <a:pt x="585358" y="585368"/>
                </a:lnTo>
                <a:lnTo>
                  <a:pt x="552426" y="614353"/>
                </a:lnTo>
                <a:lnTo>
                  <a:pt x="515958" y="638984"/>
                </a:lnTo>
                <a:lnTo>
                  <a:pt x="476363" y="658853"/>
                </a:lnTo>
                <a:lnTo>
                  <a:pt x="434048" y="673551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51"/>
                </a:lnTo>
                <a:lnTo>
                  <a:pt x="209436" y="658853"/>
                </a:lnTo>
                <a:lnTo>
                  <a:pt x="169841" y="638984"/>
                </a:lnTo>
                <a:lnTo>
                  <a:pt x="133373" y="614353"/>
                </a:lnTo>
                <a:lnTo>
                  <a:pt x="100441" y="585368"/>
                </a:lnTo>
                <a:lnTo>
                  <a:pt x="71454" y="552437"/>
                </a:lnTo>
                <a:lnTo>
                  <a:pt x="46820" y="515969"/>
                </a:lnTo>
                <a:lnTo>
                  <a:pt x="26949" y="476373"/>
                </a:lnTo>
                <a:lnTo>
                  <a:pt x="12250" y="434057"/>
                </a:lnTo>
                <a:lnTo>
                  <a:pt x="3130" y="389430"/>
                </a:lnTo>
                <a:lnTo>
                  <a:pt x="0" y="3429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4267200"/>
            <a:ext cx="2667000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8320" y="444449"/>
            <a:ext cx="400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2002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2009 Fuel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24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4332" y="804418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415618"/>
            <a:ext cx="6570980" cy="2729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761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Outdoor</a:t>
            </a:r>
            <a:endParaRPr sz="3200">
              <a:latin typeface="Arial"/>
              <a:cs typeface="Arial"/>
            </a:endParaRPr>
          </a:p>
          <a:p>
            <a:pPr marL="1190625" algn="ctr">
              <a:lnSpc>
                <a:spcPct val="100000"/>
              </a:lnSpc>
              <a:spcBef>
                <a:spcPts val="15"/>
              </a:spcBef>
            </a:pPr>
            <a:r>
              <a:rPr sz="2800" spc="-60" dirty="0">
                <a:solidFill>
                  <a:srgbClr val="800000"/>
                </a:solidFill>
                <a:latin typeface="Arial"/>
                <a:cs typeface="Arial"/>
              </a:rPr>
              <a:t>Two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Openings: Horizontal</a:t>
            </a:r>
            <a:r>
              <a:rPr sz="2800" spc="10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Ducts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80000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One </a:t>
            </a:r>
            <a:r>
              <a:rPr sz="3200" spc="-5" dirty="0">
                <a:latin typeface="Arial"/>
                <a:cs typeface="Arial"/>
              </a:rPr>
              <a:t>within 12” of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ceiling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One </a:t>
            </a:r>
            <a:r>
              <a:rPr sz="3200" spc="-5" dirty="0">
                <a:latin typeface="Arial"/>
                <a:cs typeface="Arial"/>
              </a:rPr>
              <a:t>within 12”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floor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Minimum </a:t>
            </a:r>
            <a:r>
              <a:rPr sz="3200" dirty="0">
                <a:latin typeface="Arial"/>
                <a:cs typeface="Arial"/>
              </a:rPr>
              <a:t>1 sq. in. </a:t>
            </a:r>
            <a:r>
              <a:rPr sz="3200" spc="-5" dirty="0">
                <a:latin typeface="Arial"/>
                <a:cs typeface="Arial"/>
              </a:rPr>
              <a:t>per 2,000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Btu/hr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600" y="1574672"/>
            <a:ext cx="2438400" cy="3462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8320" y="444449"/>
            <a:ext cx="400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2002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2009 Fuel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24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4332" y="804418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1415618"/>
            <a:ext cx="8370570" cy="4957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Outdoor</a:t>
            </a:r>
            <a:endParaRPr sz="32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One</a:t>
            </a:r>
            <a:r>
              <a:rPr sz="2800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Opening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Within 12” of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ceiling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Communicates with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outdoors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Directly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Through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ducts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Spaces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freely communicate with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outdoors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Minimum 1 sq.in./3,000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Btu/hr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Not less than sum of areas of all </a:t>
            </a:r>
            <a:r>
              <a:rPr sz="2800" spc="0" dirty="0">
                <a:latin typeface="Arial"/>
                <a:cs typeface="Arial"/>
              </a:rPr>
              <a:t>ve</a:t>
            </a:r>
            <a:r>
              <a:rPr sz="3200" spc="0" dirty="0">
                <a:latin typeface="Arial"/>
                <a:cs typeface="Arial"/>
              </a:rPr>
              <a:t>nt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connectors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53400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3200" y="2514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algn="ctr">
              <a:lnSpc>
                <a:spcPts val="2855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2002 </a:t>
            </a:r>
            <a:r>
              <a:rPr sz="2400" b="0" dirty="0">
                <a:latin typeface="Arial"/>
                <a:cs typeface="Arial"/>
              </a:rPr>
              <a:t>– </a:t>
            </a:r>
            <a:r>
              <a:rPr sz="2400" b="0" spc="-5" dirty="0">
                <a:latin typeface="Arial"/>
                <a:cs typeface="Arial"/>
              </a:rPr>
              <a:t>2009 Fuel </a:t>
            </a:r>
            <a:r>
              <a:rPr sz="2400" b="0" dirty="0">
                <a:latin typeface="Arial"/>
                <a:cs typeface="Arial"/>
              </a:rPr>
              <a:t>Gas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  <a:p>
            <a:pPr marL="495300" algn="ctr">
              <a:lnSpc>
                <a:spcPts val="4775"/>
              </a:lnSpc>
            </a:pPr>
            <a:r>
              <a:rPr spc="-5" dirty="0"/>
              <a:t>Combustion Air:</a:t>
            </a:r>
            <a:r>
              <a:rPr spc="-180" dirty="0"/>
              <a:t> </a:t>
            </a:r>
            <a:r>
              <a:rPr sz="3600" b="0" dirty="0">
                <a:latin typeface="Arial"/>
                <a:cs typeface="Arial"/>
              </a:rPr>
              <a:t>Summary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6200" y="1398650"/>
          <a:ext cx="9048750" cy="5034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057400"/>
                <a:gridCol w="2247900"/>
                <a:gridCol w="2247900"/>
              </a:tblGrid>
              <a:tr h="342900">
                <a:tc rowSpan="2">
                  <a:txBody>
                    <a:bodyPr/>
                    <a:lstStyle/>
                    <a:p>
                      <a:pPr marL="393065" marR="38671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Indoor  Adjoining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room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Openings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 in²</a:t>
                      </a:r>
                      <a:r>
                        <a:rPr sz="1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per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1,000</a:t>
                      </a:r>
                      <a:r>
                        <a:rPr sz="1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BTU’s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57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12”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ceiling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12”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floor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7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236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At least 100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in²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449580" marR="443865" indent="4083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Indoor 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story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2 in²</a:t>
                      </a:r>
                      <a:r>
                        <a:rPr sz="1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per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1,000</a:t>
                      </a:r>
                      <a:r>
                        <a:rPr sz="1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BTU’s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2367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At least 100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in²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727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39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Outdoor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Direct or 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Vertical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Ducts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 in²</a:t>
                      </a:r>
                      <a:r>
                        <a:rPr sz="1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per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4,000</a:t>
                      </a:r>
                      <a:r>
                        <a:rPr sz="1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BTU’s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May be from ventilated attic</a:t>
                      </a:r>
                      <a:r>
                        <a:rPr sz="19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ventilated crawl</a:t>
                      </a:r>
                      <a:r>
                        <a:rPr sz="1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space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9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12”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ceiling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12”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floor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13690" marR="306705" indent="-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Outdoor  Horizontal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Ducts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Openings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 in²</a:t>
                      </a:r>
                      <a:r>
                        <a:rPr sz="1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per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2,000</a:t>
                      </a:r>
                      <a:r>
                        <a:rPr sz="1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BTU’s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12”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ceiling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40385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12”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floor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Outdoor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394335" marR="389255" indent="635"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One Duct or  Direct</a:t>
                      </a:r>
                      <a:r>
                        <a:rPr sz="1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Opening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 in²</a:t>
                      </a:r>
                      <a:r>
                        <a:rPr sz="1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per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3,000</a:t>
                      </a:r>
                      <a:r>
                        <a:rPr sz="1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BTU’s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Not less than the sum of the areas of</a:t>
                      </a:r>
                      <a:r>
                        <a:rPr sz="19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all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vent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connectors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47113" y="354533"/>
            <a:ext cx="5049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Improper</a:t>
            </a:r>
            <a:r>
              <a:rPr spc="-25" dirty="0"/>
              <a:t> </a:t>
            </a:r>
            <a:r>
              <a:rPr spc="-5" dirty="0"/>
              <a:t>Installation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497292"/>
            <a:ext cx="7379970" cy="36112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May result</a:t>
            </a:r>
            <a:r>
              <a:rPr sz="4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in: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5"/>
              </a:spcBef>
              <a:buClr>
                <a:srgbClr val="800000"/>
              </a:buClr>
              <a:buChar char="•"/>
              <a:tabLst>
                <a:tab pos="355600" algn="l"/>
              </a:tabLst>
            </a:pPr>
            <a:r>
              <a:rPr sz="4000" spc="-5" dirty="0">
                <a:latin typeface="Arial"/>
                <a:cs typeface="Arial"/>
              </a:rPr>
              <a:t>Poor</a:t>
            </a:r>
            <a:r>
              <a:rPr sz="4000" spc="-6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Performance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800000"/>
              </a:buClr>
              <a:buChar char="•"/>
              <a:tabLst>
                <a:tab pos="355600" algn="l"/>
              </a:tabLst>
            </a:pPr>
            <a:r>
              <a:rPr sz="4000" spc="-35" dirty="0">
                <a:latin typeface="Arial"/>
                <a:cs typeface="Arial"/>
              </a:rPr>
              <a:t>Voiding </a:t>
            </a:r>
            <a:r>
              <a:rPr sz="4000" spc="-5" dirty="0">
                <a:latin typeface="Arial"/>
                <a:cs typeface="Arial"/>
              </a:rPr>
              <a:t>of Listing and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Warranty</a:t>
            </a:r>
            <a:endParaRPr sz="4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80"/>
              </a:spcBef>
            </a:pPr>
            <a:r>
              <a:rPr sz="3600" spc="15" dirty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sz="3600" spc="15" dirty="0">
                <a:latin typeface="Arial"/>
                <a:cs typeface="Arial"/>
              </a:rPr>
              <a:t>Assumption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All</a:t>
            </a:r>
            <a:r>
              <a:rPr sz="3600" spc="-2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Liability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44"/>
              </a:spcBef>
              <a:buClr>
                <a:srgbClr val="800000"/>
              </a:buClr>
              <a:buChar char="•"/>
              <a:tabLst>
                <a:tab pos="355600" algn="l"/>
              </a:tabLst>
            </a:pPr>
            <a:r>
              <a:rPr sz="4000" spc="-5" dirty="0">
                <a:latin typeface="Arial"/>
                <a:cs typeface="Arial"/>
              </a:rPr>
              <a:t>Loss of Property and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Life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8320" y="429209"/>
            <a:ext cx="400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2002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2009 Fuel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Gas</a:t>
            </a:r>
            <a:r>
              <a:rPr sz="24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93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  <a:p>
            <a:pPr marL="113664" algn="ctr">
              <a:lnSpc>
                <a:spcPct val="100000"/>
              </a:lnSpc>
              <a:spcBef>
                <a:spcPts val="15"/>
              </a:spcBef>
            </a:pPr>
            <a:r>
              <a:rPr sz="3200" b="0" spc="-5" dirty="0">
                <a:latin typeface="Arial"/>
                <a:cs typeface="Arial"/>
              </a:rPr>
              <a:t>Source </a:t>
            </a:r>
            <a:r>
              <a:rPr sz="3200" b="0" dirty="0">
                <a:latin typeface="Arial"/>
                <a:cs typeface="Arial"/>
              </a:rPr>
              <a:t>of</a:t>
            </a:r>
            <a:r>
              <a:rPr sz="3200" b="0" spc="-27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Air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1079" y="2598420"/>
            <a:ext cx="4312920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2707" y="2598420"/>
            <a:ext cx="431292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340" y="2605303"/>
            <a:ext cx="8636635" cy="19665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775"/>
              </a:spcBef>
              <a:buClr>
                <a:srgbClr val="800000"/>
              </a:buClr>
              <a:buChar char="•"/>
              <a:tabLst>
                <a:tab pos="545465" algn="l"/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Including adjacent spaces </a:t>
            </a:r>
            <a:r>
              <a:rPr sz="2800" i="1" spc="-5" dirty="0">
                <a:latin typeface="Arial"/>
                <a:cs typeface="Arial"/>
              </a:rPr>
              <a:t>that cannot be closed</a:t>
            </a:r>
            <a:r>
              <a:rPr sz="2800" i="1" spc="1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off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•"/>
              <a:tabLst>
                <a:tab pos="545465" algn="l"/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May now use a combination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610"/>
              </a:spcBef>
              <a:buClr>
                <a:srgbClr val="800000"/>
              </a:buClr>
              <a:buChar char="–"/>
              <a:tabLst>
                <a:tab pos="927100" algn="l"/>
                <a:tab pos="927735" algn="l"/>
              </a:tabLst>
            </a:pPr>
            <a:r>
              <a:rPr sz="2500" spc="-5" dirty="0">
                <a:latin typeface="Arial"/>
                <a:cs typeface="Arial"/>
              </a:rPr>
              <a:t>openings to indoor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spaces</a:t>
            </a:r>
            <a:endParaRPr sz="25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Char char="–"/>
              <a:tabLst>
                <a:tab pos="927100" algn="l"/>
                <a:tab pos="927735" algn="l"/>
              </a:tabLst>
            </a:pPr>
            <a:r>
              <a:rPr sz="2500" spc="-5" dirty="0">
                <a:latin typeface="Arial"/>
                <a:cs typeface="Arial"/>
              </a:rPr>
              <a:t>outdoors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5745" y="319665"/>
            <a:ext cx="4876800" cy="240093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610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  <a:p>
            <a:pPr marR="5080" algn="ctr">
              <a:lnSpc>
                <a:spcPct val="100000"/>
              </a:lnSpc>
              <a:spcBef>
                <a:spcPts val="409"/>
              </a:spcBef>
            </a:pPr>
            <a:r>
              <a:rPr sz="3200" b="0" spc="-5" dirty="0">
                <a:latin typeface="Arial"/>
                <a:cs typeface="Arial"/>
              </a:rPr>
              <a:t>Opening </a:t>
            </a:r>
            <a:r>
              <a:rPr sz="3200" b="0" dirty="0">
                <a:latin typeface="Arial"/>
                <a:cs typeface="Arial"/>
              </a:rPr>
              <a:t>Size</a:t>
            </a:r>
            <a:r>
              <a:rPr sz="3200" b="0" spc="-5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Calculation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60,000 Btu/hr gas</a:t>
            </a:r>
            <a:r>
              <a:rPr sz="32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fireplace</a:t>
            </a:r>
            <a:endParaRPr sz="3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765"/>
              </a:spcBef>
            </a:pP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12 x 15 x 8</a:t>
            </a:r>
            <a:r>
              <a:rPr sz="3200" b="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room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697962"/>
            <a:ext cx="7770495" cy="35318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650"/>
              </a:spcBef>
              <a:buClr>
                <a:srgbClr val="8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300" dirty="0">
                <a:latin typeface="Arial"/>
                <a:cs typeface="Arial"/>
              </a:rPr>
              <a:t>Determine total room </a:t>
            </a:r>
            <a:r>
              <a:rPr sz="2300" spc="-5" dirty="0">
                <a:latin typeface="Arial"/>
                <a:cs typeface="Arial"/>
              </a:rPr>
              <a:t>volume: </a:t>
            </a:r>
            <a:r>
              <a:rPr sz="2300" dirty="0">
                <a:latin typeface="Arial"/>
                <a:cs typeface="Arial"/>
              </a:rPr>
              <a:t>12 x 15 x 8 = </a:t>
            </a:r>
            <a:r>
              <a:rPr sz="2300" spc="-5" dirty="0">
                <a:latin typeface="Arial"/>
                <a:cs typeface="Arial"/>
              </a:rPr>
              <a:t>1,440 </a:t>
            </a:r>
            <a:r>
              <a:rPr sz="2300" dirty="0">
                <a:latin typeface="Arial"/>
                <a:cs typeface="Arial"/>
              </a:rPr>
              <a:t>cu.</a:t>
            </a:r>
            <a:r>
              <a:rPr sz="2300" spc="-2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ft.</a:t>
            </a:r>
            <a:endParaRPr sz="2300">
              <a:latin typeface="Arial"/>
              <a:cs typeface="Arial"/>
            </a:endParaRPr>
          </a:p>
          <a:p>
            <a:pPr marL="546100" marR="961390" indent="-533400">
              <a:lnSpc>
                <a:spcPct val="100000"/>
              </a:lnSpc>
              <a:spcBef>
                <a:spcPts val="550"/>
              </a:spcBef>
              <a:buClr>
                <a:srgbClr val="8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300" dirty="0">
                <a:latin typeface="Arial"/>
                <a:cs typeface="Arial"/>
              </a:rPr>
              <a:t>Determine required </a:t>
            </a:r>
            <a:r>
              <a:rPr sz="2300" spc="-5" dirty="0">
                <a:latin typeface="Arial"/>
                <a:cs typeface="Arial"/>
              </a:rPr>
              <a:t>volume </a:t>
            </a:r>
            <a:r>
              <a:rPr sz="2300" dirty="0">
                <a:latin typeface="Arial"/>
                <a:cs typeface="Arial"/>
              </a:rPr>
              <a:t>by standard</a:t>
            </a:r>
            <a:r>
              <a:rPr sz="2300" spc="-1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method:  60,000/20 = </a:t>
            </a:r>
            <a:r>
              <a:rPr sz="2300" spc="-5" dirty="0">
                <a:latin typeface="Arial"/>
                <a:cs typeface="Arial"/>
              </a:rPr>
              <a:t>3,000 </a:t>
            </a:r>
            <a:r>
              <a:rPr sz="2300" dirty="0">
                <a:latin typeface="Arial"/>
                <a:cs typeface="Arial"/>
              </a:rPr>
              <a:t>cu. ft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required</a:t>
            </a:r>
            <a:endParaRPr sz="2300">
              <a:latin typeface="Arial"/>
              <a:cs typeface="Arial"/>
            </a:endParaRPr>
          </a:p>
          <a:p>
            <a:pPr marL="546100" marR="5080" indent="-533400">
              <a:lnSpc>
                <a:spcPct val="100000"/>
              </a:lnSpc>
              <a:spcBef>
                <a:spcPts val="550"/>
              </a:spcBef>
              <a:buClr>
                <a:srgbClr val="8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300" spc="-5" dirty="0">
                <a:latin typeface="Arial"/>
                <a:cs typeface="Arial"/>
              </a:rPr>
              <a:t>1440/3000=48% </a:t>
            </a:r>
            <a:r>
              <a:rPr sz="2300" dirty="0">
                <a:latin typeface="Arial"/>
                <a:cs typeface="Arial"/>
              </a:rPr>
              <a:t>The room is able to provide 48% of</a:t>
            </a:r>
            <a:r>
              <a:rPr sz="2300" spc="-25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  necessary </a:t>
            </a:r>
            <a:r>
              <a:rPr sz="2300" spc="-35" dirty="0">
                <a:latin typeface="Arial"/>
                <a:cs typeface="Arial"/>
              </a:rPr>
              <a:t>air. </a:t>
            </a:r>
            <a:r>
              <a:rPr sz="2300" spc="-20" dirty="0">
                <a:latin typeface="Arial"/>
                <a:cs typeface="Arial"/>
              </a:rPr>
              <a:t>We </a:t>
            </a:r>
            <a:r>
              <a:rPr sz="2300" dirty="0">
                <a:latin typeface="Arial"/>
                <a:cs typeface="Arial"/>
              </a:rPr>
              <a:t>need to bring 52% in from</a:t>
            </a:r>
            <a:r>
              <a:rPr sz="2300" spc="-1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outside.</a:t>
            </a:r>
            <a:endParaRPr sz="2300">
              <a:latin typeface="Arial"/>
              <a:cs typeface="Arial"/>
            </a:endParaRPr>
          </a:p>
          <a:p>
            <a:pPr marL="546100" marR="316230" indent="-533400">
              <a:lnSpc>
                <a:spcPct val="100000"/>
              </a:lnSpc>
              <a:spcBef>
                <a:spcPts val="550"/>
              </a:spcBef>
              <a:buClr>
                <a:srgbClr val="8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300" dirty="0">
                <a:latin typeface="Arial"/>
                <a:cs typeface="Arial"/>
              </a:rPr>
              <a:t>Determine </a:t>
            </a:r>
            <a:r>
              <a:rPr sz="2300" spc="-5" dirty="0">
                <a:latin typeface="Arial"/>
                <a:cs typeface="Arial"/>
              </a:rPr>
              <a:t>overall opening </a:t>
            </a:r>
            <a:r>
              <a:rPr sz="2300" dirty="0">
                <a:latin typeface="Arial"/>
                <a:cs typeface="Arial"/>
              </a:rPr>
              <a:t>size:(1 sq. in/3,000</a:t>
            </a:r>
            <a:r>
              <a:rPr sz="2300" spc="-2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BTU’s)  60,000/3,000 </a:t>
            </a:r>
            <a:r>
              <a:rPr sz="2300" dirty="0">
                <a:latin typeface="Arial"/>
                <a:cs typeface="Arial"/>
              </a:rPr>
              <a:t>= 20 sq. In. (1 duct direct to</a:t>
            </a:r>
            <a:r>
              <a:rPr sz="2300" spc="-1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outdoors)</a:t>
            </a:r>
            <a:endParaRPr sz="23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550"/>
              </a:spcBef>
              <a:buClr>
                <a:srgbClr val="DE4F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300" dirty="0">
                <a:latin typeface="Arial"/>
                <a:cs typeface="Arial"/>
              </a:rPr>
              <a:t>Determine minimum </a:t>
            </a:r>
            <a:r>
              <a:rPr sz="2300" spc="-5" dirty="0">
                <a:latin typeface="Arial"/>
                <a:cs typeface="Arial"/>
              </a:rPr>
              <a:t>outdoor </a:t>
            </a:r>
            <a:r>
              <a:rPr sz="2300" dirty="0">
                <a:latin typeface="Arial"/>
                <a:cs typeface="Arial"/>
              </a:rPr>
              <a:t>air</a:t>
            </a:r>
            <a:r>
              <a:rPr sz="2300" spc="-1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opening:</a:t>
            </a:r>
            <a:endParaRPr sz="230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20 x 52% = </a:t>
            </a:r>
            <a:r>
              <a:rPr sz="2300" b="1" dirty="0">
                <a:latin typeface="Arial"/>
                <a:cs typeface="Arial"/>
              </a:rPr>
              <a:t>10.4 sq.</a:t>
            </a:r>
            <a:r>
              <a:rPr sz="2300" b="1" spc="-15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In.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4332" y="425907"/>
            <a:ext cx="3813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044" y="3457447"/>
            <a:ext cx="3082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800000"/>
              </a:buClr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Metal: 75% free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916171"/>
            <a:ext cx="490410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00000"/>
              </a:buClr>
              <a:buChar char="•"/>
              <a:tabLst>
                <a:tab pos="3422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Screens: </a:t>
            </a:r>
            <a:r>
              <a:rPr sz="3200" spc="-5" dirty="0">
                <a:latin typeface="Arial"/>
                <a:cs typeface="Arial"/>
              </a:rPr>
              <a:t>mesh </a:t>
            </a:r>
            <a:r>
              <a:rPr sz="3200" dirty="0">
                <a:latin typeface="Arial"/>
                <a:cs typeface="Arial"/>
              </a:rPr>
              <a:t>size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must</a:t>
            </a:r>
            <a:endParaRPr sz="3200">
              <a:latin typeface="Arial"/>
              <a:cs typeface="Arial"/>
            </a:endParaRPr>
          </a:p>
          <a:p>
            <a:pPr marL="79375"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not be smaller </a:t>
            </a:r>
            <a:r>
              <a:rPr sz="3200" dirty="0">
                <a:latin typeface="Arial"/>
                <a:cs typeface="Arial"/>
              </a:rPr>
              <a:t>than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1/2"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1037336"/>
            <a:ext cx="6851015" cy="2372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5870">
              <a:lnSpc>
                <a:spcPts val="3395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Louvers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and</a:t>
            </a:r>
            <a:r>
              <a:rPr sz="32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Grilles</a:t>
            </a:r>
            <a:endParaRPr sz="3200">
              <a:latin typeface="Arial"/>
              <a:cs typeface="Arial"/>
            </a:endParaRPr>
          </a:p>
          <a:p>
            <a:pPr marR="5080" algn="r">
              <a:lnSpc>
                <a:spcPts val="1955"/>
              </a:lnSpc>
            </a:pPr>
            <a:r>
              <a:rPr sz="2000" b="1" spc="-35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ood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6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Size based on </a:t>
            </a:r>
            <a:r>
              <a:rPr sz="3200" spc="-5" dirty="0">
                <a:latin typeface="Arial"/>
                <a:cs typeface="Arial"/>
              </a:rPr>
              <a:t>net </a:t>
            </a:r>
            <a:r>
              <a:rPr sz="3200" dirty="0">
                <a:latin typeface="Arial"/>
                <a:cs typeface="Arial"/>
              </a:rPr>
              <a:t>free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area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Calculation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15" dirty="0">
                <a:latin typeface="Arial"/>
                <a:cs typeface="Arial"/>
              </a:rPr>
              <a:t>Wood: </a:t>
            </a:r>
            <a:r>
              <a:rPr sz="2400" spc="-5" dirty="0">
                <a:latin typeface="Arial"/>
                <a:cs typeface="Arial"/>
              </a:rPr>
              <a:t>25% free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9182" y="3774440"/>
            <a:ext cx="676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Metal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1646" y="1711325"/>
            <a:ext cx="2092832" cy="1666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8614" y="4064190"/>
            <a:ext cx="1857374" cy="1965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55184" y="3355085"/>
            <a:ext cx="34086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6"x10" = 60 x </a:t>
            </a:r>
            <a:r>
              <a:rPr sz="2000" b="1" dirty="0">
                <a:solidFill>
                  <a:srgbClr val="DE4F00"/>
                </a:solidFill>
                <a:latin typeface="Arial"/>
                <a:cs typeface="Arial"/>
              </a:rPr>
              <a:t>.25 </a:t>
            </a:r>
            <a:r>
              <a:rPr sz="2000" b="1" dirty="0">
                <a:latin typeface="Arial"/>
                <a:cs typeface="Arial"/>
              </a:rPr>
              <a:t>= 15 sq.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5184" y="5981801"/>
            <a:ext cx="34086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10"x6" = 60 x </a:t>
            </a:r>
            <a:r>
              <a:rPr sz="2000" b="1" dirty="0">
                <a:solidFill>
                  <a:srgbClr val="DE4F00"/>
                </a:solidFill>
                <a:latin typeface="Arial"/>
                <a:cs typeface="Arial"/>
              </a:rPr>
              <a:t>.75 </a:t>
            </a:r>
            <a:r>
              <a:rPr sz="2000" b="1" dirty="0">
                <a:latin typeface="Arial"/>
                <a:cs typeface="Arial"/>
              </a:rPr>
              <a:t>= 45 sq.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4332" y="529793"/>
            <a:ext cx="3813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5" name="object 5"/>
          <p:cNvSpPr/>
          <p:nvPr/>
        </p:nvSpPr>
        <p:spPr>
          <a:xfrm>
            <a:off x="2667000" y="2209800"/>
            <a:ext cx="40005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48959" y="3180969"/>
            <a:ext cx="1535430" cy="46418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7160" marR="5080" indent="-125095">
              <a:lnSpc>
                <a:spcPts val="1540"/>
              </a:lnSpc>
              <a:spcBef>
                <a:spcPts val="459"/>
              </a:spcBef>
            </a:pPr>
            <a:r>
              <a:rPr sz="1600" b="1" spc="-10" dirty="0">
                <a:solidFill>
                  <a:srgbClr val="1847B1"/>
                </a:solidFill>
                <a:latin typeface="Arial"/>
                <a:cs typeface="Arial"/>
              </a:rPr>
              <a:t>Combustion</a:t>
            </a:r>
            <a:r>
              <a:rPr sz="1600" b="1" spc="-65" dirty="0">
                <a:solidFill>
                  <a:srgbClr val="1847B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847B1"/>
                </a:solidFill>
                <a:latin typeface="Arial"/>
                <a:cs typeface="Arial"/>
              </a:rPr>
              <a:t>Air  </a:t>
            </a:r>
            <a:r>
              <a:rPr sz="1600" b="1" spc="-5" dirty="0">
                <a:solidFill>
                  <a:srgbClr val="1847B1"/>
                </a:solidFill>
                <a:latin typeface="Arial"/>
                <a:cs typeface="Arial"/>
              </a:rPr>
              <a:t>from</a:t>
            </a:r>
            <a:r>
              <a:rPr sz="1600" b="1" spc="-45" dirty="0">
                <a:solidFill>
                  <a:srgbClr val="1847B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847B1"/>
                </a:solidFill>
                <a:latin typeface="Arial"/>
                <a:cs typeface="Arial"/>
              </a:rPr>
              <a:t>Outside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5658" y="5010150"/>
            <a:ext cx="1207770" cy="854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480"/>
              </a:spcBef>
            </a:pPr>
            <a:r>
              <a:rPr sz="1600" b="1" spc="-5" dirty="0">
                <a:solidFill>
                  <a:srgbClr val="AD1F15"/>
                </a:solidFill>
                <a:latin typeface="Arial"/>
                <a:cs typeface="Arial"/>
              </a:rPr>
              <a:t>Combustion  Products  </a:t>
            </a:r>
            <a:r>
              <a:rPr sz="1600" b="1" spc="-20" dirty="0">
                <a:solidFill>
                  <a:srgbClr val="AD1F15"/>
                </a:solidFill>
                <a:latin typeface="Arial"/>
                <a:cs typeface="Arial"/>
              </a:rPr>
              <a:t>Vented </a:t>
            </a:r>
            <a:r>
              <a:rPr sz="1600" b="1" spc="-5" dirty="0">
                <a:solidFill>
                  <a:srgbClr val="AD1F15"/>
                </a:solidFill>
                <a:latin typeface="Arial"/>
                <a:cs typeface="Arial"/>
              </a:rPr>
              <a:t>to  Outside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730" y="997083"/>
            <a:ext cx="7845425" cy="129095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123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Direct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800000"/>
                </a:solidFill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3200" spc="-5" dirty="0">
                <a:latin typeface="Arial"/>
                <a:cs typeface="Arial"/>
              </a:rPr>
              <a:t>Combustion air requirements </a:t>
            </a:r>
            <a:r>
              <a:rPr sz="3200" dirty="0">
                <a:latin typeface="Arial"/>
                <a:cs typeface="Arial"/>
              </a:rPr>
              <a:t>do NOT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4332" y="568198"/>
            <a:ext cx="3815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195" dirty="0"/>
              <a:t> </a:t>
            </a:r>
            <a:r>
              <a:rPr spc="-5" dirty="0"/>
              <a:t>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444" y="1357176"/>
            <a:ext cx="7322820" cy="454215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8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Passive: </a:t>
            </a:r>
            <a:r>
              <a:rPr sz="3200" spc="-5" dirty="0">
                <a:latin typeface="Arial"/>
                <a:cs typeface="Arial"/>
              </a:rPr>
              <a:t>Non-mechanical </a:t>
            </a:r>
            <a:r>
              <a:rPr sz="3200" dirty="0">
                <a:latin typeface="Arial"/>
                <a:cs typeface="Arial"/>
              </a:rPr>
              <a:t>(no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fan)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Infiltration</a:t>
            </a:r>
            <a:endParaRPr sz="280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1190"/>
              </a:spcBef>
              <a:buClr>
                <a:srgbClr val="800000"/>
              </a:buClr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Gaps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building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envelope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Outside air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kit</a:t>
            </a:r>
            <a:endParaRPr sz="280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1190"/>
              </a:spcBef>
              <a:buClr>
                <a:srgbClr val="800000"/>
              </a:buClr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required</a:t>
            </a:r>
            <a:endParaRPr sz="2400">
              <a:latin typeface="Arial"/>
              <a:cs typeface="Arial"/>
            </a:endParaRPr>
          </a:p>
          <a:p>
            <a:pPr marL="1155065" marR="5080" lvl="2" indent="-228600">
              <a:lnSpc>
                <a:spcPct val="100000"/>
              </a:lnSpc>
              <a:spcBef>
                <a:spcPts val="1180"/>
              </a:spcBef>
              <a:buClr>
                <a:srgbClr val="800000"/>
              </a:buClr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not be reliable source 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influence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pressure conditions inside and outside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house</a:t>
            </a:r>
            <a:endParaRPr sz="2400">
              <a:latin typeface="Arial"/>
              <a:cs typeface="Arial"/>
            </a:endParaRPr>
          </a:p>
          <a:p>
            <a:pPr marL="1612265" marR="648335" indent="-228600">
              <a:lnSpc>
                <a:spcPct val="100000"/>
              </a:lnSpc>
              <a:spcBef>
                <a:spcPts val="1085"/>
              </a:spcBef>
            </a:pPr>
            <a:r>
              <a:rPr sz="20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000" dirty="0">
                <a:latin typeface="Arial"/>
                <a:cs typeface="Arial"/>
              </a:rPr>
              <a:t>Flow reversal of air and combustion products  possible in certain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situations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4332" y="415493"/>
            <a:ext cx="3816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195" dirty="0"/>
              <a:t> </a:t>
            </a:r>
            <a:r>
              <a:rPr spc="-5" dirty="0"/>
              <a:t>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901900"/>
            <a:ext cx="8004809" cy="489712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647315">
              <a:lnSpc>
                <a:spcPct val="100000"/>
              </a:lnSpc>
              <a:spcBef>
                <a:spcPts val="108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Outside Air</a:t>
            </a:r>
            <a:r>
              <a:rPr sz="3200" spc="-28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Kits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High enough to avoid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blockage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90"/>
              </a:spcBef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 </a:t>
            </a:r>
            <a:r>
              <a:rPr sz="2400" spc="-30" dirty="0">
                <a:latin typeface="Arial"/>
                <a:cs typeface="Arial"/>
              </a:rPr>
              <a:t>snow, </a:t>
            </a:r>
            <a:r>
              <a:rPr sz="2400" spc="-5" dirty="0">
                <a:latin typeface="Arial"/>
                <a:cs typeface="Arial"/>
              </a:rPr>
              <a:t>leaves,</a:t>
            </a:r>
            <a:r>
              <a:rPr sz="2400" spc="-4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debris</a:t>
            </a:r>
            <a:endParaRPr sz="2400">
              <a:latin typeface="Arial"/>
              <a:cs typeface="Arial"/>
            </a:endParaRPr>
          </a:p>
          <a:p>
            <a:pPr marL="355600" marR="142240" indent="-342900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Never from garage or space where combustible  liquids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stored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Never from attic or position above flue gas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outlet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Duct as short and straight as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possible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Follow </a:t>
            </a:r>
            <a:r>
              <a:rPr sz="2800" dirty="0">
                <a:latin typeface="Arial"/>
                <a:cs typeface="Arial"/>
              </a:rPr>
              <a:t>manufacturer’s </a:t>
            </a:r>
            <a:r>
              <a:rPr sz="2800" spc="-5" dirty="0">
                <a:latin typeface="Arial"/>
                <a:cs typeface="Arial"/>
              </a:rPr>
              <a:t>instructions for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materials,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length, height,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location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4332" y="568198"/>
            <a:ext cx="381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433376"/>
            <a:ext cx="7849234" cy="460946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Decorative Fireplaces (UL </a:t>
            </a:r>
            <a:r>
              <a:rPr sz="3200" spc="-5" dirty="0">
                <a:latin typeface="Arial"/>
                <a:cs typeface="Arial"/>
              </a:rPr>
              <a:t>127 </a:t>
            </a:r>
            <a:r>
              <a:rPr sz="3200" dirty="0">
                <a:latin typeface="Arial"/>
                <a:cs typeface="Arial"/>
              </a:rPr>
              <a:t>or UL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737)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60" dirty="0">
                <a:latin typeface="Arial"/>
                <a:cs typeface="Arial"/>
              </a:rPr>
              <a:t>NFPA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211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119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Outside </a:t>
            </a:r>
            <a:r>
              <a:rPr sz="2400" spc="-5" dirty="0">
                <a:latin typeface="Arial"/>
                <a:cs typeface="Arial"/>
              </a:rPr>
              <a:t>air where required by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AHJ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117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Listed component installed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instructions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117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Not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1085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2000" spc="-5" dirty="0">
                <a:latin typeface="Arial"/>
                <a:cs typeface="Arial"/>
              </a:rPr>
              <a:t>Attic</a:t>
            </a:r>
            <a:endParaRPr sz="20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1080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2000" dirty="0">
                <a:latin typeface="Arial"/>
                <a:cs typeface="Arial"/>
              </a:rPr>
              <a:t>Basement</a:t>
            </a:r>
            <a:endParaRPr sz="20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1080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2000" dirty="0">
                <a:latin typeface="Arial"/>
                <a:cs typeface="Arial"/>
              </a:rPr>
              <a:t>Garage</a:t>
            </a:r>
            <a:endParaRPr sz="20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1080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2000" dirty="0">
                <a:latin typeface="Arial"/>
                <a:cs typeface="Arial"/>
              </a:rPr>
              <a:t>Another interior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4332" y="568198"/>
            <a:ext cx="3815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195" dirty="0"/>
              <a:t> </a:t>
            </a:r>
            <a:r>
              <a:rPr spc="-5" dirty="0"/>
              <a:t>Air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740" y="1531247"/>
            <a:ext cx="7983220" cy="402018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5"/>
              </a:spcBef>
              <a:buClr>
                <a:srgbClr val="800000"/>
              </a:buClr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Decorative Fireplaces (UL </a:t>
            </a:r>
            <a:r>
              <a:rPr sz="3200" spc="-5" dirty="0">
                <a:latin typeface="Arial"/>
                <a:cs typeface="Arial"/>
              </a:rPr>
              <a:t>127 </a:t>
            </a:r>
            <a:r>
              <a:rPr sz="3200" dirty="0">
                <a:latin typeface="Arial"/>
                <a:cs typeface="Arial"/>
              </a:rPr>
              <a:t>or UL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737)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1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IRC</a:t>
            </a:r>
            <a:endParaRPr sz="2800">
              <a:latin typeface="Arial"/>
              <a:cs typeface="Arial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1190"/>
              </a:spcBef>
              <a:buClr>
                <a:srgbClr val="800000"/>
              </a:buClr>
              <a:buSzPct val="108333"/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Exterior air supply unless room mechanically  ventilated/controlled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neutral or positive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5"/>
              </a:spcBef>
              <a:buClr>
                <a:srgbClr val="800000"/>
              </a:buClr>
              <a:buSzPct val="108333"/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OK from </a:t>
            </a:r>
            <a:r>
              <a:rPr sz="2400" spc="-5" dirty="0">
                <a:latin typeface="Arial"/>
                <a:cs typeface="Arial"/>
              </a:rPr>
              <a:t>ventilated </a:t>
            </a:r>
            <a:r>
              <a:rPr sz="2400" dirty="0">
                <a:latin typeface="Arial"/>
                <a:cs typeface="Arial"/>
              </a:rPr>
              <a:t>attic </a:t>
            </a:r>
            <a:r>
              <a:rPr sz="2400" spc="-5" dirty="0">
                <a:latin typeface="Arial"/>
                <a:cs typeface="Arial"/>
              </a:rPr>
              <a:t>or crawl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5"/>
              </a:spcBef>
              <a:buClr>
                <a:srgbClr val="800000"/>
              </a:buClr>
              <a:buSzPct val="110416"/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Not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605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2000" dirty="0">
                <a:latin typeface="Arial"/>
                <a:cs typeface="Arial"/>
              </a:rPr>
              <a:t>Garage</a:t>
            </a:r>
            <a:endParaRPr sz="20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2000" dirty="0">
                <a:latin typeface="Arial"/>
                <a:cs typeface="Arial"/>
              </a:rPr>
              <a:t>Basement</a:t>
            </a:r>
            <a:endParaRPr sz="20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Char char="–"/>
              <a:tabLst>
                <a:tab pos="1613535" algn="l"/>
              </a:tabLst>
            </a:pPr>
            <a:r>
              <a:rPr sz="2000" dirty="0">
                <a:latin typeface="Arial"/>
                <a:cs typeface="Arial"/>
              </a:rPr>
              <a:t>Elevation higher than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firebox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190" dirty="0"/>
              <a:t> </a:t>
            </a:r>
            <a:r>
              <a:rPr spc="-5" dirty="0"/>
              <a:t>Air</a:t>
            </a:r>
          </a:p>
          <a:p>
            <a:pPr marL="2540" algn="ctr">
              <a:lnSpc>
                <a:spcPct val="100000"/>
              </a:lnSpc>
              <a:spcBef>
                <a:spcPts val="15"/>
              </a:spcBef>
            </a:pPr>
            <a:r>
              <a:rPr sz="3200" b="0" dirty="0">
                <a:latin typeface="Arial"/>
                <a:cs typeface="Arial"/>
              </a:rPr>
              <a:t>Powered </a:t>
            </a:r>
            <a:r>
              <a:rPr sz="3200" b="0" spc="-5" dirty="0">
                <a:latin typeface="Arial"/>
                <a:cs typeface="Arial"/>
              </a:rPr>
              <a:t>Make-up </a:t>
            </a:r>
            <a:r>
              <a:rPr sz="3200" b="0" dirty="0">
                <a:latin typeface="Arial"/>
                <a:cs typeface="Arial"/>
              </a:rPr>
              <a:t>Air</a:t>
            </a:r>
            <a:r>
              <a:rPr sz="3200" b="0" spc="-254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81910"/>
            <a:ext cx="8156575" cy="308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Fan and ductwork to make up </a:t>
            </a:r>
            <a:r>
              <a:rPr sz="2800" spc="-10" dirty="0">
                <a:latin typeface="Arial"/>
                <a:cs typeface="Arial"/>
              </a:rPr>
              <a:t>difference </a:t>
            </a:r>
            <a:r>
              <a:rPr sz="2800" spc="-5" dirty="0">
                <a:latin typeface="Arial"/>
                <a:cs typeface="Arial"/>
              </a:rPr>
              <a:t>between  available and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needed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Specifications determined by house pressure</a:t>
            </a:r>
            <a:r>
              <a:rPr sz="2800" spc="1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test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Depressurization level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exhaust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devices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8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Hearth appliance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tolerance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Avoid </a:t>
            </a:r>
            <a:r>
              <a:rPr sz="2800" spc="-5" dirty="0">
                <a:latin typeface="Arial"/>
                <a:cs typeface="Arial"/>
              </a:rPr>
              <a:t>bringing in more unheated air than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needed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4332" y="506933"/>
            <a:ext cx="3813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Combustion</a:t>
            </a:r>
            <a:r>
              <a:rPr spc="-220" dirty="0"/>
              <a:t> </a:t>
            </a:r>
            <a:r>
              <a:rPr spc="-5" dirty="0"/>
              <a:t>Air</a:t>
            </a:r>
          </a:p>
        </p:txBody>
      </p:sp>
      <p:sp>
        <p:nvSpPr>
          <p:cNvPr id="3" name="object 3"/>
          <p:cNvSpPr/>
          <p:nvPr/>
        </p:nvSpPr>
        <p:spPr>
          <a:xfrm>
            <a:off x="539750" y="2152904"/>
            <a:ext cx="7590790" cy="311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3780" y="5374030"/>
            <a:ext cx="1033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-60" dirty="0">
                <a:latin typeface="Times New Roman"/>
                <a:cs typeface="Times New Roman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user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7151" y="1329385"/>
            <a:ext cx="770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Duct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hea</a:t>
            </a:r>
            <a:r>
              <a:rPr sz="2400" spc="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5194" y="5374030"/>
            <a:ext cx="16592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Interlock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speed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control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7871" y="1414017"/>
            <a:ext cx="737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ine  fan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5473" y="5374030"/>
            <a:ext cx="11449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Insul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ted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duct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421" y="1318005"/>
            <a:ext cx="93789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24</a:t>
            </a:r>
            <a:r>
              <a:rPr sz="2400" spc="-325" dirty="0">
                <a:latin typeface="Times New Roman"/>
                <a:cs typeface="Times New Roman"/>
              </a:rPr>
              <a:t>V</a:t>
            </a:r>
            <a:r>
              <a:rPr sz="2400" spc="-5" dirty="0">
                <a:latin typeface="Times New Roman"/>
                <a:cs typeface="Times New Roman"/>
              </a:rPr>
              <a:t>AC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7505" y="5214873"/>
            <a:ext cx="1717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Outdoor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35" dirty="0">
                <a:latin typeface="Times New Roman"/>
                <a:cs typeface="Times New Roman"/>
              </a:rPr>
              <a:t>Weather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3455" y="4572000"/>
            <a:ext cx="297815" cy="918844"/>
          </a:xfrm>
          <a:custGeom>
            <a:avLst/>
            <a:gdLst/>
            <a:ahLst/>
            <a:cxnLst/>
            <a:rect l="l" t="t" r="r" b="b"/>
            <a:pathLst>
              <a:path w="297815" h="918845">
                <a:moveTo>
                  <a:pt x="54863" y="78232"/>
                </a:moveTo>
                <a:lnTo>
                  <a:pt x="27431" y="86233"/>
                </a:lnTo>
                <a:lnTo>
                  <a:pt x="270128" y="918463"/>
                </a:lnTo>
                <a:lnTo>
                  <a:pt x="297560" y="910463"/>
                </a:lnTo>
                <a:lnTo>
                  <a:pt x="54863" y="78232"/>
                </a:lnTo>
                <a:close/>
              </a:path>
              <a:path w="297815" h="918845">
                <a:moveTo>
                  <a:pt x="17144" y="0"/>
                </a:moveTo>
                <a:lnTo>
                  <a:pt x="0" y="94233"/>
                </a:lnTo>
                <a:lnTo>
                  <a:pt x="27431" y="86233"/>
                </a:lnTo>
                <a:lnTo>
                  <a:pt x="23431" y="72517"/>
                </a:lnTo>
                <a:lnTo>
                  <a:pt x="50863" y="64516"/>
                </a:lnTo>
                <a:lnTo>
                  <a:pt x="76994" y="64516"/>
                </a:lnTo>
                <a:lnTo>
                  <a:pt x="17144" y="0"/>
                </a:lnTo>
                <a:close/>
              </a:path>
              <a:path w="297815" h="918845">
                <a:moveTo>
                  <a:pt x="50863" y="64516"/>
                </a:moveTo>
                <a:lnTo>
                  <a:pt x="23431" y="72517"/>
                </a:lnTo>
                <a:lnTo>
                  <a:pt x="27431" y="86233"/>
                </a:lnTo>
                <a:lnTo>
                  <a:pt x="54863" y="78232"/>
                </a:lnTo>
                <a:lnTo>
                  <a:pt x="50863" y="64516"/>
                </a:lnTo>
                <a:close/>
              </a:path>
              <a:path w="297815" h="918845">
                <a:moveTo>
                  <a:pt x="76994" y="64516"/>
                </a:moveTo>
                <a:lnTo>
                  <a:pt x="50863" y="64516"/>
                </a:lnTo>
                <a:lnTo>
                  <a:pt x="54863" y="78232"/>
                </a:lnTo>
                <a:lnTo>
                  <a:pt x="82295" y="70231"/>
                </a:lnTo>
                <a:lnTo>
                  <a:pt x="76994" y="645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3573" y="2152650"/>
            <a:ext cx="85725" cy="742950"/>
          </a:xfrm>
          <a:custGeom>
            <a:avLst/>
            <a:gdLst/>
            <a:ahLst/>
            <a:cxnLst/>
            <a:rect l="l" t="t" r="r" b="b"/>
            <a:pathLst>
              <a:path w="85725" h="742950">
                <a:moveTo>
                  <a:pt x="28575" y="657225"/>
                </a:moveTo>
                <a:lnTo>
                  <a:pt x="0" y="657225"/>
                </a:lnTo>
                <a:lnTo>
                  <a:pt x="42925" y="742950"/>
                </a:lnTo>
                <a:lnTo>
                  <a:pt x="78623" y="671449"/>
                </a:lnTo>
                <a:lnTo>
                  <a:pt x="28575" y="671449"/>
                </a:lnTo>
                <a:lnTo>
                  <a:pt x="28575" y="657225"/>
                </a:lnTo>
                <a:close/>
              </a:path>
              <a:path w="85725" h="742950">
                <a:moveTo>
                  <a:pt x="57150" y="0"/>
                </a:moveTo>
                <a:lnTo>
                  <a:pt x="28575" y="0"/>
                </a:lnTo>
                <a:lnTo>
                  <a:pt x="28575" y="671449"/>
                </a:lnTo>
                <a:lnTo>
                  <a:pt x="57150" y="671449"/>
                </a:lnTo>
                <a:lnTo>
                  <a:pt x="57150" y="0"/>
                </a:lnTo>
                <a:close/>
              </a:path>
              <a:path w="85725" h="742950">
                <a:moveTo>
                  <a:pt x="85725" y="657225"/>
                </a:moveTo>
                <a:lnTo>
                  <a:pt x="57150" y="657225"/>
                </a:lnTo>
                <a:lnTo>
                  <a:pt x="57150" y="671449"/>
                </a:lnTo>
                <a:lnTo>
                  <a:pt x="78623" y="671449"/>
                </a:lnTo>
                <a:lnTo>
                  <a:pt x="85725" y="6572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6523" y="2209800"/>
            <a:ext cx="85725" cy="838200"/>
          </a:xfrm>
          <a:custGeom>
            <a:avLst/>
            <a:gdLst/>
            <a:ahLst/>
            <a:cxnLst/>
            <a:rect l="l" t="t" r="r" b="b"/>
            <a:pathLst>
              <a:path w="85725" h="838200">
                <a:moveTo>
                  <a:pt x="28577" y="752475"/>
                </a:moveTo>
                <a:lnTo>
                  <a:pt x="0" y="752475"/>
                </a:lnTo>
                <a:lnTo>
                  <a:pt x="42925" y="838200"/>
                </a:lnTo>
                <a:lnTo>
                  <a:pt x="78623" y="766699"/>
                </a:lnTo>
                <a:lnTo>
                  <a:pt x="28575" y="766699"/>
                </a:lnTo>
                <a:lnTo>
                  <a:pt x="28577" y="752475"/>
                </a:lnTo>
                <a:close/>
              </a:path>
              <a:path w="85725" h="838200">
                <a:moveTo>
                  <a:pt x="57276" y="0"/>
                </a:moveTo>
                <a:lnTo>
                  <a:pt x="28701" y="0"/>
                </a:lnTo>
                <a:lnTo>
                  <a:pt x="28575" y="766699"/>
                </a:lnTo>
                <a:lnTo>
                  <a:pt x="57150" y="766699"/>
                </a:lnTo>
                <a:lnTo>
                  <a:pt x="57276" y="0"/>
                </a:lnTo>
                <a:close/>
              </a:path>
              <a:path w="85725" h="838200">
                <a:moveTo>
                  <a:pt x="85725" y="752475"/>
                </a:moveTo>
                <a:lnTo>
                  <a:pt x="57152" y="752475"/>
                </a:lnTo>
                <a:lnTo>
                  <a:pt x="57150" y="766699"/>
                </a:lnTo>
                <a:lnTo>
                  <a:pt x="78623" y="766699"/>
                </a:lnTo>
                <a:lnTo>
                  <a:pt x="85725" y="7524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8054" y="4572000"/>
            <a:ext cx="297815" cy="918844"/>
          </a:xfrm>
          <a:custGeom>
            <a:avLst/>
            <a:gdLst/>
            <a:ahLst/>
            <a:cxnLst/>
            <a:rect l="l" t="t" r="r" b="b"/>
            <a:pathLst>
              <a:path w="297814" h="918845">
                <a:moveTo>
                  <a:pt x="54805" y="78248"/>
                </a:moveTo>
                <a:lnTo>
                  <a:pt x="27373" y="86249"/>
                </a:lnTo>
                <a:lnTo>
                  <a:pt x="270129" y="918463"/>
                </a:lnTo>
                <a:lnTo>
                  <a:pt x="297561" y="910463"/>
                </a:lnTo>
                <a:lnTo>
                  <a:pt x="54805" y="78248"/>
                </a:lnTo>
                <a:close/>
              </a:path>
              <a:path w="297814" h="918845">
                <a:moveTo>
                  <a:pt x="17145" y="0"/>
                </a:moveTo>
                <a:lnTo>
                  <a:pt x="0" y="94233"/>
                </a:lnTo>
                <a:lnTo>
                  <a:pt x="27373" y="86249"/>
                </a:lnTo>
                <a:lnTo>
                  <a:pt x="23368" y="72517"/>
                </a:lnTo>
                <a:lnTo>
                  <a:pt x="50800" y="64516"/>
                </a:lnTo>
                <a:lnTo>
                  <a:pt x="76994" y="64516"/>
                </a:lnTo>
                <a:lnTo>
                  <a:pt x="17145" y="0"/>
                </a:lnTo>
                <a:close/>
              </a:path>
              <a:path w="297814" h="918845">
                <a:moveTo>
                  <a:pt x="50800" y="64516"/>
                </a:moveTo>
                <a:lnTo>
                  <a:pt x="23368" y="72517"/>
                </a:lnTo>
                <a:lnTo>
                  <a:pt x="27373" y="86249"/>
                </a:lnTo>
                <a:lnTo>
                  <a:pt x="54805" y="78248"/>
                </a:lnTo>
                <a:lnTo>
                  <a:pt x="50800" y="64516"/>
                </a:lnTo>
                <a:close/>
              </a:path>
              <a:path w="297814" h="918845">
                <a:moveTo>
                  <a:pt x="76994" y="64516"/>
                </a:moveTo>
                <a:lnTo>
                  <a:pt x="50800" y="64516"/>
                </a:lnTo>
                <a:lnTo>
                  <a:pt x="54805" y="78248"/>
                </a:lnTo>
                <a:lnTo>
                  <a:pt x="82296" y="70231"/>
                </a:lnTo>
                <a:lnTo>
                  <a:pt x="76994" y="645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3054" y="4435475"/>
            <a:ext cx="297815" cy="918844"/>
          </a:xfrm>
          <a:custGeom>
            <a:avLst/>
            <a:gdLst/>
            <a:ahLst/>
            <a:cxnLst/>
            <a:rect l="l" t="t" r="r" b="b"/>
            <a:pathLst>
              <a:path w="297814" h="918845">
                <a:moveTo>
                  <a:pt x="54805" y="78248"/>
                </a:moveTo>
                <a:lnTo>
                  <a:pt x="27373" y="86249"/>
                </a:lnTo>
                <a:lnTo>
                  <a:pt x="270129" y="918463"/>
                </a:lnTo>
                <a:lnTo>
                  <a:pt x="297561" y="910463"/>
                </a:lnTo>
                <a:lnTo>
                  <a:pt x="54805" y="78248"/>
                </a:lnTo>
                <a:close/>
              </a:path>
              <a:path w="297814" h="918845">
                <a:moveTo>
                  <a:pt x="17145" y="0"/>
                </a:moveTo>
                <a:lnTo>
                  <a:pt x="0" y="94233"/>
                </a:lnTo>
                <a:lnTo>
                  <a:pt x="27373" y="86249"/>
                </a:lnTo>
                <a:lnTo>
                  <a:pt x="23368" y="72517"/>
                </a:lnTo>
                <a:lnTo>
                  <a:pt x="50800" y="64516"/>
                </a:lnTo>
                <a:lnTo>
                  <a:pt x="76994" y="64516"/>
                </a:lnTo>
                <a:lnTo>
                  <a:pt x="17145" y="0"/>
                </a:lnTo>
                <a:close/>
              </a:path>
              <a:path w="297814" h="918845">
                <a:moveTo>
                  <a:pt x="50800" y="64516"/>
                </a:moveTo>
                <a:lnTo>
                  <a:pt x="23368" y="72517"/>
                </a:lnTo>
                <a:lnTo>
                  <a:pt x="27373" y="86249"/>
                </a:lnTo>
                <a:lnTo>
                  <a:pt x="54805" y="78248"/>
                </a:lnTo>
                <a:lnTo>
                  <a:pt x="50800" y="64516"/>
                </a:lnTo>
                <a:close/>
              </a:path>
              <a:path w="297814" h="918845">
                <a:moveTo>
                  <a:pt x="76994" y="64516"/>
                </a:moveTo>
                <a:lnTo>
                  <a:pt x="50800" y="64516"/>
                </a:lnTo>
                <a:lnTo>
                  <a:pt x="54805" y="78248"/>
                </a:lnTo>
                <a:lnTo>
                  <a:pt x="82296" y="70231"/>
                </a:lnTo>
                <a:lnTo>
                  <a:pt x="76994" y="645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80680" y="4724400"/>
            <a:ext cx="297815" cy="918844"/>
          </a:xfrm>
          <a:custGeom>
            <a:avLst/>
            <a:gdLst/>
            <a:ahLst/>
            <a:cxnLst/>
            <a:rect l="l" t="t" r="r" b="b"/>
            <a:pathLst>
              <a:path w="297815" h="918845">
                <a:moveTo>
                  <a:pt x="54806" y="78248"/>
                </a:moveTo>
                <a:lnTo>
                  <a:pt x="27374" y="86249"/>
                </a:lnTo>
                <a:lnTo>
                  <a:pt x="270128" y="918400"/>
                </a:lnTo>
                <a:lnTo>
                  <a:pt x="297561" y="910399"/>
                </a:lnTo>
                <a:lnTo>
                  <a:pt x="54806" y="78248"/>
                </a:lnTo>
                <a:close/>
              </a:path>
              <a:path w="297815" h="918845">
                <a:moveTo>
                  <a:pt x="17145" y="0"/>
                </a:moveTo>
                <a:lnTo>
                  <a:pt x="0" y="94233"/>
                </a:lnTo>
                <a:lnTo>
                  <a:pt x="27374" y="86249"/>
                </a:lnTo>
                <a:lnTo>
                  <a:pt x="23368" y="72517"/>
                </a:lnTo>
                <a:lnTo>
                  <a:pt x="50800" y="64516"/>
                </a:lnTo>
                <a:lnTo>
                  <a:pt x="76994" y="64516"/>
                </a:lnTo>
                <a:lnTo>
                  <a:pt x="17145" y="0"/>
                </a:lnTo>
                <a:close/>
              </a:path>
              <a:path w="297815" h="918845">
                <a:moveTo>
                  <a:pt x="50800" y="64516"/>
                </a:moveTo>
                <a:lnTo>
                  <a:pt x="23368" y="72517"/>
                </a:lnTo>
                <a:lnTo>
                  <a:pt x="27374" y="86249"/>
                </a:lnTo>
                <a:lnTo>
                  <a:pt x="54806" y="78248"/>
                </a:lnTo>
                <a:lnTo>
                  <a:pt x="50800" y="64516"/>
                </a:lnTo>
                <a:close/>
              </a:path>
              <a:path w="297815" h="918845">
                <a:moveTo>
                  <a:pt x="76994" y="64516"/>
                </a:moveTo>
                <a:lnTo>
                  <a:pt x="50800" y="64516"/>
                </a:lnTo>
                <a:lnTo>
                  <a:pt x="54806" y="78248"/>
                </a:lnTo>
                <a:lnTo>
                  <a:pt x="82296" y="70231"/>
                </a:lnTo>
                <a:lnTo>
                  <a:pt x="76994" y="645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4556" y="2114423"/>
            <a:ext cx="221615" cy="781685"/>
          </a:xfrm>
          <a:custGeom>
            <a:avLst/>
            <a:gdLst/>
            <a:ahLst/>
            <a:cxnLst/>
            <a:rect l="l" t="t" r="r" b="b"/>
            <a:pathLst>
              <a:path w="221615" h="781685">
                <a:moveTo>
                  <a:pt x="165846" y="701118"/>
                </a:moveTo>
                <a:lnTo>
                  <a:pt x="138049" y="707771"/>
                </a:lnTo>
                <a:lnTo>
                  <a:pt x="199644" y="781176"/>
                </a:lnTo>
                <a:lnTo>
                  <a:pt x="215037" y="715010"/>
                </a:lnTo>
                <a:lnTo>
                  <a:pt x="169164" y="715010"/>
                </a:lnTo>
                <a:lnTo>
                  <a:pt x="165846" y="701118"/>
                </a:lnTo>
                <a:close/>
              </a:path>
              <a:path w="221615" h="781685">
                <a:moveTo>
                  <a:pt x="193647" y="694464"/>
                </a:moveTo>
                <a:lnTo>
                  <a:pt x="165846" y="701118"/>
                </a:lnTo>
                <a:lnTo>
                  <a:pt x="169164" y="715010"/>
                </a:lnTo>
                <a:lnTo>
                  <a:pt x="196976" y="708405"/>
                </a:lnTo>
                <a:lnTo>
                  <a:pt x="193647" y="694464"/>
                </a:lnTo>
                <a:close/>
              </a:path>
              <a:path w="221615" h="781685">
                <a:moveTo>
                  <a:pt x="221361" y="687831"/>
                </a:moveTo>
                <a:lnTo>
                  <a:pt x="193647" y="694464"/>
                </a:lnTo>
                <a:lnTo>
                  <a:pt x="196976" y="708405"/>
                </a:lnTo>
                <a:lnTo>
                  <a:pt x="169164" y="715010"/>
                </a:lnTo>
                <a:lnTo>
                  <a:pt x="215037" y="715010"/>
                </a:lnTo>
                <a:lnTo>
                  <a:pt x="221361" y="687831"/>
                </a:lnTo>
                <a:close/>
              </a:path>
              <a:path w="221615" h="781685">
                <a:moveTo>
                  <a:pt x="27813" y="0"/>
                </a:moveTo>
                <a:lnTo>
                  <a:pt x="0" y="6603"/>
                </a:lnTo>
                <a:lnTo>
                  <a:pt x="165846" y="701118"/>
                </a:lnTo>
                <a:lnTo>
                  <a:pt x="193647" y="694464"/>
                </a:lnTo>
                <a:lnTo>
                  <a:pt x="278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089" y="392633"/>
            <a:ext cx="4653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Reference</a:t>
            </a:r>
            <a:r>
              <a:rPr spc="-55" dirty="0"/>
              <a:t> </a:t>
            </a:r>
            <a:r>
              <a:rPr spc="-5" dirty="0"/>
              <a:t>Manuals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143000"/>
            <a:ext cx="3859276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7326" y="1181100"/>
            <a:ext cx="3824224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6558" y="568198"/>
            <a:ext cx="67094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Mobile </a:t>
            </a:r>
            <a:r>
              <a:rPr spc="-5" dirty="0"/>
              <a:t>Home</a:t>
            </a:r>
            <a:r>
              <a:rPr spc="-15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338134"/>
            <a:ext cx="7776209" cy="486029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HUD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Requirements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Outside air attached directly to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appliance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Mechanically attached to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 installation in sleeping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room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Listed chimney with spark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arrestor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UL </a:t>
            </a:r>
            <a:r>
              <a:rPr sz="3200" spc="-5" dirty="0">
                <a:latin typeface="Arial"/>
                <a:cs typeface="Arial"/>
              </a:rPr>
              <a:t>127 and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1482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Maintain structural integrity of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home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Manufacturers’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Instructions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Some require electrical grounding to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chassis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583437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NFPA </a:t>
            </a:r>
            <a:r>
              <a:rPr spc="-80" dirty="0"/>
              <a:t>211</a:t>
            </a:r>
            <a:r>
              <a:rPr spc="-125" dirty="0"/>
              <a:t> </a:t>
            </a:r>
            <a:r>
              <a:rPr spc="-5" dirty="0"/>
              <a:t>Inspections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1396422"/>
            <a:ext cx="8402320" cy="46583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94615" algn="ctr">
              <a:lnSpc>
                <a:spcPct val="100000"/>
              </a:lnSpc>
              <a:spcBef>
                <a:spcPts val="67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Definitions</a:t>
            </a:r>
            <a:endParaRPr sz="3200">
              <a:latin typeface="Arial"/>
              <a:cs typeface="Arial"/>
            </a:endParaRPr>
          </a:p>
          <a:p>
            <a:pPr marL="850900" marR="5080" indent="-838200">
              <a:lnSpc>
                <a:spcPct val="98900"/>
              </a:lnSpc>
              <a:spcBef>
                <a:spcPts val="61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4800" spc="-7" baseline="-3472" dirty="0">
                <a:solidFill>
                  <a:srgbClr val="DE4F00"/>
                </a:solidFill>
                <a:latin typeface="Arial"/>
                <a:cs typeface="Arial"/>
              </a:rPr>
              <a:t>Readily </a:t>
            </a:r>
            <a:r>
              <a:rPr sz="4800" baseline="-3472" dirty="0">
                <a:solidFill>
                  <a:srgbClr val="DE4F00"/>
                </a:solidFill>
                <a:latin typeface="Arial"/>
                <a:cs typeface="Arial"/>
              </a:rPr>
              <a:t>accessible: </a:t>
            </a:r>
            <a:r>
              <a:rPr sz="2800" spc="-5" dirty="0">
                <a:latin typeface="Arial"/>
                <a:cs typeface="Arial"/>
              </a:rPr>
              <a:t>Exposed for inspection  </a:t>
            </a:r>
            <a:r>
              <a:rPr sz="2800" b="1" spc="-5" dirty="0">
                <a:latin typeface="Arial"/>
                <a:cs typeface="Arial"/>
              </a:rPr>
              <a:t>without tools </a:t>
            </a:r>
            <a:r>
              <a:rPr sz="2800" spc="-5" dirty="0">
                <a:latin typeface="Arial"/>
                <a:cs typeface="Arial"/>
              </a:rPr>
              <a:t>to open or remove doors, panels,  coverings</a:t>
            </a:r>
            <a:endParaRPr sz="2800">
              <a:latin typeface="Arial"/>
              <a:cs typeface="Arial"/>
            </a:endParaRPr>
          </a:p>
          <a:p>
            <a:pPr marL="555625" marR="930910" indent="-542925">
              <a:lnSpc>
                <a:spcPts val="3360"/>
              </a:lnSpc>
              <a:spcBef>
                <a:spcPts val="238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4800" baseline="-2604" dirty="0">
                <a:solidFill>
                  <a:srgbClr val="DE4F00"/>
                </a:solidFill>
                <a:latin typeface="Arial"/>
                <a:cs typeface="Arial"/>
              </a:rPr>
              <a:t>Accessible: </a:t>
            </a:r>
            <a:r>
              <a:rPr sz="2800" spc="-5" dirty="0">
                <a:latin typeface="Arial"/>
                <a:cs typeface="Arial"/>
              </a:rPr>
              <a:t>Exposed for inspection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without  doing damage, </a:t>
            </a:r>
            <a:r>
              <a:rPr sz="2800" b="1" spc="-10" dirty="0">
                <a:latin typeface="Arial"/>
                <a:cs typeface="Arial"/>
              </a:rPr>
              <a:t>but </a:t>
            </a:r>
            <a:r>
              <a:rPr sz="2800" b="1" spc="-5" dirty="0">
                <a:latin typeface="Arial"/>
                <a:cs typeface="Arial"/>
              </a:rPr>
              <a:t>may require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tools</a:t>
            </a:r>
            <a:endParaRPr sz="2800">
              <a:latin typeface="Arial"/>
              <a:cs typeface="Arial"/>
            </a:endParaRPr>
          </a:p>
          <a:p>
            <a:pPr marL="860425" marR="71120" indent="-847725">
              <a:lnSpc>
                <a:spcPct val="98900"/>
              </a:lnSpc>
              <a:spcBef>
                <a:spcPts val="146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Non-accessible, </a:t>
            </a:r>
            <a:r>
              <a:rPr sz="3200" spc="-5" dirty="0">
                <a:solidFill>
                  <a:srgbClr val="DE4F00"/>
                </a:solidFill>
                <a:latin typeface="Arial"/>
                <a:cs typeface="Arial"/>
              </a:rPr>
              <a:t>concealed:</a:t>
            </a:r>
            <a:r>
              <a:rPr sz="2800" spc="-5" dirty="0">
                <a:latin typeface="Arial"/>
                <a:cs typeface="Arial"/>
              </a:rPr>
              <a:t>Inspection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requires  </a:t>
            </a:r>
            <a:r>
              <a:rPr sz="2800" b="1" spc="-5" dirty="0">
                <a:latin typeface="Arial"/>
                <a:cs typeface="Arial"/>
              </a:rPr>
              <a:t>damage to </a:t>
            </a:r>
            <a:r>
              <a:rPr sz="2800" b="1" spc="-35" dirty="0">
                <a:latin typeface="Arial"/>
                <a:cs typeface="Arial"/>
              </a:rPr>
              <a:t>chimney, </a:t>
            </a:r>
            <a:r>
              <a:rPr sz="2800" b="1" spc="-5" dirty="0">
                <a:latin typeface="Arial"/>
                <a:cs typeface="Arial"/>
              </a:rPr>
              <a:t>building structure or  finish, </a:t>
            </a:r>
            <a:r>
              <a:rPr sz="2800" spc="-5" dirty="0">
                <a:latin typeface="Arial"/>
                <a:cs typeface="Arial"/>
              </a:rPr>
              <a:t>and/or use of </a:t>
            </a:r>
            <a:r>
              <a:rPr sz="2800" b="1" spc="-5" dirty="0">
                <a:latin typeface="Arial"/>
                <a:cs typeface="Arial"/>
              </a:rPr>
              <a:t>special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tools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453593"/>
            <a:ext cx="5268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NFPA </a:t>
            </a:r>
            <a:r>
              <a:rPr spc="-80" dirty="0"/>
              <a:t>211</a:t>
            </a:r>
            <a:r>
              <a:rPr spc="-125" dirty="0"/>
              <a:t> </a:t>
            </a:r>
            <a:r>
              <a:rPr spc="-5" dirty="0"/>
              <a:t>Inspections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920883"/>
            <a:ext cx="8448675" cy="418274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80645" algn="ctr">
              <a:lnSpc>
                <a:spcPct val="100000"/>
              </a:lnSpc>
              <a:spcBef>
                <a:spcPts val="12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Circumstance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Replacement of connected appliance with one </a:t>
            </a:r>
            <a:r>
              <a:rPr sz="2800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similar type, input rating, &amp;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efficiency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DE4F00"/>
                </a:solidFill>
                <a:latin typeface="Arial"/>
                <a:cs typeface="Arial"/>
              </a:rPr>
              <a:t>Level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of</a:t>
            </a:r>
            <a:r>
              <a:rPr sz="3200" spc="-8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access</a:t>
            </a:r>
            <a:endParaRPr sz="3200">
              <a:latin typeface="Arial"/>
              <a:cs typeface="Arial"/>
            </a:endParaRPr>
          </a:p>
          <a:p>
            <a:pPr marL="756285" marR="26479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Readily accessible portions of chimney exterior  &amp; interior; accessible portions of appliance &amp;  chimney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connection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34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NFPA </a:t>
            </a:r>
            <a:r>
              <a:rPr spc="-80" dirty="0"/>
              <a:t>211</a:t>
            </a:r>
            <a:r>
              <a:rPr spc="-125" dirty="0"/>
              <a:t> </a:t>
            </a:r>
            <a:r>
              <a:rPr spc="-5" dirty="0"/>
              <a:t>Inspections</a:t>
            </a:r>
          </a:p>
          <a:p>
            <a:pPr marL="0" algn="ctr">
              <a:lnSpc>
                <a:spcPct val="100000"/>
              </a:lnSpc>
              <a:spcBef>
                <a:spcPts val="15"/>
              </a:spcBef>
            </a:pPr>
            <a:r>
              <a:rPr sz="3200" b="0" spc="-5" dirty="0">
                <a:latin typeface="Arial"/>
                <a:cs typeface="Arial"/>
              </a:rPr>
              <a:t>Level</a:t>
            </a:r>
            <a:r>
              <a:rPr sz="3200" b="0" spc="-9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1596961"/>
            <a:ext cx="8181340" cy="258000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Scope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Readily accessible areas of </a:t>
            </a:r>
            <a:r>
              <a:rPr sz="2800" spc="-30" dirty="0">
                <a:latin typeface="Arial"/>
                <a:cs typeface="Arial"/>
              </a:rPr>
              <a:t>chimney, </a:t>
            </a:r>
            <a:r>
              <a:rPr sz="2800" spc="-5" dirty="0">
                <a:latin typeface="Arial"/>
                <a:cs typeface="Arial"/>
              </a:rPr>
              <a:t>structure,  and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flue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Lack of obstruction or creosote in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flue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Basic appliance installation and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connection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568198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NFPA </a:t>
            </a:r>
            <a:r>
              <a:rPr spc="-80" dirty="0"/>
              <a:t>211</a:t>
            </a:r>
            <a:r>
              <a:rPr spc="-125" dirty="0"/>
              <a:t> </a:t>
            </a:r>
            <a:r>
              <a:rPr spc="-5" dirty="0"/>
              <a:t>Inspections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1179322"/>
            <a:ext cx="8288020" cy="502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algn="ctr">
              <a:lnSpc>
                <a:spcPts val="3770"/>
              </a:lnSpc>
              <a:spcBef>
                <a:spcPts val="100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770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Circumstance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Addition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appliance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Replacement with appliance of dissimilar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type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Sale or transfer of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property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Operating malfunction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external event likely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have </a:t>
            </a:r>
            <a:r>
              <a:rPr sz="2800" spc="-5" dirty="0">
                <a:latin typeface="Arial"/>
                <a:cs typeface="Arial"/>
              </a:rPr>
              <a:t>caused damage to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chimney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DE4F00"/>
                </a:solidFill>
                <a:latin typeface="Arial"/>
                <a:cs typeface="Arial"/>
              </a:rPr>
              <a:t>Level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of</a:t>
            </a:r>
            <a:r>
              <a:rPr sz="3200" spc="-250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Access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Accessible portions of chimney &amp;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appliance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Video </a:t>
            </a:r>
            <a:r>
              <a:rPr sz="2800" spc="-5" dirty="0">
                <a:latin typeface="Arial"/>
                <a:cs typeface="Arial"/>
              </a:rPr>
              <a:t>scanning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other means of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inspection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453593"/>
            <a:ext cx="5268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NFPA </a:t>
            </a:r>
            <a:r>
              <a:rPr spc="-80" dirty="0"/>
              <a:t>211</a:t>
            </a:r>
            <a:r>
              <a:rPr spc="-125" dirty="0"/>
              <a:t> </a:t>
            </a:r>
            <a:r>
              <a:rPr spc="-5" dirty="0"/>
              <a:t>Inspections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920883"/>
            <a:ext cx="8228330" cy="410972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147320" algn="ctr">
              <a:lnSpc>
                <a:spcPct val="100000"/>
              </a:lnSpc>
              <a:spcBef>
                <a:spcPts val="12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Scope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All subjects of level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Proper construction and condition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accessible  portions of chimney structure and enclosed  flues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Size and suitability of flues for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connected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appliances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324358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NFPA </a:t>
            </a:r>
            <a:r>
              <a:rPr spc="-80" dirty="0"/>
              <a:t>211</a:t>
            </a:r>
            <a:r>
              <a:rPr spc="-125" dirty="0"/>
              <a:t> </a:t>
            </a:r>
            <a:r>
              <a:rPr spc="-5" dirty="0"/>
              <a:t>Inspections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710981"/>
            <a:ext cx="8247380" cy="3545204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R="167005" algn="ctr">
              <a:lnSpc>
                <a:spcPct val="100000"/>
              </a:lnSpc>
              <a:spcBef>
                <a:spcPts val="187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1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7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Circumstances</a:t>
            </a:r>
            <a:endParaRPr sz="3200">
              <a:latin typeface="Arial"/>
              <a:cs typeface="Arial"/>
            </a:endParaRPr>
          </a:p>
          <a:p>
            <a:pPr marL="756285" marR="1153795" lvl="1" indent="-286385">
              <a:lnSpc>
                <a:spcPts val="3020"/>
              </a:lnSpc>
              <a:spcBef>
                <a:spcPts val="73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Investigation of incident that has caused  damage to the chimney or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building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ts val="302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Hazard detected or suspected as a result of  level 1 or 2 inspection cannot be fully evaluated  without access to concealed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areas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324358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NFPA </a:t>
            </a:r>
            <a:r>
              <a:rPr spc="-80" dirty="0"/>
              <a:t>211</a:t>
            </a:r>
            <a:r>
              <a:rPr spc="-125" dirty="0"/>
              <a:t> </a:t>
            </a:r>
            <a:r>
              <a:rPr spc="-5" dirty="0"/>
              <a:t>Inspections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710981"/>
            <a:ext cx="7774940" cy="3630295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297180" algn="ctr">
              <a:lnSpc>
                <a:spcPct val="100000"/>
              </a:lnSpc>
              <a:spcBef>
                <a:spcPts val="187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1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7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DE4F00"/>
                </a:solidFill>
                <a:latin typeface="Arial"/>
                <a:cs typeface="Arial"/>
              </a:rPr>
              <a:t>Level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of</a:t>
            </a:r>
            <a:r>
              <a:rPr sz="3200" spc="-9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access</a:t>
            </a:r>
            <a:endParaRPr sz="3200">
              <a:latin typeface="Arial"/>
              <a:cs typeface="Arial"/>
            </a:endParaRPr>
          </a:p>
          <a:p>
            <a:pPr marL="756285" marR="579755" lvl="1" indent="-286385">
              <a:lnSpc>
                <a:spcPts val="3020"/>
              </a:lnSpc>
              <a:spcBef>
                <a:spcPts val="73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Internal and external portions of chimney  structure, including concealed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areas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Removal of building or chimney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components</a:t>
            </a:r>
            <a:endParaRPr sz="2800">
              <a:latin typeface="Arial"/>
              <a:cs typeface="Arial"/>
            </a:endParaRPr>
          </a:p>
          <a:p>
            <a:pPr marL="756285" marR="323215" lvl="1" indent="-286385">
              <a:lnSpc>
                <a:spcPts val="3020"/>
              </a:lnSpc>
              <a:spcBef>
                <a:spcPts val="72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Removal only as needed to gain access to  areas subject to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inspection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453593"/>
            <a:ext cx="5268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NFPA </a:t>
            </a:r>
            <a:r>
              <a:rPr spc="-80" dirty="0"/>
              <a:t>211</a:t>
            </a:r>
            <a:r>
              <a:rPr spc="-125" dirty="0"/>
              <a:t> </a:t>
            </a:r>
            <a:r>
              <a:rPr spc="-5" dirty="0"/>
              <a:t>Inspections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920883"/>
            <a:ext cx="8188325" cy="36830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107950" algn="ctr">
              <a:lnSpc>
                <a:spcPct val="100000"/>
              </a:lnSpc>
              <a:spcBef>
                <a:spcPts val="12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Scope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All subjects of level 1 and 2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inspections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Proper construction and condition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concealed  portions of chimney structure and enclosed  flues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Proper clearances from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combustibles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3585" y="568198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NFPA </a:t>
            </a:r>
            <a:r>
              <a:rPr spc="-80" dirty="0"/>
              <a:t>211</a:t>
            </a:r>
            <a:r>
              <a:rPr spc="-125" dirty="0"/>
              <a:t> </a:t>
            </a:r>
            <a:r>
              <a:rPr spc="-5" dirty="0"/>
              <a:t>Inspections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5312" y="1497075"/>
          <a:ext cx="7891780" cy="456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225"/>
                <a:gridCol w="2666174"/>
                <a:gridCol w="2361438"/>
                <a:gridCol w="1905761"/>
              </a:tblGrid>
              <a:tr h="4572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Circumstance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 of</a:t>
                      </a:r>
                      <a:r>
                        <a:rPr sz="19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Access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98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Scope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4500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4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613410" algn="just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Replacement </a:t>
                      </a:r>
                      <a:r>
                        <a:rPr sz="1900" spc="-10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similar type, input,  </a:t>
                      </a:r>
                      <a:r>
                        <a:rPr sz="1900" spc="-10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Readily</a:t>
                      </a:r>
                      <a:r>
                        <a:rPr sz="1900" spc="-12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Accessible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Obstructions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Deposits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4500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45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Add/replace</a:t>
                      </a:r>
                      <a:r>
                        <a:rPr sz="1900" spc="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dissimilar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Sale of</a:t>
                      </a:r>
                      <a:r>
                        <a:rPr sz="1900" spc="-50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property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Malfunction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Accessible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Construction/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condition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090" marR="5067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Clearances/  </a:t>
                      </a: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suitability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450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45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Hazard</a:t>
                      </a:r>
                      <a:r>
                        <a:rPr sz="1900" spc="-2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suspected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4455" marR="7867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Need access to  concealed</a:t>
                      </a:r>
                      <a:r>
                        <a:rPr sz="1900" spc="-1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areas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1900" spc="-6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include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removal of</a:t>
                      </a:r>
                      <a:r>
                        <a:rPr sz="1900" spc="-4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bldg.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517525" marR="509905" indent="1270"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/chimney  </a:t>
                      </a:r>
                      <a:r>
                        <a:rPr sz="190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compon</a:t>
                      </a:r>
                      <a:r>
                        <a:rPr sz="1900" spc="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90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nts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723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Includes</a:t>
                      </a:r>
                      <a:r>
                        <a:rPr sz="1900" spc="-2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access  to concealed  areas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3898</Words>
  <Application>Microsoft Office PowerPoint</Application>
  <PresentationFormat>On-screen Show (4:3)</PresentationFormat>
  <Paragraphs>975</Paragraphs>
  <Slides>138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4" baseType="lpstr">
      <vt:lpstr>Arial Unicode MS</vt:lpstr>
      <vt:lpstr>MS PGothic</vt:lpstr>
      <vt:lpstr>Arial</vt:lpstr>
      <vt:lpstr>Calibri</vt:lpstr>
      <vt:lpstr>Times New Roman</vt:lpstr>
      <vt:lpstr>Office Theme</vt:lpstr>
      <vt:lpstr>Fireplace Inspections Made Easier</vt:lpstr>
      <vt:lpstr>PowerPoint Presentation</vt:lpstr>
      <vt:lpstr>Why discuss fireplace inspections?</vt:lpstr>
      <vt:lpstr>Challenges</vt:lpstr>
      <vt:lpstr>Challenges</vt:lpstr>
      <vt:lpstr>Challenges</vt:lpstr>
      <vt:lpstr>Challenges</vt:lpstr>
      <vt:lpstr>Improper Installation</vt:lpstr>
      <vt:lpstr>Reference Manuals</vt:lpstr>
      <vt:lpstr>We offer the following Inspection</vt:lpstr>
      <vt:lpstr>Inspection</vt:lpstr>
      <vt:lpstr>PowerPoint Presentation</vt:lpstr>
      <vt:lpstr>Categorizing Hearth Appliances</vt:lpstr>
      <vt:lpstr>Categorizing Hearth Appliances</vt:lpstr>
      <vt:lpstr>Categorizing Hearth Appliances</vt:lpstr>
      <vt:lpstr>Masonry Fireplace</vt:lpstr>
      <vt:lpstr>Factory Built Fireplace</vt:lpstr>
      <vt:lpstr>Gas Log Sets</vt:lpstr>
      <vt:lpstr>Fireplace Inserts</vt:lpstr>
      <vt:lpstr>Free Standing Stoves</vt:lpstr>
      <vt:lpstr>Hearth Stoves</vt:lpstr>
      <vt:lpstr>Outdoor</vt:lpstr>
      <vt:lpstr>Categorizing By Venting Type</vt:lpstr>
      <vt:lpstr>Categorizing By Venting Type</vt:lpstr>
      <vt:lpstr>Categorizing By Venting Type</vt:lpstr>
      <vt:lpstr>Categorizing By Venting Type</vt:lpstr>
      <vt:lpstr>Categorizing By Venting Type</vt:lpstr>
      <vt:lpstr>Gas Standards</vt:lpstr>
      <vt:lpstr>Categorizing By Venting Type</vt:lpstr>
      <vt:lpstr>Gas Standards</vt:lpstr>
      <vt:lpstr>Gas Standards</vt:lpstr>
      <vt:lpstr>Vented Gas Fireplace</vt:lpstr>
      <vt:lpstr>Vented Gas Fireplace Heater</vt:lpstr>
      <vt:lpstr>Decorative Gas Accessory in Solid Fuel Fireplaces</vt:lpstr>
      <vt:lpstr>Manually Lighted, Natural Gas  Appliances for Installation in Solid-fuel  Burning Fireplaces</vt:lpstr>
      <vt:lpstr>Unvented Gas Room Heater</vt:lpstr>
      <vt:lpstr>Solid Fuel Standards</vt:lpstr>
      <vt:lpstr>Solid Fuel Standards</vt:lpstr>
      <vt:lpstr>UL 127 Factory Built Fireplaces</vt:lpstr>
      <vt:lpstr>UL 127 Factory Built Fireplaces</vt:lpstr>
      <vt:lpstr>Installation Manual</vt:lpstr>
      <vt:lpstr>Safety Label</vt:lpstr>
      <vt:lpstr>PowerPoint Presentation</vt:lpstr>
      <vt:lpstr>Combustibles</vt:lpstr>
      <vt:lpstr>Combustibles</vt:lpstr>
      <vt:lpstr>Safety Testing</vt:lpstr>
      <vt:lpstr>Clearances</vt:lpstr>
      <vt:lpstr>Clearances</vt:lpstr>
      <vt:lpstr>Clearances</vt:lpstr>
      <vt:lpstr>Clearances</vt:lpstr>
      <vt:lpstr>Clearances</vt:lpstr>
      <vt:lpstr>Clearances</vt:lpstr>
      <vt:lpstr>PowerPoint Presentation</vt:lpstr>
      <vt:lpstr>Clearances Nailing flanges</vt:lpstr>
      <vt:lpstr>Clearances Instruction Manual</vt:lpstr>
      <vt:lpstr>Clearances Instruction Manual</vt:lpstr>
      <vt:lpstr>Clearances Safety Label</vt:lpstr>
      <vt:lpstr>Clearances Warning Labels</vt:lpstr>
      <vt:lpstr>Clearances Warning Labels</vt:lpstr>
      <vt:lpstr>Clearances Wall Protection</vt:lpstr>
      <vt:lpstr>Clearances Wall Protection</vt:lpstr>
      <vt:lpstr>Clearances</vt:lpstr>
      <vt:lpstr>Vent System Purposes</vt:lpstr>
      <vt:lpstr>House Pressure Conditions</vt:lpstr>
      <vt:lpstr>House Pressure Conditions</vt:lpstr>
      <vt:lpstr>Combustion Air</vt:lpstr>
      <vt:lpstr>Combustion Air</vt:lpstr>
      <vt:lpstr>Combustion Air</vt:lpstr>
      <vt:lpstr>Combustion Air</vt:lpstr>
      <vt:lpstr>2002 – 2009 Fuel Gas Codes KAIR Method</vt:lpstr>
      <vt:lpstr>2002 – 2009 Fuel Gas Codes Standard Method</vt:lpstr>
      <vt:lpstr>Standard Method</vt:lpstr>
      <vt:lpstr>Combustion Air</vt:lpstr>
      <vt:lpstr>Combustion Air</vt:lpstr>
      <vt:lpstr>Combustion Air</vt:lpstr>
      <vt:lpstr>Combustion Air</vt:lpstr>
      <vt:lpstr>Combustion Air</vt:lpstr>
      <vt:lpstr>Combustion Air</vt:lpstr>
      <vt:lpstr>2002 – 2009 Fuel Gas Codes Combustion Air: Summary</vt:lpstr>
      <vt:lpstr>Combustion Air Source of Air</vt:lpstr>
      <vt:lpstr>Combustion Air Opening Size Calculation 60,000 Btu/hr gas fireplace 12 x 15 x 8 room</vt:lpstr>
      <vt:lpstr>Combustion Air</vt:lpstr>
      <vt:lpstr>Combustion Air</vt:lpstr>
      <vt:lpstr>Combustion Air</vt:lpstr>
      <vt:lpstr>Combustion Air</vt:lpstr>
      <vt:lpstr>Combustion Air</vt:lpstr>
      <vt:lpstr>Combustion Air</vt:lpstr>
      <vt:lpstr>Combustion Air Powered Make-up Air System</vt:lpstr>
      <vt:lpstr>Combustion Air</vt:lpstr>
      <vt:lpstr>Mobile Home Requirements</vt:lpstr>
      <vt:lpstr>NFPA 211 Inspections</vt:lpstr>
      <vt:lpstr>NFPA 211 Inspections</vt:lpstr>
      <vt:lpstr>NFPA 211 Inspections Level 1</vt:lpstr>
      <vt:lpstr>NFPA 211 Inspections</vt:lpstr>
      <vt:lpstr>NFPA 211 Inspections</vt:lpstr>
      <vt:lpstr>NFPA 211 Inspections</vt:lpstr>
      <vt:lpstr>NFPA 211 Inspections</vt:lpstr>
      <vt:lpstr>NFPA 211 Inspections</vt:lpstr>
      <vt:lpstr>NFPA 211 Inspections</vt:lpstr>
      <vt:lpstr>Green Building Codes</vt:lpstr>
      <vt:lpstr>Green Building Codes</vt:lpstr>
      <vt:lpstr>Green Building Codes International Energy Conservation Code</vt:lpstr>
      <vt:lpstr>PowerPoint Presentation</vt:lpstr>
      <vt:lpstr>Appliance Standards</vt:lpstr>
      <vt:lpstr>Shutoff Valve Exceptions</vt:lpstr>
      <vt:lpstr>Shutoff Valve Exceptions</vt:lpstr>
      <vt:lpstr>Shutoff Valve Exceptions</vt:lpstr>
      <vt:lpstr>Sediment Traps</vt:lpstr>
      <vt:lpstr>Appliance Connections</vt:lpstr>
      <vt:lpstr>Appliance Connections</vt:lpstr>
      <vt:lpstr>Yellow Flame Combustion</vt:lpstr>
      <vt:lpstr>Vented Gas Fireplace</vt:lpstr>
      <vt:lpstr>Vented Freestanding Appliance</vt:lpstr>
      <vt:lpstr>Gas Appliance Venting Systems</vt:lpstr>
      <vt:lpstr>Conventional Vent Systems Draft Hood</vt:lpstr>
      <vt:lpstr>Conventional Vent Systems</vt:lpstr>
      <vt:lpstr>Conventional Vent Systems Type B Vent</vt:lpstr>
      <vt:lpstr>Conventional Vent Systems</vt:lpstr>
      <vt:lpstr>Conventional Vent Systems</vt:lpstr>
      <vt:lpstr>Conventional Vent Systems</vt:lpstr>
      <vt:lpstr>Conventional Vent Systems</vt:lpstr>
      <vt:lpstr>Conventional Vent</vt:lpstr>
      <vt:lpstr>Conventional Vent</vt:lpstr>
      <vt:lpstr>Conventional Vent  Condensing Appliance  Plastic Pipe (PVC)</vt:lpstr>
      <vt:lpstr>Direct Vent</vt:lpstr>
      <vt:lpstr>Direct Vent</vt:lpstr>
      <vt:lpstr>Direct Vent</vt:lpstr>
      <vt:lpstr>Direct Vent</vt:lpstr>
      <vt:lpstr>Direct Vent</vt:lpstr>
      <vt:lpstr>Direct Vent Fireplace Inserts</vt:lpstr>
      <vt:lpstr>Direct Vent</vt:lpstr>
      <vt:lpstr>Direct Vent Condensing Appliance</vt:lpstr>
      <vt:lpstr>Mechanical Vent Systems</vt:lpstr>
      <vt:lpstr>Unvented</vt:lpstr>
      <vt:lpstr>Unvented ODS Pilot: Oxygen Depletion Shutdown</vt:lpstr>
      <vt:lpstr>Unvented</vt:lpstr>
      <vt:lpstr>Fuel Conversion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Weathersby</dc:creator>
  <cp:lastModifiedBy>Jaime Clark</cp:lastModifiedBy>
  <cp:revision>1</cp:revision>
  <dcterms:created xsi:type="dcterms:W3CDTF">2017-05-10T11:03:20Z</dcterms:created>
  <dcterms:modified xsi:type="dcterms:W3CDTF">2017-05-10T15:03:26Z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2017-05-10T00:00:00Z</vt:filetime>
  </property>
</Properties>
</file>