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76625" y="392633"/>
            <a:ext cx="31907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322" y="4357573"/>
            <a:ext cx="6769354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103" y="397763"/>
            <a:ext cx="9003792" cy="6031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809" y="340309"/>
            <a:ext cx="848233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482619"/>
            <a:ext cx="4862195" cy="385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homeheating.com/" TargetMode="External"/><Relationship Id="rId2" Type="http://schemas.openxmlformats.org/officeDocument/2006/relationships/hyperlink" Target="http://www.hpba.org/consumers/hearth/responsible-wood-bu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hyperlink" Target="http://www.nficertified.org/" TargetMode="Externa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hyperlink" Target="http://www.csia.org/" TargetMode="Externa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bef.org/" TargetMode="External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stovechangeout.org/fileadmin/templates/clearing_the_smoke.html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woodstovechangeout.org/fileadmin/templates/clearing_the_smoke.html" TargetMode="Externa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417" y="2824048"/>
            <a:ext cx="7818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333333"/>
                </a:solidFill>
                <a:latin typeface="Arial"/>
                <a:cs typeface="Arial"/>
              </a:rPr>
              <a:t>Fireplace Inspections </a:t>
            </a:r>
            <a:r>
              <a:rPr sz="4000" b="0" spc="-10" dirty="0">
                <a:solidFill>
                  <a:srgbClr val="333333"/>
                </a:solidFill>
                <a:latin typeface="Arial"/>
                <a:cs typeface="Arial"/>
              </a:rPr>
              <a:t>Made</a:t>
            </a:r>
            <a:r>
              <a:rPr sz="4000" b="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333333"/>
                </a:solidFill>
                <a:latin typeface="Arial"/>
                <a:cs typeface="Arial"/>
              </a:rPr>
              <a:t>Easier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6920" y="1770888"/>
            <a:ext cx="4843272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2282" y="598169"/>
            <a:ext cx="4841494" cy="230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922670"/>
            <a:ext cx="187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1901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5" dirty="0">
                <a:latin typeface="Arial"/>
                <a:cs typeface="Arial"/>
              </a:rPr>
              <a:t>Moore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2022" y="5922670"/>
            <a:ext cx="2027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Arlington, </a:t>
            </a:r>
            <a:r>
              <a:rPr sz="1800" spc="-70" dirty="0">
                <a:latin typeface="Arial"/>
                <a:cs typeface="Arial"/>
              </a:rPr>
              <a:t>VA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22209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6381" y="5922670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(703)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524-8030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162" y="3943350"/>
            <a:ext cx="2987675" cy="1571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4127500"/>
            <a:ext cx="3581400" cy="1387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304" y="676401"/>
            <a:ext cx="8402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8990" algn="l"/>
                <a:tab pos="5838190" algn="l"/>
              </a:tabLst>
            </a:pPr>
            <a:r>
              <a:rPr sz="4400" b="0" spc="-9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e o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fer the	fol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owing	</a:t>
            </a:r>
            <a:r>
              <a:rPr sz="4400" b="0" u="heavy" dirty="0">
                <a:latin typeface="Arial"/>
                <a:cs typeface="Arial"/>
              </a:rPr>
              <a:t>Inspect</a:t>
            </a:r>
            <a:r>
              <a:rPr sz="4400" b="0" u="heavy" spc="5" dirty="0">
                <a:latin typeface="Arial"/>
                <a:cs typeface="Arial"/>
              </a:rPr>
              <a:t>i</a:t>
            </a:r>
            <a:r>
              <a:rPr sz="4400" b="0" u="heavy" dirty="0">
                <a:latin typeface="Arial"/>
                <a:cs typeface="Arial"/>
              </a:rPr>
              <a:t>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3469004"/>
            <a:ext cx="798575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as a guideline, not as a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required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list of inspection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areas.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5827" y="2494788"/>
            <a:ext cx="257556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189" y="1817370"/>
            <a:ext cx="2573795" cy="1318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2220976"/>
            <a:ext cx="300189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Connector</a:t>
            </a:r>
            <a:r>
              <a:rPr sz="3200" b="0" spc="-12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Pipe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856968"/>
            <a:ext cx="4930775" cy="333819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250"/>
              </a:spcBef>
              <a:buClr>
                <a:srgbClr val="800000"/>
              </a:buClr>
              <a:buChar char="•"/>
              <a:tabLst>
                <a:tab pos="246379" algn="l"/>
              </a:tabLst>
            </a:pPr>
            <a:r>
              <a:rPr sz="3200" spc="-15" dirty="0">
                <a:latin typeface="Arial"/>
                <a:cs typeface="Arial"/>
              </a:rPr>
              <a:t>Avoid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elbows</a:t>
            </a:r>
            <a:endParaRPr sz="3200">
              <a:latin typeface="Arial"/>
              <a:cs typeface="Arial"/>
            </a:endParaRPr>
          </a:p>
          <a:p>
            <a:pPr marL="469900" marR="5080" lvl="1">
              <a:lnSpc>
                <a:spcPct val="100499"/>
              </a:lnSpc>
              <a:spcBef>
                <a:spcPts val="1130"/>
              </a:spcBef>
              <a:buClr>
                <a:srgbClr val="800000"/>
              </a:buClr>
              <a:buSzPct val="114285"/>
              <a:buChar char="–"/>
              <a:tabLst>
                <a:tab pos="808990" algn="l"/>
              </a:tabLst>
            </a:pPr>
            <a:r>
              <a:rPr sz="2800" spc="-5" dirty="0">
                <a:latin typeface="Arial"/>
                <a:cs typeface="Arial"/>
              </a:rPr>
              <a:t>Use </a:t>
            </a:r>
            <a:r>
              <a:rPr sz="2800" spc="0" dirty="0">
                <a:latin typeface="Arial"/>
                <a:cs typeface="Arial"/>
              </a:rPr>
              <a:t>15</a:t>
            </a:r>
            <a:r>
              <a:rPr sz="2775" spc="0" baseline="25525" dirty="0">
                <a:latin typeface="Arial"/>
                <a:cs typeface="Arial"/>
              </a:rPr>
              <a:t>0 </a:t>
            </a:r>
            <a:r>
              <a:rPr sz="2800" spc="-5" dirty="0">
                <a:latin typeface="Arial"/>
                <a:cs typeface="Arial"/>
              </a:rPr>
              <a:t>elbows instead </a:t>
            </a:r>
            <a:r>
              <a:rPr sz="2800" dirty="0">
                <a:latin typeface="Arial"/>
                <a:cs typeface="Arial"/>
              </a:rPr>
              <a:t>of  30</a:t>
            </a:r>
            <a:r>
              <a:rPr sz="2775" baseline="25525" dirty="0">
                <a:latin typeface="Arial"/>
                <a:cs typeface="Arial"/>
              </a:rPr>
              <a:t>0</a:t>
            </a:r>
            <a:endParaRPr sz="2775" baseline="25525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135"/>
              </a:spcBef>
              <a:buClr>
                <a:srgbClr val="800000"/>
              </a:buClr>
              <a:buChar char="•"/>
              <a:tabLst>
                <a:tab pos="246379" algn="l"/>
              </a:tabLst>
            </a:pPr>
            <a:r>
              <a:rPr sz="3200" spc="-15" dirty="0">
                <a:latin typeface="Arial"/>
                <a:cs typeface="Arial"/>
              </a:rPr>
              <a:t>Avoid </a:t>
            </a:r>
            <a:r>
              <a:rPr sz="3200" spc="-5" dirty="0">
                <a:latin typeface="Arial"/>
                <a:cs typeface="Arial"/>
              </a:rPr>
              <a:t>horizontal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runs</a:t>
            </a:r>
            <a:endParaRPr sz="3200">
              <a:latin typeface="Arial"/>
              <a:cs typeface="Arial"/>
            </a:endParaRPr>
          </a:p>
          <a:p>
            <a:pPr marL="767080" lvl="1" indent="-297180">
              <a:lnSpc>
                <a:spcPct val="100000"/>
              </a:lnSpc>
              <a:spcBef>
                <a:spcPts val="1025"/>
              </a:spcBef>
              <a:buClr>
                <a:srgbClr val="800000"/>
              </a:buClr>
              <a:buChar char="–"/>
              <a:tabLst>
                <a:tab pos="767715" algn="l"/>
              </a:tabLst>
            </a:pPr>
            <a:r>
              <a:rPr sz="2800" spc="-10" dirty="0">
                <a:latin typeface="Arial"/>
                <a:cs typeface="Arial"/>
              </a:rPr>
              <a:t>Minimum </a:t>
            </a:r>
            <a:r>
              <a:rPr sz="2800" spc="-5" dirty="0">
                <a:latin typeface="Arial"/>
                <a:cs typeface="Arial"/>
              </a:rPr>
              <a:t>¼“/foot rise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horizontal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runs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54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  <a:p>
            <a:pPr marL="508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Connector</a:t>
            </a:r>
            <a:r>
              <a:rPr sz="3200" b="0" spc="-11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Pipe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981200"/>
            <a:ext cx="3618229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2569" y="1981200"/>
            <a:ext cx="367703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24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  <a:p>
            <a:pPr marL="508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Connector</a:t>
            </a:r>
            <a:r>
              <a:rPr sz="3200" b="0" spc="-11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Pipe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25871"/>
            <a:ext cx="7501890" cy="36772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Materials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60" dirty="0">
                <a:latin typeface="Arial"/>
                <a:cs typeface="Arial"/>
              </a:rPr>
              <a:t>NFPA </a:t>
            </a:r>
            <a:r>
              <a:rPr sz="2800" spc="-70" dirty="0">
                <a:latin typeface="Arial"/>
                <a:cs typeface="Arial"/>
              </a:rPr>
              <a:t>211 </a:t>
            </a:r>
            <a:r>
              <a:rPr sz="2800" spc="-5" dirty="0">
                <a:latin typeface="Arial"/>
                <a:cs typeface="Arial"/>
              </a:rPr>
              <a:t>prohibits use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galvanized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60" dirty="0">
                <a:latin typeface="Arial"/>
                <a:cs typeface="Arial"/>
              </a:rPr>
              <a:t>NFPA </a:t>
            </a:r>
            <a:r>
              <a:rPr sz="2800" spc="-70" dirty="0">
                <a:latin typeface="Arial"/>
                <a:cs typeface="Arial"/>
              </a:rPr>
              <a:t>211 </a:t>
            </a:r>
            <a:r>
              <a:rPr sz="2800" spc="-5" dirty="0">
                <a:latin typeface="Arial"/>
                <a:cs typeface="Arial"/>
              </a:rPr>
              <a:t>requires 24 gauge or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length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At least appliance flue collar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size</a:t>
            </a:r>
            <a:endParaRPr sz="2800">
              <a:latin typeface="Arial"/>
              <a:cs typeface="Arial"/>
            </a:endParaRPr>
          </a:p>
          <a:p>
            <a:pPr marL="756285" marR="39370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Long runs can </a:t>
            </a:r>
            <a:r>
              <a:rPr sz="2800" spc="-10" dirty="0">
                <a:latin typeface="Arial"/>
                <a:cs typeface="Arial"/>
              </a:rPr>
              <a:t>affect </a:t>
            </a:r>
            <a:r>
              <a:rPr sz="2800" spc="-5" dirty="0">
                <a:latin typeface="Arial"/>
                <a:cs typeface="Arial"/>
              </a:rPr>
              <a:t>draft adversely and  increase creosote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buildup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377393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907422"/>
            <a:ext cx="6966584" cy="40176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564640" algn="ctr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Connector</a:t>
            </a:r>
            <a:r>
              <a:rPr sz="3200" spc="-1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Pipe</a:t>
            </a:r>
            <a:endParaRPr sz="3200">
              <a:latin typeface="Arial"/>
              <a:cs typeface="Arial"/>
            </a:endParaRPr>
          </a:p>
          <a:p>
            <a:pPr marL="1557655" algn="ctr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latin typeface="Arial"/>
                <a:cs typeface="Arial"/>
              </a:rPr>
              <a:t>Replacing an existing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woodstove?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expectations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Flue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Flue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configuration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Start up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techniques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2162175"/>
            <a:ext cx="2438400" cy="410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5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30" dirty="0">
                <a:latin typeface="Arial"/>
                <a:cs typeface="Arial"/>
              </a:rPr>
              <a:t>Venting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7125" y="1752600"/>
            <a:ext cx="329247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1828800"/>
            <a:ext cx="3075051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4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30" dirty="0">
                <a:latin typeface="Arial"/>
                <a:cs typeface="Arial"/>
              </a:rPr>
              <a:t>Venting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057882"/>
            <a:ext cx="6178550" cy="36982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70"/>
              </a:spcBef>
              <a:buClr>
                <a:srgbClr val="800000"/>
              </a:buClr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Never use </a:t>
            </a:r>
            <a:r>
              <a:rPr sz="3200" spc="-1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unlined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chimney.</a:t>
            </a:r>
            <a:endParaRPr sz="3200">
              <a:latin typeface="Arial"/>
              <a:cs typeface="Arial"/>
            </a:endParaRPr>
          </a:p>
          <a:p>
            <a:pPr marL="622300" marR="316230" indent="-6096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621665" algn="l"/>
                <a:tab pos="622300" algn="l"/>
              </a:tabLst>
            </a:pPr>
            <a:r>
              <a:rPr sz="3200" spc="-60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solid </a:t>
            </a:r>
            <a:r>
              <a:rPr sz="3200" spc="-5" dirty="0">
                <a:latin typeface="Arial"/>
                <a:cs typeface="Arial"/>
              </a:rPr>
              <a:t>fuel appliances  </a:t>
            </a:r>
            <a:r>
              <a:rPr sz="3200" dirty="0">
                <a:latin typeface="Arial"/>
                <a:cs typeface="Arial"/>
              </a:rPr>
              <a:t>cannot share a </a:t>
            </a:r>
            <a:r>
              <a:rPr sz="3200" spc="-5" dirty="0">
                <a:latin typeface="Arial"/>
                <a:cs typeface="Arial"/>
              </a:rPr>
              <a:t>common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flue.</a:t>
            </a:r>
            <a:endParaRPr sz="3200">
              <a:latin typeface="Arial"/>
              <a:cs typeface="Arial"/>
            </a:endParaRPr>
          </a:p>
          <a:p>
            <a:pPr marL="622300" marR="361315" indent="-6096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Maximum size 3x </a:t>
            </a:r>
            <a:r>
              <a:rPr sz="3200" spc="-5" dirty="0">
                <a:latin typeface="Arial"/>
                <a:cs typeface="Arial"/>
              </a:rPr>
              <a:t>larger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than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appliance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flue.</a:t>
            </a:r>
            <a:endParaRPr sz="32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•"/>
              <a:tabLst>
                <a:tab pos="1003300" algn="l"/>
                <a:tab pos="1003935" algn="l"/>
              </a:tabLst>
            </a:pPr>
            <a:r>
              <a:rPr sz="2800" u="heavy" spc="-5" dirty="0">
                <a:latin typeface="Arial"/>
                <a:cs typeface="Arial"/>
              </a:rPr>
              <a:t>2 x</a:t>
            </a:r>
            <a:r>
              <a:rPr sz="2800" spc="-5" dirty="0">
                <a:latin typeface="Arial"/>
                <a:cs typeface="Arial"/>
              </a:rPr>
              <a:t> if chimney is on an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outside</a:t>
            </a:r>
            <a:endParaRPr sz="28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wall or 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Canada.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0" y="2133600"/>
            <a:ext cx="249555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2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Woodburning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Masonry</a:t>
            </a:r>
            <a:r>
              <a:rPr sz="3200" b="0" spc="-9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4151" y="2667000"/>
            <a:ext cx="2881249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362200"/>
            <a:ext cx="5334000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4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Woodburning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Masonry</a:t>
            </a:r>
            <a:r>
              <a:rPr sz="3200" b="0" spc="-9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54602"/>
            <a:ext cx="7591425" cy="351662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Condition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flue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Cracks, soft, mortar joints in place and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tight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Free 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creosote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Connection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other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5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Cannot share flue with solid fuel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 be in same chimney on separate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Arial"/>
                <a:cs typeface="Arial"/>
              </a:rPr>
              <a:t>NFPA </a:t>
            </a:r>
            <a:r>
              <a:rPr sz="3200" spc="-85" dirty="0">
                <a:latin typeface="Arial"/>
                <a:cs typeface="Arial"/>
              </a:rPr>
              <a:t>211 </a:t>
            </a:r>
            <a:r>
              <a:rPr sz="3200" spc="-5" dirty="0">
                <a:latin typeface="Arial"/>
                <a:cs typeface="Arial"/>
              </a:rPr>
              <a:t>requires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cleanout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377393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844683"/>
            <a:ext cx="7835265" cy="251650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715895">
              <a:lnSpc>
                <a:spcPct val="100000"/>
              </a:lnSpc>
              <a:spcBef>
                <a:spcPts val="1235"/>
              </a:spcBef>
            </a:pPr>
            <a:r>
              <a:rPr sz="3200" spc="-30" dirty="0">
                <a:solidFill>
                  <a:srgbClr val="800000"/>
                </a:solidFill>
                <a:latin typeface="Arial"/>
                <a:cs typeface="Arial"/>
              </a:rPr>
              <a:t>Venting</a:t>
            </a:r>
            <a:r>
              <a:rPr sz="3200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Height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3 feet </a:t>
            </a:r>
            <a:r>
              <a:rPr sz="3200" spc="-5" dirty="0">
                <a:latin typeface="Arial"/>
                <a:cs typeface="Arial"/>
              </a:rPr>
              <a:t>above the highest point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penetration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64"/>
              </a:spcBef>
              <a:buClr>
                <a:srgbClr val="8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u="heavy" dirty="0">
                <a:latin typeface="Arial"/>
                <a:cs typeface="Arial"/>
              </a:rPr>
              <a:t>AND</a:t>
            </a:r>
            <a:r>
              <a:rPr sz="3200" b="1" i="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least </a:t>
            </a:r>
            <a:r>
              <a:rPr sz="3200" dirty="0">
                <a:latin typeface="Arial"/>
                <a:cs typeface="Arial"/>
              </a:rPr>
              <a:t>2 </a:t>
            </a:r>
            <a:r>
              <a:rPr sz="3200" spc="-5" dirty="0">
                <a:latin typeface="Arial"/>
                <a:cs typeface="Arial"/>
              </a:rPr>
              <a:t>feet above anything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10 </a:t>
            </a:r>
            <a:r>
              <a:rPr sz="3200" spc="-5" dirty="0">
                <a:latin typeface="Arial"/>
                <a:cs typeface="Arial"/>
              </a:rPr>
              <a:t>horizontal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3011551"/>
            <a:ext cx="6858000" cy="361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4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30" dirty="0">
                <a:latin typeface="Arial"/>
                <a:cs typeface="Arial"/>
              </a:rPr>
              <a:t>Venting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Height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52600"/>
            <a:ext cx="8637524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350958"/>
            <a:ext cx="5124450" cy="32448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7995" indent="-45529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Categorizing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General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Gas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20" dirty="0">
                <a:latin typeface="Arial"/>
                <a:cs typeface="Arial"/>
              </a:rPr>
              <a:t>Wood </a:t>
            </a:r>
            <a:r>
              <a:rPr sz="3200" spc="-5" dirty="0">
                <a:latin typeface="Arial"/>
                <a:cs typeface="Arial"/>
              </a:rPr>
              <a:t>Burning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Pellet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AutoNum type="arabicPeriod"/>
              <a:tabLst>
                <a:tab pos="445770" algn="l"/>
              </a:tabLst>
            </a:pPr>
            <a:r>
              <a:rPr sz="3200" dirty="0">
                <a:latin typeface="Arial"/>
                <a:cs typeface="Arial"/>
              </a:rPr>
              <a:t>Accessories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Inspection</a:t>
            </a:r>
            <a:endParaRPr sz="40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91693"/>
            <a:ext cx="3314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853834"/>
            <a:ext cx="8030209" cy="299910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206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Factory-Built</a:t>
            </a:r>
            <a:r>
              <a:rPr sz="3200" spc="-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Chimney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Double wall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triple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Air insulated, solid insulation,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combination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UL 103 </a:t>
            </a:r>
            <a:r>
              <a:rPr sz="2400" dirty="0">
                <a:latin typeface="Arial"/>
                <a:cs typeface="Arial"/>
              </a:rPr>
              <a:t>HT </a:t>
            </a:r>
            <a:r>
              <a:rPr sz="2400" spc="-5" dirty="0">
                <a:latin typeface="Arial"/>
                <a:cs typeface="Arial"/>
              </a:rPr>
              <a:t>required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woodstoves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Single wall chimney connector not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chimney and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should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not penetrate combustibles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3962400"/>
            <a:ext cx="73914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324358"/>
            <a:ext cx="331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Woodburning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738413"/>
            <a:ext cx="7069455" cy="272034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500630">
              <a:lnSpc>
                <a:spcPct val="100000"/>
              </a:lnSpc>
              <a:spcBef>
                <a:spcPts val="165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Firestop</a:t>
            </a:r>
            <a:r>
              <a:rPr sz="320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Spacers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Blocking to </a:t>
            </a:r>
            <a:r>
              <a:rPr sz="3200" spc="-5" dirty="0">
                <a:latin typeface="Arial"/>
                <a:cs typeface="Arial"/>
              </a:rPr>
              <a:t>prevent </a:t>
            </a:r>
            <a:r>
              <a:rPr sz="3200" dirty="0">
                <a:latin typeface="Arial"/>
                <a:cs typeface="Arial"/>
              </a:rPr>
              <a:t>fire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spread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Correct spacing to </a:t>
            </a:r>
            <a:r>
              <a:rPr sz="3200" spc="-5" dirty="0">
                <a:latin typeface="Arial"/>
                <a:cs typeface="Arial"/>
              </a:rPr>
              <a:t>meet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clearances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Provides </a:t>
            </a:r>
            <a:r>
              <a:rPr sz="3200" spc="-5" dirty="0">
                <a:latin typeface="Arial"/>
                <a:cs typeface="Arial"/>
              </a:rPr>
              <a:t>lateral </a:t>
            </a:r>
            <a:r>
              <a:rPr sz="3200" dirty="0">
                <a:latin typeface="Arial"/>
                <a:cs typeface="Arial"/>
              </a:rPr>
              <a:t>(side to </a:t>
            </a:r>
            <a:r>
              <a:rPr sz="3200" spc="-5" dirty="0">
                <a:latin typeface="Arial"/>
                <a:cs typeface="Arial"/>
              </a:rPr>
              <a:t>side)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0" y="3505200"/>
            <a:ext cx="218287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Firestop</a:t>
            </a:r>
            <a:r>
              <a:rPr sz="3200" b="0" spc="-6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Spacers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510" y="4749546"/>
            <a:ext cx="3092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With room above:  installed below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joist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6500" y="2057400"/>
            <a:ext cx="2832100" cy="256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7426" y="2057400"/>
            <a:ext cx="2832100" cy="256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4702" y="4749546"/>
            <a:ext cx="38220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Unoccupied attic above:  installed above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joist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598" y="529793"/>
            <a:ext cx="3309620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Location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752663"/>
            <a:ext cx="5715000" cy="455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2333625"/>
            <a:ext cx="876300" cy="330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9500" y="5029200"/>
            <a:ext cx="161925" cy="32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5675" y="4495800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>
                <a:moveTo>
                  <a:pt x="63500" y="79375"/>
                </a:moveTo>
                <a:lnTo>
                  <a:pt x="31750" y="79375"/>
                </a:lnTo>
                <a:lnTo>
                  <a:pt x="31750" y="533400"/>
                </a:lnTo>
                <a:lnTo>
                  <a:pt x="63500" y="533400"/>
                </a:lnTo>
                <a:lnTo>
                  <a:pt x="63500" y="79375"/>
                </a:lnTo>
                <a:close/>
              </a:path>
              <a:path w="95250" h="533400">
                <a:moveTo>
                  <a:pt x="47625" y="0"/>
                </a:moveTo>
                <a:lnTo>
                  <a:pt x="0" y="95250"/>
                </a:lnTo>
                <a:lnTo>
                  <a:pt x="31750" y="95250"/>
                </a:lnTo>
                <a:lnTo>
                  <a:pt x="31750" y="79375"/>
                </a:lnTo>
                <a:lnTo>
                  <a:pt x="87312" y="79375"/>
                </a:lnTo>
                <a:lnTo>
                  <a:pt x="47625" y="0"/>
                </a:lnTo>
                <a:close/>
              </a:path>
              <a:path w="95250" h="533400">
                <a:moveTo>
                  <a:pt x="87312" y="79375"/>
                </a:moveTo>
                <a:lnTo>
                  <a:pt x="63500" y="79375"/>
                </a:lnTo>
                <a:lnTo>
                  <a:pt x="63500" y="95250"/>
                </a:lnTo>
                <a:lnTo>
                  <a:pt x="95250" y="95250"/>
                </a:lnTo>
                <a:lnTo>
                  <a:pt x="87312" y="793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598" y="529793"/>
            <a:ext cx="3309620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Location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1752663"/>
            <a:ext cx="5715000" cy="455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2286000"/>
            <a:ext cx="685800" cy="330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6814" y="4981575"/>
            <a:ext cx="126724" cy="32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2175" y="1905000"/>
            <a:ext cx="95250" cy="914400"/>
          </a:xfrm>
          <a:custGeom>
            <a:avLst/>
            <a:gdLst/>
            <a:ahLst/>
            <a:cxnLst/>
            <a:rect l="l" t="t" r="r" b="b"/>
            <a:pathLst>
              <a:path w="95250" h="914400">
                <a:moveTo>
                  <a:pt x="31750" y="819150"/>
                </a:moveTo>
                <a:lnTo>
                  <a:pt x="0" y="819150"/>
                </a:lnTo>
                <a:lnTo>
                  <a:pt x="47625" y="914400"/>
                </a:lnTo>
                <a:lnTo>
                  <a:pt x="87312" y="835025"/>
                </a:lnTo>
                <a:lnTo>
                  <a:pt x="31750" y="835025"/>
                </a:lnTo>
                <a:lnTo>
                  <a:pt x="31750" y="819150"/>
                </a:lnTo>
                <a:close/>
              </a:path>
              <a:path w="95250" h="914400">
                <a:moveTo>
                  <a:pt x="63500" y="0"/>
                </a:moveTo>
                <a:lnTo>
                  <a:pt x="31750" y="0"/>
                </a:lnTo>
                <a:lnTo>
                  <a:pt x="31750" y="835025"/>
                </a:lnTo>
                <a:lnTo>
                  <a:pt x="63500" y="835025"/>
                </a:lnTo>
                <a:lnTo>
                  <a:pt x="63500" y="0"/>
                </a:lnTo>
                <a:close/>
              </a:path>
              <a:path w="95250" h="914400">
                <a:moveTo>
                  <a:pt x="95250" y="819150"/>
                </a:moveTo>
                <a:lnTo>
                  <a:pt x="63500" y="819150"/>
                </a:lnTo>
                <a:lnTo>
                  <a:pt x="63500" y="835025"/>
                </a:lnTo>
                <a:lnTo>
                  <a:pt x="87312" y="835025"/>
                </a:lnTo>
                <a:lnTo>
                  <a:pt x="95250" y="819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15493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768568"/>
            <a:ext cx="8467090" cy="465518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636520">
              <a:lnSpc>
                <a:spcPct val="100000"/>
              </a:lnSpc>
              <a:spcBef>
                <a:spcPts val="21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Fireplace and chimney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good </a:t>
            </a:r>
            <a:r>
              <a:rPr sz="3200" dirty="0">
                <a:latin typeface="Arial"/>
                <a:cs typeface="Arial"/>
              </a:rPr>
              <a:t>working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order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Some require hearth extension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Alterations: variations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manufacturer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Required removal of damper and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grate</a:t>
            </a:r>
            <a:endParaRPr sz="2800">
              <a:latin typeface="Arial"/>
              <a:cs typeface="Arial"/>
            </a:endParaRPr>
          </a:p>
          <a:p>
            <a:pPr marL="756285" marR="39941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Refractory, </a:t>
            </a:r>
            <a:r>
              <a:rPr sz="2800" spc="-5" dirty="0">
                <a:latin typeface="Arial"/>
                <a:cs typeface="Arial"/>
              </a:rPr>
              <a:t>smoke shelf, </a:t>
            </a:r>
            <a:r>
              <a:rPr sz="2800" spc="-10" dirty="0">
                <a:latin typeface="Arial"/>
                <a:cs typeface="Arial"/>
              </a:rPr>
              <a:t>baffles, </a:t>
            </a:r>
            <a:r>
              <a:rPr sz="2800" spc="-5" dirty="0">
                <a:latin typeface="Arial"/>
                <a:cs typeface="Arial"/>
              </a:rPr>
              <a:t>screen, doors  can be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removed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Insulation can NOT be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removed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91693"/>
            <a:ext cx="330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</a:t>
            </a:r>
            <a:r>
              <a:rPr sz="4000" spc="-25" dirty="0"/>
              <a:t>o</a:t>
            </a:r>
            <a:r>
              <a:rPr sz="4000" spc="-5" dirty="0"/>
              <a:t>d</a:t>
            </a:r>
            <a:r>
              <a:rPr sz="4000" spc="-25" dirty="0"/>
              <a:t>b</a:t>
            </a:r>
            <a:r>
              <a:rPr sz="4000" spc="-5" dirty="0"/>
              <a:t>urni</a:t>
            </a:r>
            <a:r>
              <a:rPr sz="4000" spc="-20" dirty="0"/>
              <a:t>n</a:t>
            </a:r>
            <a:r>
              <a:rPr sz="4000" spc="-5" dirty="0"/>
              <a:t>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20911"/>
            <a:ext cx="8408035" cy="512508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R="327025" algn="ctr">
              <a:lnSpc>
                <a:spcPct val="100000"/>
              </a:lnSpc>
              <a:spcBef>
                <a:spcPts val="15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Surround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Installations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Gap between fireplace face and panel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may</a:t>
            </a:r>
            <a:endParaRPr sz="2800">
              <a:latin typeface="Arial"/>
              <a:cs typeface="Arial"/>
            </a:endParaRPr>
          </a:p>
          <a:p>
            <a:pPr marR="454025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be required for air circulation and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cooling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Insulation along top of insert may be required for  mantel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 allow installation without panel if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minimum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gap with mesh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maintained</a:t>
            </a:r>
            <a:endParaRPr sz="2800">
              <a:latin typeface="Arial"/>
              <a:cs typeface="Arial"/>
            </a:endParaRPr>
          </a:p>
          <a:p>
            <a:pPr marL="756285" marR="136779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Air inlet grilles on </a:t>
            </a:r>
            <a:r>
              <a:rPr sz="2800" dirty="0">
                <a:latin typeface="Arial"/>
                <a:cs typeface="Arial"/>
              </a:rPr>
              <a:t>factory-built </a:t>
            </a:r>
            <a:r>
              <a:rPr sz="2800" spc="-5" dirty="0">
                <a:latin typeface="Arial"/>
                <a:cs typeface="Arial"/>
              </a:rPr>
              <a:t>fireplaces  important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consideration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15493"/>
            <a:ext cx="3314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20854"/>
            <a:ext cx="7769859" cy="46888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04165" algn="ctr">
              <a:lnSpc>
                <a:spcPct val="100000"/>
              </a:lnSpc>
              <a:spcBef>
                <a:spcPts val="94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Factory-Built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Fireplaces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Most fireplace </a:t>
            </a:r>
            <a:r>
              <a:rPr sz="2800" dirty="0">
                <a:latin typeface="Arial"/>
                <a:cs typeface="Arial"/>
              </a:rPr>
              <a:t>manufacturer’s </a:t>
            </a:r>
            <a:r>
              <a:rPr sz="2800" spc="-5" dirty="0">
                <a:latin typeface="Arial"/>
                <a:cs typeface="Arial"/>
              </a:rPr>
              <a:t>only allow  inserts specifically listed for use with specific  model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60" dirty="0">
                <a:latin typeface="Arial"/>
                <a:cs typeface="Arial"/>
              </a:rPr>
              <a:t>NFPA </a:t>
            </a:r>
            <a:r>
              <a:rPr sz="2800" spc="-70" dirty="0">
                <a:latin typeface="Arial"/>
                <a:cs typeface="Arial"/>
              </a:rPr>
              <a:t>211 </a:t>
            </a:r>
            <a:r>
              <a:rPr sz="2800" spc="-5" dirty="0">
                <a:latin typeface="Arial"/>
                <a:cs typeface="Arial"/>
              </a:rPr>
              <a:t>requires </a:t>
            </a:r>
            <a:r>
              <a:rPr sz="2800" spc="-45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HT chimney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90500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insert listed for use with specific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</a:t>
            </a:r>
            <a:endParaRPr sz="2800">
              <a:latin typeface="Arial"/>
              <a:cs typeface="Arial"/>
            </a:endParaRPr>
          </a:p>
          <a:p>
            <a:pPr marL="756285" marR="1322070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Warranty </a:t>
            </a:r>
            <a:r>
              <a:rPr sz="2800" spc="-5" dirty="0">
                <a:latin typeface="Arial"/>
                <a:cs typeface="Arial"/>
              </a:rPr>
              <a:t>may be voided if insert not  approved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492" y="6454546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AD1F1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601" y="1579562"/>
            <a:ext cx="3855974" cy="444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24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  <a:p>
            <a:pPr marL="5080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Fireplace</a:t>
            </a:r>
            <a:r>
              <a:rPr sz="3200" b="0" spc="-3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043571"/>
            <a:ext cx="5361940" cy="374967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Direct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Connect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Stainless connector to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flue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liner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Minimum </a:t>
            </a:r>
            <a:r>
              <a:rPr sz="2800" spc="-60" dirty="0">
                <a:latin typeface="Arial"/>
                <a:cs typeface="Arial"/>
              </a:rPr>
              <a:t>NFPA </a:t>
            </a:r>
            <a:r>
              <a:rPr sz="2800" spc="-70" dirty="0">
                <a:latin typeface="Arial"/>
                <a:cs typeface="Arial"/>
              </a:rPr>
              <a:t>211  </a:t>
            </a:r>
            <a:r>
              <a:rPr sz="2800" spc="-5" dirty="0">
                <a:latin typeface="Arial"/>
                <a:cs typeface="Arial"/>
              </a:rPr>
              <a:t>requirement for installation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insert in masonry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 dilution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5175" y="728726"/>
            <a:ext cx="3070225" cy="552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7698" y="324358"/>
            <a:ext cx="331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Woodburning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35940" y="738413"/>
            <a:ext cx="5452110" cy="359092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636520">
              <a:lnSpc>
                <a:spcPct val="100000"/>
              </a:lnSpc>
              <a:spcBef>
                <a:spcPts val="165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Fireplace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Insert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Re-line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Easier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startup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 marL="756285" marR="631190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Less frequent, expensive,  </a:t>
            </a:r>
            <a:r>
              <a:rPr sz="2800" spc="-10" dirty="0">
                <a:latin typeface="Arial"/>
                <a:cs typeface="Arial"/>
              </a:rPr>
              <a:t>difficult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6182" y="1818294"/>
            <a:ext cx="6863715" cy="295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7405" marR="5080" indent="-815340">
              <a:lnSpc>
                <a:spcPct val="120100"/>
              </a:lnSpc>
              <a:spcBef>
                <a:spcPts val="95"/>
              </a:spcBef>
            </a:pPr>
            <a:r>
              <a:rPr sz="8000" dirty="0">
                <a:latin typeface="Arial"/>
                <a:cs typeface="Arial"/>
              </a:rPr>
              <a:t>1.</a:t>
            </a:r>
            <a:r>
              <a:rPr sz="8000" spc="-70" dirty="0">
                <a:latin typeface="Arial"/>
                <a:cs typeface="Arial"/>
              </a:rPr>
              <a:t> </a:t>
            </a:r>
            <a:r>
              <a:rPr sz="8000" dirty="0">
                <a:latin typeface="Arial"/>
                <a:cs typeface="Arial"/>
              </a:rPr>
              <a:t>Categorizing  Appliances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24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  <a:p>
            <a:pPr marL="5080" algn="ctr">
              <a:lnSpc>
                <a:spcPct val="100000"/>
              </a:lnSpc>
              <a:spcBef>
                <a:spcPts val="15"/>
              </a:spcBef>
            </a:pPr>
            <a:r>
              <a:rPr sz="3200" b="0" dirty="0">
                <a:latin typeface="Arial"/>
                <a:cs typeface="Arial"/>
              </a:rPr>
              <a:t>Chimney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Liners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54864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1295336"/>
            <a:ext cx="2792349" cy="486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15493"/>
            <a:ext cx="3314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31140" y="1026922"/>
            <a:ext cx="7638415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72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New </a:t>
            </a:r>
            <a:r>
              <a:rPr sz="3200" spc="-40" dirty="0">
                <a:solidFill>
                  <a:srgbClr val="800000"/>
                </a:solidFill>
                <a:latin typeface="Arial"/>
                <a:cs typeface="Arial"/>
              </a:rPr>
              <a:t>Technology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Combustion</a:t>
            </a:r>
            <a:r>
              <a:rPr sz="3200" spc="-2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  <a:p>
            <a:pPr marL="355600" marR="3191510" indent="-342900">
              <a:lnSpc>
                <a:spcPct val="100000"/>
              </a:lnSpc>
              <a:spcBef>
                <a:spcPts val="261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Air </a:t>
            </a:r>
            <a:r>
              <a:rPr sz="3200" spc="-5" dirty="0">
                <a:latin typeface="Arial"/>
                <a:cs typeface="Arial"/>
              </a:rPr>
              <a:t>enters through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attic  </a:t>
            </a:r>
            <a:r>
              <a:rPr sz="3200" dirty="0">
                <a:latin typeface="Arial"/>
                <a:cs typeface="Arial"/>
              </a:rPr>
              <a:t>support </a:t>
            </a:r>
            <a:r>
              <a:rPr sz="3200" spc="-5" dirty="0">
                <a:latin typeface="Arial"/>
                <a:cs typeface="Arial"/>
              </a:rPr>
              <a:t>box, </a:t>
            </a:r>
            <a:r>
              <a:rPr sz="3200" dirty="0">
                <a:latin typeface="Arial"/>
                <a:cs typeface="Arial"/>
              </a:rPr>
              <a:t>roof  </a:t>
            </a:r>
            <a:r>
              <a:rPr sz="3200" spc="-5" dirty="0">
                <a:latin typeface="Arial"/>
                <a:cs typeface="Arial"/>
              </a:rPr>
              <a:t>flashing, or </a:t>
            </a:r>
            <a:r>
              <a:rPr sz="3200" dirty="0">
                <a:latin typeface="Arial"/>
                <a:cs typeface="Arial"/>
              </a:rPr>
              <a:t>wall  </a:t>
            </a:r>
            <a:r>
              <a:rPr sz="3200" spc="-5" dirty="0">
                <a:latin typeface="Arial"/>
                <a:cs typeface="Arial"/>
              </a:rPr>
              <a:t>thimble</a:t>
            </a:r>
            <a:endParaRPr sz="3200">
              <a:latin typeface="Arial"/>
              <a:cs typeface="Arial"/>
            </a:endParaRPr>
          </a:p>
          <a:p>
            <a:pPr marL="355600" marR="3166745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Ducted from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connector  to </a:t>
            </a:r>
            <a:r>
              <a:rPr sz="3200" spc="-5" dirty="0">
                <a:latin typeface="Arial"/>
                <a:cs typeface="Arial"/>
              </a:rPr>
              <a:t>appliance </a:t>
            </a:r>
            <a:r>
              <a:rPr sz="3200" dirty="0">
                <a:latin typeface="Arial"/>
                <a:cs typeface="Arial"/>
              </a:rPr>
              <a:t>air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inlet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1527175"/>
            <a:ext cx="3505200" cy="481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Woodburning</a:t>
            </a:r>
            <a:endParaRPr sz="44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b="0" spc="-5" dirty="0">
                <a:latin typeface="Arial"/>
                <a:cs typeface="Arial"/>
              </a:rPr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2709" y="2674258"/>
            <a:ext cx="8489315" cy="9467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900" u="heavy" spc="-5" dirty="0">
                <a:latin typeface="Arial"/>
                <a:cs typeface="Arial"/>
              </a:rPr>
              <a:t>“Characteristics </a:t>
            </a:r>
            <a:r>
              <a:rPr sz="2900" u="heavy" dirty="0">
                <a:latin typeface="Arial"/>
                <a:cs typeface="Arial"/>
              </a:rPr>
              <a:t>of a Perfect </a:t>
            </a:r>
            <a:r>
              <a:rPr sz="2900" u="heavy" spc="-10" dirty="0">
                <a:latin typeface="Arial"/>
                <a:cs typeface="Arial"/>
              </a:rPr>
              <a:t>Woodstove</a:t>
            </a:r>
            <a:r>
              <a:rPr sz="2900" u="heavy" spc="-120" dirty="0">
                <a:latin typeface="Arial"/>
                <a:cs typeface="Arial"/>
              </a:rPr>
              <a:t> </a:t>
            </a:r>
            <a:r>
              <a:rPr sz="2900" u="heavy" dirty="0">
                <a:latin typeface="Arial"/>
                <a:cs typeface="Arial"/>
              </a:rPr>
              <a:t>Installation”</a:t>
            </a:r>
            <a:endParaRPr sz="2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25"/>
              </a:spcBef>
            </a:pPr>
            <a:r>
              <a:rPr sz="2100" spc="-15" dirty="0">
                <a:latin typeface="Arial"/>
                <a:cs typeface="Arial"/>
              </a:rPr>
              <a:t>Wood </a:t>
            </a:r>
            <a:r>
              <a:rPr sz="2100" spc="-5" dirty="0">
                <a:latin typeface="Arial"/>
                <a:cs typeface="Arial"/>
              </a:rPr>
              <a:t>‘n Energy Magazine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1985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5958" y="424637"/>
            <a:ext cx="41135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969" y="1087882"/>
            <a:ext cx="8307705" cy="282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latin typeface="Arial"/>
                <a:cs typeface="Arial"/>
              </a:rPr>
              <a:t>Balanced ventilation </a:t>
            </a:r>
            <a:r>
              <a:rPr sz="3600" u="heavy" dirty="0">
                <a:latin typeface="Arial"/>
                <a:cs typeface="Arial"/>
              </a:rPr>
              <a:t>system </a:t>
            </a:r>
            <a:r>
              <a:rPr sz="3600" u="heavy" spc="-5" dirty="0">
                <a:latin typeface="Arial"/>
                <a:cs typeface="Arial"/>
              </a:rPr>
              <a:t>in the</a:t>
            </a:r>
            <a:r>
              <a:rPr sz="3600" u="heavy" spc="5" dirty="0">
                <a:latin typeface="Arial"/>
                <a:cs typeface="Arial"/>
              </a:rPr>
              <a:t> </a:t>
            </a:r>
            <a:r>
              <a:rPr sz="3600" u="heavy" spc="-5" dirty="0">
                <a:latin typeface="Arial"/>
                <a:cs typeface="Arial"/>
              </a:rPr>
              <a:t>home</a:t>
            </a:r>
            <a:endParaRPr sz="3600">
              <a:latin typeface="Arial"/>
              <a:cs typeface="Arial"/>
            </a:endParaRPr>
          </a:p>
          <a:p>
            <a:pPr marL="3660775">
              <a:lnSpc>
                <a:spcPct val="100000"/>
              </a:lnSpc>
              <a:spcBef>
                <a:spcPts val="2285"/>
              </a:spcBef>
            </a:pPr>
            <a:r>
              <a:rPr sz="3200" dirty="0">
                <a:latin typeface="Arial"/>
                <a:cs typeface="Arial"/>
              </a:rPr>
              <a:t>Outside air to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firebox:</a:t>
            </a:r>
            <a:endParaRPr sz="3200">
              <a:latin typeface="Arial"/>
              <a:cs typeface="Arial"/>
            </a:endParaRPr>
          </a:p>
          <a:p>
            <a:pPr marL="3342640" indent="-289560">
              <a:lnSpc>
                <a:spcPct val="100000"/>
              </a:lnSpc>
              <a:spcBef>
                <a:spcPts val="30"/>
              </a:spcBef>
              <a:buClr>
                <a:srgbClr val="800000"/>
              </a:buClr>
              <a:buChar char="•"/>
              <a:tabLst>
                <a:tab pos="3342004" algn="l"/>
                <a:tab pos="3343275" algn="l"/>
              </a:tabLst>
            </a:pPr>
            <a:r>
              <a:rPr sz="2400" spc="-5" dirty="0">
                <a:latin typeface="Arial"/>
                <a:cs typeface="Arial"/>
              </a:rPr>
              <a:t>Open fireplaces require 200-300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cfm</a:t>
            </a:r>
            <a:endParaRPr sz="2400">
              <a:latin typeface="Arial"/>
              <a:cs typeface="Arial"/>
            </a:endParaRPr>
          </a:p>
          <a:p>
            <a:pPr marL="334264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342004" algn="l"/>
                <a:tab pos="3343275" algn="l"/>
              </a:tabLst>
            </a:pPr>
            <a:r>
              <a:rPr sz="2400" spc="-65" dirty="0">
                <a:latin typeface="Arial"/>
                <a:cs typeface="Arial"/>
              </a:rPr>
              <a:t>EPA </a:t>
            </a:r>
            <a:r>
              <a:rPr sz="2400" spc="-5" dirty="0">
                <a:latin typeface="Arial"/>
                <a:cs typeface="Arial"/>
              </a:rPr>
              <a:t>woodstoves require </a:t>
            </a:r>
            <a:r>
              <a:rPr sz="2400" spc="-40" dirty="0">
                <a:latin typeface="Arial"/>
                <a:cs typeface="Arial"/>
              </a:rPr>
              <a:t>11-32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cfm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000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34264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342004" algn="l"/>
                <a:tab pos="3343275" algn="l"/>
              </a:tabLst>
            </a:pPr>
            <a:r>
              <a:rPr sz="2400" spc="-5" dirty="0">
                <a:latin typeface="Arial"/>
                <a:cs typeface="Arial"/>
              </a:rPr>
              <a:t>4”outside air brings in about 10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cfm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1752600"/>
            <a:ext cx="3124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454206"/>
            <a:ext cx="7691755" cy="1977389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2020"/>
              </a:spcBef>
              <a:buClr>
                <a:srgbClr val="800000"/>
              </a:buClr>
              <a:buChar char="•"/>
              <a:tabLst>
                <a:tab pos="302895" algn="l"/>
              </a:tabLst>
            </a:pPr>
            <a:r>
              <a:rPr sz="3200" spc="-5" dirty="0">
                <a:latin typeface="Arial"/>
                <a:cs typeface="Arial"/>
              </a:rPr>
              <a:t>Keep flue </a:t>
            </a:r>
            <a:r>
              <a:rPr sz="3200" dirty="0">
                <a:latin typeface="Arial"/>
                <a:cs typeface="Arial"/>
              </a:rPr>
              <a:t>gases warm </a:t>
            </a:r>
            <a:r>
              <a:rPr sz="3200" spc="-5" dirty="0">
                <a:latin typeface="Arial"/>
                <a:cs typeface="Arial"/>
              </a:rPr>
              <a:t>for optimum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draft</a:t>
            </a:r>
            <a:endParaRPr sz="32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914"/>
              </a:spcBef>
              <a:buClr>
                <a:srgbClr val="800000"/>
              </a:buClr>
              <a:buChar char="•"/>
              <a:tabLst>
                <a:tab pos="302895" algn="l"/>
              </a:tabLst>
            </a:pPr>
            <a:r>
              <a:rPr sz="3200" dirty="0">
                <a:latin typeface="Arial"/>
                <a:cs typeface="Arial"/>
              </a:rPr>
              <a:t>Prevent cold </a:t>
            </a:r>
            <a:r>
              <a:rPr sz="3200" spc="-5" dirty="0">
                <a:latin typeface="Arial"/>
                <a:cs typeface="Arial"/>
              </a:rPr>
              <a:t>hearth </a:t>
            </a:r>
            <a:r>
              <a:rPr sz="3200" dirty="0">
                <a:latin typeface="Arial"/>
                <a:cs typeface="Arial"/>
              </a:rPr>
              <a:t>syndrome in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standby</a:t>
            </a:r>
            <a:endParaRPr sz="3200">
              <a:latin typeface="Arial"/>
              <a:cs typeface="Arial"/>
            </a:endParaRPr>
          </a:p>
          <a:p>
            <a:pPr marL="30226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startup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169" y="424637"/>
            <a:ext cx="8052434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9285">
              <a:lnSpc>
                <a:spcPts val="426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marL="12700">
              <a:lnSpc>
                <a:spcPts val="4260"/>
              </a:lnSpc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Chimney is inside the building</a:t>
            </a:r>
            <a:r>
              <a:rPr b="0" u="heavy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envelope</a:t>
            </a:r>
          </a:p>
        </p:txBody>
      </p:sp>
      <p:sp>
        <p:nvSpPr>
          <p:cNvPr id="6" name="object 6"/>
          <p:cNvSpPr/>
          <p:nvPr/>
        </p:nvSpPr>
        <p:spPr>
          <a:xfrm>
            <a:off x="533400" y="3351276"/>
            <a:ext cx="7696200" cy="297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999" y="365222"/>
            <a:ext cx="8355330" cy="12420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043430">
              <a:lnSpc>
                <a:spcPct val="100000"/>
              </a:lnSpc>
              <a:spcBef>
                <a:spcPts val="57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Chimney is </a:t>
            </a:r>
            <a:r>
              <a:rPr b="0" u="heavy" dirty="0">
                <a:solidFill>
                  <a:srgbClr val="000000"/>
                </a:solidFill>
                <a:latin typeface="Arial"/>
                <a:cs typeface="Arial"/>
              </a:rPr>
              <a:t>insulated to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prevent heat</a:t>
            </a:r>
            <a:r>
              <a:rPr b="0" u="heavy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loss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1652587"/>
            <a:ext cx="344652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1160" y="424637"/>
            <a:ext cx="41135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097025"/>
            <a:ext cx="8094980" cy="465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9425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latin typeface="Arial"/>
                <a:cs typeface="Arial"/>
              </a:rPr>
              <a:t>Chimney is correct</a:t>
            </a:r>
            <a:r>
              <a:rPr sz="3600" u="heavy" spc="-10" dirty="0">
                <a:latin typeface="Arial"/>
                <a:cs typeface="Arial"/>
              </a:rPr>
              <a:t> </a:t>
            </a:r>
            <a:r>
              <a:rPr sz="3600" u="heavy" spc="-5" dirty="0">
                <a:latin typeface="Arial"/>
                <a:cs typeface="Arial"/>
              </a:rPr>
              <a:t>size</a:t>
            </a:r>
            <a:endParaRPr sz="36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3415"/>
              </a:spcBef>
              <a:buClr>
                <a:srgbClr val="800000"/>
              </a:buClr>
              <a:buChar char="•"/>
              <a:tabLst>
                <a:tab pos="302260" algn="l"/>
              </a:tabLst>
            </a:pPr>
            <a:r>
              <a:rPr sz="3200" dirty="0">
                <a:latin typeface="Arial"/>
                <a:cs typeface="Arial"/>
              </a:rPr>
              <a:t>No </a:t>
            </a:r>
            <a:r>
              <a:rPr sz="3200" spc="-5" dirty="0">
                <a:latin typeface="Arial"/>
                <a:cs typeface="Arial"/>
              </a:rPr>
              <a:t>smaller than flue collar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area</a:t>
            </a:r>
            <a:endParaRPr sz="32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Char char="•"/>
              <a:tabLst>
                <a:tab pos="302260" algn="l"/>
              </a:tabLst>
            </a:pPr>
            <a:r>
              <a:rPr sz="3200" dirty="0">
                <a:latin typeface="Arial"/>
                <a:cs typeface="Arial"/>
              </a:rPr>
              <a:t>Maximum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759460" marR="85090" lvl="1" indent="-289560">
              <a:lnSpc>
                <a:spcPct val="100000"/>
              </a:lnSpc>
              <a:spcBef>
                <a:spcPts val="855"/>
              </a:spcBef>
              <a:buClr>
                <a:srgbClr val="800000"/>
              </a:buClr>
              <a:buChar char="•"/>
              <a:tabLst>
                <a:tab pos="759460" algn="l"/>
                <a:tab pos="760095" algn="l"/>
              </a:tabLst>
            </a:pPr>
            <a:r>
              <a:rPr sz="2800" spc="-5" dirty="0">
                <a:latin typeface="Arial"/>
                <a:cs typeface="Arial"/>
              </a:rPr>
              <a:t>No larger than 3 times flue collar area if inside  the building envelope. (2x in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Canada)</a:t>
            </a:r>
            <a:endParaRPr sz="28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759460" algn="l"/>
                <a:tab pos="760095" algn="l"/>
              </a:tabLst>
            </a:pPr>
            <a:r>
              <a:rPr sz="2800" spc="-5" dirty="0">
                <a:latin typeface="Arial"/>
                <a:cs typeface="Arial"/>
              </a:rPr>
              <a:t>No larger than 2 times flue collar area if one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75946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more walls are exposed to the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outside.</a:t>
            </a:r>
            <a:endParaRPr sz="28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905"/>
              </a:spcBef>
              <a:buClr>
                <a:srgbClr val="800000"/>
              </a:buClr>
              <a:buChar char="•"/>
              <a:tabLst>
                <a:tab pos="302260" algn="l"/>
              </a:tabLst>
            </a:pPr>
            <a:r>
              <a:rPr sz="3200" spc="-5" dirty="0">
                <a:latin typeface="Arial"/>
                <a:cs typeface="Arial"/>
              </a:rPr>
              <a:t>Same </a:t>
            </a:r>
            <a:r>
              <a:rPr sz="3200" spc="-1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flue collar area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best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1160" y="462737"/>
            <a:ext cx="41135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3759" y="2639390"/>
            <a:ext cx="2774315" cy="2207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915">
              <a:lnSpc>
                <a:spcPts val="365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House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Stack</a:t>
            </a:r>
            <a:endParaRPr sz="3200">
              <a:latin typeface="Arial"/>
              <a:cs typeface="Arial"/>
            </a:endParaRPr>
          </a:p>
          <a:p>
            <a:pPr marL="991235">
              <a:lnSpc>
                <a:spcPts val="3650"/>
              </a:lnSpc>
            </a:pPr>
            <a:r>
              <a:rPr sz="3200" spc="-10" dirty="0">
                <a:latin typeface="Arial"/>
                <a:cs typeface="Arial"/>
              </a:rPr>
              <a:t>Effect</a:t>
            </a:r>
            <a:endParaRPr sz="3200">
              <a:latin typeface="Arial"/>
              <a:cs typeface="Arial"/>
            </a:endParaRPr>
          </a:p>
          <a:p>
            <a:pPr marL="253365" marR="5080" indent="-241300" algn="just">
              <a:lnSpc>
                <a:spcPct val="90100"/>
              </a:lnSpc>
              <a:spcBef>
                <a:spcPts val="1235"/>
              </a:spcBef>
            </a:pPr>
            <a:r>
              <a:rPr sz="2000" dirty="0">
                <a:latin typeface="Arial"/>
                <a:cs typeface="Arial"/>
              </a:rPr>
              <a:t>Leaks, open windows in  upper portion create  greater chimney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  <a:p>
            <a:pPr marL="98488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than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005" y="1164082"/>
            <a:ext cx="8155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latin typeface="Arial"/>
                <a:cs typeface="Arial"/>
              </a:rPr>
              <a:t>Penetrates the highest part </a:t>
            </a:r>
            <a:r>
              <a:rPr sz="3600" u="heavy" dirty="0">
                <a:latin typeface="Arial"/>
                <a:cs typeface="Arial"/>
              </a:rPr>
              <a:t>of </a:t>
            </a:r>
            <a:r>
              <a:rPr sz="3600" u="heavy" spc="-5" dirty="0">
                <a:latin typeface="Arial"/>
                <a:cs typeface="Arial"/>
              </a:rPr>
              <a:t>the</a:t>
            </a:r>
            <a:r>
              <a:rPr sz="3600" u="heavy" spc="35" dirty="0">
                <a:latin typeface="Arial"/>
                <a:cs typeface="Arial"/>
              </a:rPr>
              <a:t> </a:t>
            </a:r>
            <a:r>
              <a:rPr sz="3600" u="heavy" spc="-5" dirty="0">
                <a:latin typeface="Arial"/>
                <a:cs typeface="Arial"/>
              </a:rPr>
              <a:t>house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2101786"/>
            <a:ext cx="5029200" cy="4300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493275"/>
            <a:ext cx="8503285" cy="12604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360"/>
              </a:spcBef>
              <a:buClr>
                <a:srgbClr val="800000"/>
              </a:buClr>
              <a:buChar char="•"/>
              <a:tabLst>
                <a:tab pos="302260" algn="l"/>
              </a:tabLst>
            </a:pPr>
            <a:r>
              <a:rPr sz="3000" dirty="0">
                <a:latin typeface="Arial"/>
                <a:cs typeface="Arial"/>
              </a:rPr>
              <a:t>3 </a:t>
            </a:r>
            <a:r>
              <a:rPr sz="3000" spc="-5" dirty="0">
                <a:latin typeface="Arial"/>
                <a:cs typeface="Arial"/>
              </a:rPr>
              <a:t>feet </a:t>
            </a:r>
            <a:r>
              <a:rPr sz="3000" dirty="0">
                <a:latin typeface="Arial"/>
                <a:cs typeface="Arial"/>
              </a:rPr>
              <a:t>above the highest point of </a:t>
            </a:r>
            <a:r>
              <a:rPr sz="3000" spc="-5" dirty="0">
                <a:latin typeface="Arial"/>
                <a:cs typeface="Arial"/>
              </a:rPr>
              <a:t>roof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penetration</a:t>
            </a:r>
            <a:endParaRPr sz="3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•"/>
              <a:tabLst>
                <a:tab pos="302260" algn="l"/>
              </a:tabLst>
            </a:pPr>
            <a:r>
              <a:rPr sz="3000" spc="-5" dirty="0">
                <a:latin typeface="Arial"/>
                <a:cs typeface="Arial"/>
              </a:rPr>
              <a:t>2 feet above anything within 10 horizontal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feet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6757" y="351751"/>
            <a:ext cx="465010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675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Chimney is tall</a:t>
            </a:r>
            <a:r>
              <a:rPr b="0" u="heavy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enough</a:t>
            </a:r>
          </a:p>
        </p:txBody>
      </p:sp>
      <p:sp>
        <p:nvSpPr>
          <p:cNvPr id="6" name="object 6"/>
          <p:cNvSpPr/>
          <p:nvPr/>
        </p:nvSpPr>
        <p:spPr>
          <a:xfrm>
            <a:off x="1257300" y="2590736"/>
            <a:ext cx="6858000" cy="3617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1160" y="462737"/>
            <a:ext cx="41135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148841"/>
            <a:ext cx="8960485" cy="470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059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latin typeface="Arial"/>
                <a:cs typeface="Arial"/>
              </a:rPr>
              <a:t>Chimney is tall</a:t>
            </a:r>
            <a:r>
              <a:rPr sz="3600" u="heavy" spc="-15" dirty="0">
                <a:latin typeface="Arial"/>
                <a:cs typeface="Arial"/>
              </a:rPr>
              <a:t> </a:t>
            </a:r>
            <a:r>
              <a:rPr sz="3600" u="heavy" spc="-5" dirty="0">
                <a:latin typeface="Arial"/>
                <a:cs typeface="Arial"/>
              </a:rPr>
              <a:t>enough</a:t>
            </a:r>
            <a:endParaRPr sz="3600">
              <a:latin typeface="Arial"/>
              <a:cs typeface="Arial"/>
            </a:endParaRPr>
          </a:p>
          <a:p>
            <a:pPr marL="302260" indent="-289560">
              <a:lnSpc>
                <a:spcPts val="3195"/>
              </a:lnSpc>
              <a:spcBef>
                <a:spcPts val="2825"/>
              </a:spcBef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800" spc="-75" dirty="0">
                <a:latin typeface="Arial"/>
                <a:cs typeface="Arial"/>
              </a:rPr>
              <a:t>EPA </a:t>
            </a:r>
            <a:r>
              <a:rPr sz="2800" spc="-5" dirty="0">
                <a:latin typeface="Arial"/>
                <a:cs typeface="Arial"/>
              </a:rPr>
              <a:t>woodstoves may need minimum 15' total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venting</a:t>
            </a:r>
            <a:endParaRPr sz="2800">
              <a:latin typeface="Arial"/>
              <a:cs typeface="Arial"/>
            </a:endParaRPr>
          </a:p>
          <a:p>
            <a:pPr marL="302260">
              <a:lnSpc>
                <a:spcPts val="3195"/>
              </a:lnSpc>
            </a:pPr>
            <a:r>
              <a:rPr sz="2800" spc="-5" dirty="0">
                <a:latin typeface="Arial"/>
                <a:cs typeface="Arial"/>
              </a:rPr>
              <a:t>system (connector +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chimney)</a:t>
            </a:r>
            <a:endParaRPr sz="28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800" spc="-5" dirty="0">
                <a:latin typeface="Arial"/>
                <a:cs typeface="Arial"/>
              </a:rPr>
              <a:t>High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altitude</a:t>
            </a:r>
            <a:endParaRPr sz="2800">
              <a:latin typeface="Arial"/>
              <a:cs typeface="Arial"/>
            </a:endParaRPr>
          </a:p>
          <a:p>
            <a:pPr marL="759460" marR="5080" lvl="1" indent="-289560">
              <a:lnSpc>
                <a:spcPts val="2590"/>
              </a:lnSpc>
              <a:spcBef>
                <a:spcPts val="1350"/>
              </a:spcBef>
              <a:buClr>
                <a:srgbClr val="800000"/>
              </a:buClr>
              <a:buChar char="•"/>
              <a:tabLst>
                <a:tab pos="758825" algn="l"/>
                <a:tab pos="759460" algn="l"/>
              </a:tabLst>
            </a:pPr>
            <a:r>
              <a:rPr sz="2400" spc="-5" dirty="0">
                <a:latin typeface="Arial"/>
                <a:cs typeface="Arial"/>
              </a:rPr>
              <a:t>Manufacturer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recommend heights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2-3%  </a:t>
            </a:r>
            <a:r>
              <a:rPr sz="2400" spc="-5" dirty="0">
                <a:latin typeface="Arial"/>
                <a:cs typeface="Arial"/>
              </a:rPr>
              <a:t>per 1000 </a:t>
            </a:r>
            <a:r>
              <a:rPr sz="2400" dirty="0">
                <a:latin typeface="Arial"/>
                <a:cs typeface="Arial"/>
              </a:rPr>
              <a:t>feet 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elevation</a:t>
            </a:r>
            <a:endParaRPr sz="24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120"/>
              </a:spcBef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800" spc="-5" dirty="0">
                <a:latin typeface="Arial"/>
                <a:cs typeface="Arial"/>
              </a:rPr>
              <a:t>Extremely tall chimney can cause over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drafting</a:t>
            </a:r>
            <a:endParaRPr sz="28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spcBef>
                <a:spcPts val="1025"/>
              </a:spcBef>
              <a:buClr>
                <a:srgbClr val="800000"/>
              </a:buClr>
              <a:buChar char="•"/>
              <a:tabLst>
                <a:tab pos="758825" algn="l"/>
                <a:tab pos="759460" algn="l"/>
              </a:tabLst>
            </a:pPr>
            <a:r>
              <a:rPr sz="2400" spc="-5" dirty="0">
                <a:latin typeface="Arial"/>
                <a:cs typeface="Arial"/>
              </a:rPr>
              <a:t>Damage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combustor and/or internal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parts</a:t>
            </a:r>
            <a:endParaRPr sz="24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spcBef>
                <a:spcPts val="1005"/>
              </a:spcBef>
              <a:buClr>
                <a:srgbClr val="800000"/>
              </a:buClr>
              <a:buChar char="•"/>
              <a:tabLst>
                <a:tab pos="758825" algn="l"/>
                <a:tab pos="759460" algn="l"/>
              </a:tabLst>
            </a:pPr>
            <a:r>
              <a:rPr sz="2400" spc="-5" dirty="0">
                <a:latin typeface="Arial"/>
                <a:cs typeface="Arial"/>
              </a:rPr>
              <a:t>Shorter appliance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0" y="571500"/>
                </a:moveTo>
                <a:lnTo>
                  <a:pt x="5272" y="526842"/>
                </a:lnTo>
                <a:lnTo>
                  <a:pt x="20830" y="483123"/>
                </a:lnTo>
                <a:lnTo>
                  <a:pt x="46284" y="440471"/>
                </a:lnTo>
                <a:lnTo>
                  <a:pt x="81244" y="399012"/>
                </a:lnTo>
                <a:lnTo>
                  <a:pt x="125321" y="358874"/>
                </a:lnTo>
                <a:lnTo>
                  <a:pt x="178125" y="320184"/>
                </a:lnTo>
                <a:lnTo>
                  <a:pt x="239267" y="283068"/>
                </a:lnTo>
                <a:lnTo>
                  <a:pt x="308358" y="247655"/>
                </a:lnTo>
                <a:lnTo>
                  <a:pt x="345762" y="230626"/>
                </a:lnTo>
                <a:lnTo>
                  <a:pt x="385007" y="214070"/>
                </a:lnTo>
                <a:lnTo>
                  <a:pt x="426045" y="198004"/>
                </a:lnTo>
                <a:lnTo>
                  <a:pt x="468826" y="182442"/>
                </a:lnTo>
                <a:lnTo>
                  <a:pt x="513302" y="167401"/>
                </a:lnTo>
                <a:lnTo>
                  <a:pt x="559424" y="152897"/>
                </a:lnTo>
                <a:lnTo>
                  <a:pt x="607144" y="138946"/>
                </a:lnTo>
                <a:lnTo>
                  <a:pt x="656413" y="125563"/>
                </a:lnTo>
                <a:lnTo>
                  <a:pt x="707181" y="112764"/>
                </a:lnTo>
                <a:lnTo>
                  <a:pt x="759402" y="100566"/>
                </a:lnTo>
                <a:lnTo>
                  <a:pt x="813025" y="88984"/>
                </a:lnTo>
                <a:lnTo>
                  <a:pt x="868002" y="78034"/>
                </a:lnTo>
                <a:lnTo>
                  <a:pt x="924285" y="67732"/>
                </a:lnTo>
                <a:lnTo>
                  <a:pt x="981824" y="58094"/>
                </a:lnTo>
                <a:lnTo>
                  <a:pt x="1040572" y="49135"/>
                </a:lnTo>
                <a:lnTo>
                  <a:pt x="1100479" y="40872"/>
                </a:lnTo>
                <a:lnTo>
                  <a:pt x="1161496" y="33321"/>
                </a:lnTo>
                <a:lnTo>
                  <a:pt x="1223576" y="26497"/>
                </a:lnTo>
                <a:lnTo>
                  <a:pt x="1286668" y="20417"/>
                </a:lnTo>
                <a:lnTo>
                  <a:pt x="1350726" y="15095"/>
                </a:lnTo>
                <a:lnTo>
                  <a:pt x="1415699" y="10549"/>
                </a:lnTo>
                <a:lnTo>
                  <a:pt x="1481539" y="6793"/>
                </a:lnTo>
                <a:lnTo>
                  <a:pt x="1548198" y="3845"/>
                </a:lnTo>
                <a:lnTo>
                  <a:pt x="1615627" y="1719"/>
                </a:lnTo>
                <a:lnTo>
                  <a:pt x="1683777" y="432"/>
                </a:lnTo>
                <a:lnTo>
                  <a:pt x="1752600" y="0"/>
                </a:lnTo>
                <a:lnTo>
                  <a:pt x="1821422" y="432"/>
                </a:lnTo>
                <a:lnTo>
                  <a:pt x="1889572" y="1719"/>
                </a:lnTo>
                <a:lnTo>
                  <a:pt x="1957001" y="3845"/>
                </a:lnTo>
                <a:lnTo>
                  <a:pt x="2023660" y="6793"/>
                </a:lnTo>
                <a:lnTo>
                  <a:pt x="2089500" y="10549"/>
                </a:lnTo>
                <a:lnTo>
                  <a:pt x="2154473" y="15095"/>
                </a:lnTo>
                <a:lnTo>
                  <a:pt x="2218531" y="20417"/>
                </a:lnTo>
                <a:lnTo>
                  <a:pt x="2281623" y="26497"/>
                </a:lnTo>
                <a:lnTo>
                  <a:pt x="2343703" y="33321"/>
                </a:lnTo>
                <a:lnTo>
                  <a:pt x="2404720" y="40872"/>
                </a:lnTo>
                <a:lnTo>
                  <a:pt x="2464627" y="49135"/>
                </a:lnTo>
                <a:lnTo>
                  <a:pt x="2523375" y="58094"/>
                </a:lnTo>
                <a:lnTo>
                  <a:pt x="2580914" y="67732"/>
                </a:lnTo>
                <a:lnTo>
                  <a:pt x="2637197" y="78034"/>
                </a:lnTo>
                <a:lnTo>
                  <a:pt x="2692174" y="88984"/>
                </a:lnTo>
                <a:lnTo>
                  <a:pt x="2745797" y="100566"/>
                </a:lnTo>
                <a:lnTo>
                  <a:pt x="2798018" y="112764"/>
                </a:lnTo>
                <a:lnTo>
                  <a:pt x="2848786" y="125563"/>
                </a:lnTo>
                <a:lnTo>
                  <a:pt x="2898055" y="138946"/>
                </a:lnTo>
                <a:lnTo>
                  <a:pt x="2945775" y="152897"/>
                </a:lnTo>
                <a:lnTo>
                  <a:pt x="2991897" y="167401"/>
                </a:lnTo>
                <a:lnTo>
                  <a:pt x="3036373" y="182442"/>
                </a:lnTo>
                <a:lnTo>
                  <a:pt x="3079154" y="198004"/>
                </a:lnTo>
                <a:lnTo>
                  <a:pt x="3120192" y="214070"/>
                </a:lnTo>
                <a:lnTo>
                  <a:pt x="3159437" y="230626"/>
                </a:lnTo>
                <a:lnTo>
                  <a:pt x="3196841" y="247655"/>
                </a:lnTo>
                <a:lnTo>
                  <a:pt x="3232355" y="265141"/>
                </a:lnTo>
                <a:lnTo>
                  <a:pt x="3297520" y="301421"/>
                </a:lnTo>
                <a:lnTo>
                  <a:pt x="3354542" y="339340"/>
                </a:lnTo>
                <a:lnTo>
                  <a:pt x="3403032" y="378770"/>
                </a:lnTo>
                <a:lnTo>
                  <a:pt x="3442599" y="419585"/>
                </a:lnTo>
                <a:lnTo>
                  <a:pt x="3472855" y="461656"/>
                </a:lnTo>
                <a:lnTo>
                  <a:pt x="3493409" y="504857"/>
                </a:lnTo>
                <a:lnTo>
                  <a:pt x="3503873" y="549061"/>
                </a:lnTo>
                <a:lnTo>
                  <a:pt x="3505200" y="571500"/>
                </a:lnTo>
                <a:lnTo>
                  <a:pt x="3503873" y="593938"/>
                </a:lnTo>
                <a:lnTo>
                  <a:pt x="3493409" y="638142"/>
                </a:lnTo>
                <a:lnTo>
                  <a:pt x="3472855" y="681343"/>
                </a:lnTo>
                <a:lnTo>
                  <a:pt x="3442599" y="723414"/>
                </a:lnTo>
                <a:lnTo>
                  <a:pt x="3403032" y="764229"/>
                </a:lnTo>
                <a:lnTo>
                  <a:pt x="3354542" y="803659"/>
                </a:lnTo>
                <a:lnTo>
                  <a:pt x="3297520" y="841578"/>
                </a:lnTo>
                <a:lnTo>
                  <a:pt x="3232355" y="877858"/>
                </a:lnTo>
                <a:lnTo>
                  <a:pt x="3196841" y="895344"/>
                </a:lnTo>
                <a:lnTo>
                  <a:pt x="3159437" y="912373"/>
                </a:lnTo>
                <a:lnTo>
                  <a:pt x="3120192" y="928929"/>
                </a:lnTo>
                <a:lnTo>
                  <a:pt x="3079154" y="944995"/>
                </a:lnTo>
                <a:lnTo>
                  <a:pt x="3036373" y="960557"/>
                </a:lnTo>
                <a:lnTo>
                  <a:pt x="2991897" y="975598"/>
                </a:lnTo>
                <a:lnTo>
                  <a:pt x="2945775" y="990102"/>
                </a:lnTo>
                <a:lnTo>
                  <a:pt x="2898055" y="1004053"/>
                </a:lnTo>
                <a:lnTo>
                  <a:pt x="2848786" y="1017436"/>
                </a:lnTo>
                <a:lnTo>
                  <a:pt x="2798018" y="1030235"/>
                </a:lnTo>
                <a:lnTo>
                  <a:pt x="2745797" y="1042433"/>
                </a:lnTo>
                <a:lnTo>
                  <a:pt x="2692174" y="1054015"/>
                </a:lnTo>
                <a:lnTo>
                  <a:pt x="2637197" y="1064965"/>
                </a:lnTo>
                <a:lnTo>
                  <a:pt x="2580914" y="1075267"/>
                </a:lnTo>
                <a:lnTo>
                  <a:pt x="2523375" y="1084905"/>
                </a:lnTo>
                <a:lnTo>
                  <a:pt x="2464627" y="1093864"/>
                </a:lnTo>
                <a:lnTo>
                  <a:pt x="2404720" y="1102127"/>
                </a:lnTo>
                <a:lnTo>
                  <a:pt x="2343703" y="1109678"/>
                </a:lnTo>
                <a:lnTo>
                  <a:pt x="2281623" y="1116502"/>
                </a:lnTo>
                <a:lnTo>
                  <a:pt x="2218531" y="1122582"/>
                </a:lnTo>
                <a:lnTo>
                  <a:pt x="2154473" y="1127904"/>
                </a:lnTo>
                <a:lnTo>
                  <a:pt x="2089500" y="1132450"/>
                </a:lnTo>
                <a:lnTo>
                  <a:pt x="2023660" y="1136206"/>
                </a:lnTo>
                <a:lnTo>
                  <a:pt x="1957001" y="1139154"/>
                </a:lnTo>
                <a:lnTo>
                  <a:pt x="1889572" y="1141280"/>
                </a:lnTo>
                <a:lnTo>
                  <a:pt x="1821422" y="1142567"/>
                </a:lnTo>
                <a:lnTo>
                  <a:pt x="1752600" y="1143000"/>
                </a:lnTo>
                <a:lnTo>
                  <a:pt x="1683777" y="1142567"/>
                </a:lnTo>
                <a:lnTo>
                  <a:pt x="1615627" y="1141280"/>
                </a:lnTo>
                <a:lnTo>
                  <a:pt x="1548198" y="1139154"/>
                </a:lnTo>
                <a:lnTo>
                  <a:pt x="1481539" y="1136206"/>
                </a:lnTo>
                <a:lnTo>
                  <a:pt x="1415699" y="1132450"/>
                </a:lnTo>
                <a:lnTo>
                  <a:pt x="1350726" y="1127904"/>
                </a:lnTo>
                <a:lnTo>
                  <a:pt x="1286668" y="1122582"/>
                </a:lnTo>
                <a:lnTo>
                  <a:pt x="1223576" y="1116502"/>
                </a:lnTo>
                <a:lnTo>
                  <a:pt x="1161496" y="1109678"/>
                </a:lnTo>
                <a:lnTo>
                  <a:pt x="1100479" y="1102127"/>
                </a:lnTo>
                <a:lnTo>
                  <a:pt x="1040572" y="1093864"/>
                </a:lnTo>
                <a:lnTo>
                  <a:pt x="981824" y="1084905"/>
                </a:lnTo>
                <a:lnTo>
                  <a:pt x="924285" y="1075267"/>
                </a:lnTo>
                <a:lnTo>
                  <a:pt x="868002" y="1064965"/>
                </a:lnTo>
                <a:lnTo>
                  <a:pt x="813025" y="1054015"/>
                </a:lnTo>
                <a:lnTo>
                  <a:pt x="759402" y="1042433"/>
                </a:lnTo>
                <a:lnTo>
                  <a:pt x="707181" y="1030235"/>
                </a:lnTo>
                <a:lnTo>
                  <a:pt x="656413" y="1017436"/>
                </a:lnTo>
                <a:lnTo>
                  <a:pt x="607144" y="1004053"/>
                </a:lnTo>
                <a:lnTo>
                  <a:pt x="559424" y="990102"/>
                </a:lnTo>
                <a:lnTo>
                  <a:pt x="513302" y="975598"/>
                </a:lnTo>
                <a:lnTo>
                  <a:pt x="468826" y="960557"/>
                </a:lnTo>
                <a:lnTo>
                  <a:pt x="426045" y="944995"/>
                </a:lnTo>
                <a:lnTo>
                  <a:pt x="385007" y="928929"/>
                </a:lnTo>
                <a:lnTo>
                  <a:pt x="345762" y="912373"/>
                </a:lnTo>
                <a:lnTo>
                  <a:pt x="308358" y="895344"/>
                </a:lnTo>
                <a:lnTo>
                  <a:pt x="272844" y="877858"/>
                </a:lnTo>
                <a:lnTo>
                  <a:pt x="207679" y="841578"/>
                </a:lnTo>
                <a:lnTo>
                  <a:pt x="150657" y="803659"/>
                </a:lnTo>
                <a:lnTo>
                  <a:pt x="102167" y="764229"/>
                </a:lnTo>
                <a:lnTo>
                  <a:pt x="62600" y="723414"/>
                </a:lnTo>
                <a:lnTo>
                  <a:pt x="32344" y="681343"/>
                </a:lnTo>
                <a:lnTo>
                  <a:pt x="11790" y="638142"/>
                </a:lnTo>
                <a:lnTo>
                  <a:pt x="1326" y="593938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106926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6490" y="478854"/>
                </a:lnTo>
                <a:lnTo>
                  <a:pt x="25541" y="425886"/>
                </a:lnTo>
                <a:lnTo>
                  <a:pt x="56521" y="374764"/>
                </a:lnTo>
                <a:lnTo>
                  <a:pt x="98798" y="325755"/>
                </a:lnTo>
                <a:lnTo>
                  <a:pt x="151739" y="279127"/>
                </a:lnTo>
                <a:lnTo>
                  <a:pt x="214714" y="235148"/>
                </a:lnTo>
                <a:lnTo>
                  <a:pt x="249766" y="214236"/>
                </a:lnTo>
                <a:lnTo>
                  <a:pt x="287090" y="194086"/>
                </a:lnTo>
                <a:lnTo>
                  <a:pt x="326606" y="174733"/>
                </a:lnTo>
                <a:lnTo>
                  <a:pt x="368236" y="156210"/>
                </a:lnTo>
                <a:lnTo>
                  <a:pt x="411900" y="138549"/>
                </a:lnTo>
                <a:lnTo>
                  <a:pt x="457520" y="121786"/>
                </a:lnTo>
                <a:lnTo>
                  <a:pt x="505016" y="105952"/>
                </a:lnTo>
                <a:lnTo>
                  <a:pt x="554310" y="91082"/>
                </a:lnTo>
                <a:lnTo>
                  <a:pt x="605322" y="77210"/>
                </a:lnTo>
                <a:lnTo>
                  <a:pt x="657974" y="64368"/>
                </a:lnTo>
                <a:lnTo>
                  <a:pt x="712187" y="52590"/>
                </a:lnTo>
                <a:lnTo>
                  <a:pt x="767881" y="41910"/>
                </a:lnTo>
                <a:lnTo>
                  <a:pt x="824978" y="32360"/>
                </a:lnTo>
                <a:lnTo>
                  <a:pt x="883399" y="23976"/>
                </a:lnTo>
                <a:lnTo>
                  <a:pt x="943064" y="16789"/>
                </a:lnTo>
                <a:lnTo>
                  <a:pt x="1003896" y="10834"/>
                </a:lnTo>
                <a:lnTo>
                  <a:pt x="1065814" y="6144"/>
                </a:lnTo>
                <a:lnTo>
                  <a:pt x="1128740" y="2753"/>
                </a:lnTo>
                <a:lnTo>
                  <a:pt x="1192595" y="693"/>
                </a:lnTo>
                <a:lnTo>
                  <a:pt x="1257300" y="0"/>
                </a:lnTo>
                <a:lnTo>
                  <a:pt x="1322004" y="693"/>
                </a:lnTo>
                <a:lnTo>
                  <a:pt x="1385859" y="2753"/>
                </a:lnTo>
                <a:lnTo>
                  <a:pt x="1448785" y="6144"/>
                </a:lnTo>
                <a:lnTo>
                  <a:pt x="1510703" y="10834"/>
                </a:lnTo>
                <a:lnTo>
                  <a:pt x="1571535" y="16789"/>
                </a:lnTo>
                <a:lnTo>
                  <a:pt x="1631200" y="23976"/>
                </a:lnTo>
                <a:lnTo>
                  <a:pt x="1689621" y="32360"/>
                </a:lnTo>
                <a:lnTo>
                  <a:pt x="1746718" y="41910"/>
                </a:lnTo>
                <a:lnTo>
                  <a:pt x="1802412" y="52590"/>
                </a:lnTo>
                <a:lnTo>
                  <a:pt x="1856625" y="64368"/>
                </a:lnTo>
                <a:lnTo>
                  <a:pt x="1909277" y="77210"/>
                </a:lnTo>
                <a:lnTo>
                  <a:pt x="1960289" y="91082"/>
                </a:lnTo>
                <a:lnTo>
                  <a:pt x="2009583" y="105952"/>
                </a:lnTo>
                <a:lnTo>
                  <a:pt x="2057079" y="121786"/>
                </a:lnTo>
                <a:lnTo>
                  <a:pt x="2102699" y="138549"/>
                </a:lnTo>
                <a:lnTo>
                  <a:pt x="2146363" y="156210"/>
                </a:lnTo>
                <a:lnTo>
                  <a:pt x="2187993" y="174733"/>
                </a:lnTo>
                <a:lnTo>
                  <a:pt x="2227509" y="194086"/>
                </a:lnTo>
                <a:lnTo>
                  <a:pt x="2264833" y="214236"/>
                </a:lnTo>
                <a:lnTo>
                  <a:pt x="2299885" y="235148"/>
                </a:lnTo>
                <a:lnTo>
                  <a:pt x="2332587" y="256789"/>
                </a:lnTo>
                <a:lnTo>
                  <a:pt x="2390624" y="302126"/>
                </a:lnTo>
                <a:lnTo>
                  <a:pt x="2438312" y="349978"/>
                </a:lnTo>
                <a:lnTo>
                  <a:pt x="2475019" y="400077"/>
                </a:lnTo>
                <a:lnTo>
                  <a:pt x="2500114" y="452156"/>
                </a:lnTo>
                <a:lnTo>
                  <a:pt x="2512964" y="505946"/>
                </a:lnTo>
                <a:lnTo>
                  <a:pt x="2514600" y="533400"/>
                </a:lnTo>
                <a:lnTo>
                  <a:pt x="2512964" y="560842"/>
                </a:lnTo>
                <a:lnTo>
                  <a:pt x="2500114" y="614614"/>
                </a:lnTo>
                <a:lnTo>
                  <a:pt x="2475019" y="666679"/>
                </a:lnTo>
                <a:lnTo>
                  <a:pt x="2438312" y="716770"/>
                </a:lnTo>
                <a:lnTo>
                  <a:pt x="2390624" y="764617"/>
                </a:lnTo>
                <a:lnTo>
                  <a:pt x="2332587" y="809953"/>
                </a:lnTo>
                <a:lnTo>
                  <a:pt x="2299885" y="831595"/>
                </a:lnTo>
                <a:lnTo>
                  <a:pt x="2264833" y="852509"/>
                </a:lnTo>
                <a:lnTo>
                  <a:pt x="2227509" y="872660"/>
                </a:lnTo>
                <a:lnTo>
                  <a:pt x="2187993" y="892016"/>
                </a:lnTo>
                <a:lnTo>
                  <a:pt x="2146363" y="910542"/>
                </a:lnTo>
                <a:lnTo>
                  <a:pt x="2102699" y="928205"/>
                </a:lnTo>
                <a:lnTo>
                  <a:pt x="2057079" y="944972"/>
                </a:lnTo>
                <a:lnTo>
                  <a:pt x="2009583" y="960810"/>
                </a:lnTo>
                <a:lnTo>
                  <a:pt x="1960289" y="975683"/>
                </a:lnTo>
                <a:lnTo>
                  <a:pt x="1909277" y="989560"/>
                </a:lnTo>
                <a:lnTo>
                  <a:pt x="1856625" y="1002406"/>
                </a:lnTo>
                <a:lnTo>
                  <a:pt x="1802412" y="1014188"/>
                </a:lnTo>
                <a:lnTo>
                  <a:pt x="1746718" y="1024872"/>
                </a:lnTo>
                <a:lnTo>
                  <a:pt x="1689621" y="1034424"/>
                </a:lnTo>
                <a:lnTo>
                  <a:pt x="1631200" y="1042812"/>
                </a:lnTo>
                <a:lnTo>
                  <a:pt x="1571535" y="1050002"/>
                </a:lnTo>
                <a:lnTo>
                  <a:pt x="1510703" y="1055960"/>
                </a:lnTo>
                <a:lnTo>
                  <a:pt x="1448785" y="1060652"/>
                </a:lnTo>
                <a:lnTo>
                  <a:pt x="1385859" y="1064045"/>
                </a:lnTo>
                <a:lnTo>
                  <a:pt x="1322004" y="1066105"/>
                </a:lnTo>
                <a:lnTo>
                  <a:pt x="1257300" y="1066800"/>
                </a:lnTo>
                <a:lnTo>
                  <a:pt x="1192595" y="1066105"/>
                </a:lnTo>
                <a:lnTo>
                  <a:pt x="1128740" y="1064045"/>
                </a:lnTo>
                <a:lnTo>
                  <a:pt x="1065814" y="1060652"/>
                </a:lnTo>
                <a:lnTo>
                  <a:pt x="1003896" y="1055960"/>
                </a:lnTo>
                <a:lnTo>
                  <a:pt x="943064" y="1050002"/>
                </a:lnTo>
                <a:lnTo>
                  <a:pt x="883399" y="1042812"/>
                </a:lnTo>
                <a:lnTo>
                  <a:pt x="824978" y="1034424"/>
                </a:lnTo>
                <a:lnTo>
                  <a:pt x="767881" y="1024872"/>
                </a:lnTo>
                <a:lnTo>
                  <a:pt x="712187" y="1014188"/>
                </a:lnTo>
                <a:lnTo>
                  <a:pt x="657974" y="1002406"/>
                </a:lnTo>
                <a:lnTo>
                  <a:pt x="605322" y="989560"/>
                </a:lnTo>
                <a:lnTo>
                  <a:pt x="554310" y="975683"/>
                </a:lnTo>
                <a:lnTo>
                  <a:pt x="505016" y="960810"/>
                </a:lnTo>
                <a:lnTo>
                  <a:pt x="457520" y="944972"/>
                </a:lnTo>
                <a:lnTo>
                  <a:pt x="411900" y="928205"/>
                </a:lnTo>
                <a:lnTo>
                  <a:pt x="368236" y="910542"/>
                </a:lnTo>
                <a:lnTo>
                  <a:pt x="326606" y="892016"/>
                </a:lnTo>
                <a:lnTo>
                  <a:pt x="287090" y="872660"/>
                </a:lnTo>
                <a:lnTo>
                  <a:pt x="249766" y="852509"/>
                </a:lnTo>
                <a:lnTo>
                  <a:pt x="214714" y="831595"/>
                </a:lnTo>
                <a:lnTo>
                  <a:pt x="182012" y="809953"/>
                </a:lnTo>
                <a:lnTo>
                  <a:pt x="123975" y="764617"/>
                </a:lnTo>
                <a:lnTo>
                  <a:pt x="76287" y="716770"/>
                </a:lnTo>
                <a:lnTo>
                  <a:pt x="39580" y="666679"/>
                </a:lnTo>
                <a:lnTo>
                  <a:pt x="14485" y="614614"/>
                </a:lnTo>
                <a:lnTo>
                  <a:pt x="1635" y="560842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135501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0" y="533400"/>
                </a:moveTo>
                <a:lnTo>
                  <a:pt x="6278" y="482021"/>
                </a:lnTo>
                <a:lnTo>
                  <a:pt x="24730" y="432027"/>
                </a:lnTo>
                <a:lnTo>
                  <a:pt x="54781" y="383639"/>
                </a:lnTo>
                <a:lnTo>
                  <a:pt x="95857" y="337082"/>
                </a:lnTo>
                <a:lnTo>
                  <a:pt x="147382" y="292578"/>
                </a:lnTo>
                <a:lnTo>
                  <a:pt x="208783" y="250351"/>
                </a:lnTo>
                <a:lnTo>
                  <a:pt x="243006" y="230161"/>
                </a:lnTo>
                <a:lnTo>
                  <a:pt x="279484" y="210624"/>
                </a:lnTo>
                <a:lnTo>
                  <a:pt x="318142" y="191767"/>
                </a:lnTo>
                <a:lnTo>
                  <a:pt x="358910" y="173620"/>
                </a:lnTo>
                <a:lnTo>
                  <a:pt x="401716" y="156210"/>
                </a:lnTo>
                <a:lnTo>
                  <a:pt x="446488" y="139564"/>
                </a:lnTo>
                <a:lnTo>
                  <a:pt x="493155" y="123710"/>
                </a:lnTo>
                <a:lnTo>
                  <a:pt x="541643" y="108677"/>
                </a:lnTo>
                <a:lnTo>
                  <a:pt x="591882" y="94493"/>
                </a:lnTo>
                <a:lnTo>
                  <a:pt x="643800" y="81184"/>
                </a:lnTo>
                <a:lnTo>
                  <a:pt x="697324" y="68780"/>
                </a:lnTo>
                <a:lnTo>
                  <a:pt x="752383" y="57308"/>
                </a:lnTo>
                <a:lnTo>
                  <a:pt x="808906" y="46797"/>
                </a:lnTo>
                <a:lnTo>
                  <a:pt x="866820" y="37273"/>
                </a:lnTo>
                <a:lnTo>
                  <a:pt x="926053" y="28765"/>
                </a:lnTo>
                <a:lnTo>
                  <a:pt x="986534" y="21301"/>
                </a:lnTo>
                <a:lnTo>
                  <a:pt x="1048191" y="14908"/>
                </a:lnTo>
                <a:lnTo>
                  <a:pt x="1110952" y="9616"/>
                </a:lnTo>
                <a:lnTo>
                  <a:pt x="1174745" y="5450"/>
                </a:lnTo>
                <a:lnTo>
                  <a:pt x="1239499" y="2441"/>
                </a:lnTo>
                <a:lnTo>
                  <a:pt x="1305141" y="614"/>
                </a:lnTo>
                <a:lnTo>
                  <a:pt x="1371600" y="0"/>
                </a:lnTo>
                <a:lnTo>
                  <a:pt x="1438058" y="614"/>
                </a:lnTo>
                <a:lnTo>
                  <a:pt x="1503700" y="2441"/>
                </a:lnTo>
                <a:lnTo>
                  <a:pt x="1568454" y="5450"/>
                </a:lnTo>
                <a:lnTo>
                  <a:pt x="1632247" y="9616"/>
                </a:lnTo>
                <a:lnTo>
                  <a:pt x="1695008" y="14908"/>
                </a:lnTo>
                <a:lnTo>
                  <a:pt x="1756665" y="21301"/>
                </a:lnTo>
                <a:lnTo>
                  <a:pt x="1817146" y="28765"/>
                </a:lnTo>
                <a:lnTo>
                  <a:pt x="1876379" y="37273"/>
                </a:lnTo>
                <a:lnTo>
                  <a:pt x="1934293" y="46797"/>
                </a:lnTo>
                <a:lnTo>
                  <a:pt x="1990816" y="57308"/>
                </a:lnTo>
                <a:lnTo>
                  <a:pt x="2045875" y="68780"/>
                </a:lnTo>
                <a:lnTo>
                  <a:pt x="2099399" y="81184"/>
                </a:lnTo>
                <a:lnTo>
                  <a:pt x="2151317" y="94493"/>
                </a:lnTo>
                <a:lnTo>
                  <a:pt x="2201556" y="108677"/>
                </a:lnTo>
                <a:lnTo>
                  <a:pt x="2250044" y="123710"/>
                </a:lnTo>
                <a:lnTo>
                  <a:pt x="2296711" y="139564"/>
                </a:lnTo>
                <a:lnTo>
                  <a:pt x="2341483" y="156209"/>
                </a:lnTo>
                <a:lnTo>
                  <a:pt x="2384289" y="173620"/>
                </a:lnTo>
                <a:lnTo>
                  <a:pt x="2425057" y="191767"/>
                </a:lnTo>
                <a:lnTo>
                  <a:pt x="2463715" y="210624"/>
                </a:lnTo>
                <a:lnTo>
                  <a:pt x="2500193" y="230161"/>
                </a:lnTo>
                <a:lnTo>
                  <a:pt x="2534416" y="250351"/>
                </a:lnTo>
                <a:lnTo>
                  <a:pt x="2595817" y="292578"/>
                </a:lnTo>
                <a:lnTo>
                  <a:pt x="2647342" y="337082"/>
                </a:lnTo>
                <a:lnTo>
                  <a:pt x="2688418" y="383639"/>
                </a:lnTo>
                <a:lnTo>
                  <a:pt x="2718469" y="432027"/>
                </a:lnTo>
                <a:lnTo>
                  <a:pt x="2736921" y="482021"/>
                </a:lnTo>
                <a:lnTo>
                  <a:pt x="2743200" y="533400"/>
                </a:lnTo>
                <a:lnTo>
                  <a:pt x="2741618" y="559237"/>
                </a:lnTo>
                <a:lnTo>
                  <a:pt x="2729181" y="609934"/>
                </a:lnTo>
                <a:lnTo>
                  <a:pt x="2704857" y="659140"/>
                </a:lnTo>
                <a:lnTo>
                  <a:pt x="2669222" y="706632"/>
                </a:lnTo>
                <a:lnTo>
                  <a:pt x="2622850" y="752185"/>
                </a:lnTo>
                <a:lnTo>
                  <a:pt x="2566315" y="795577"/>
                </a:lnTo>
                <a:lnTo>
                  <a:pt x="2500193" y="836583"/>
                </a:lnTo>
                <a:lnTo>
                  <a:pt x="2463715" y="856121"/>
                </a:lnTo>
                <a:lnTo>
                  <a:pt x="2425057" y="874979"/>
                </a:lnTo>
                <a:lnTo>
                  <a:pt x="2384289" y="893129"/>
                </a:lnTo>
                <a:lnTo>
                  <a:pt x="2341483" y="910542"/>
                </a:lnTo>
                <a:lnTo>
                  <a:pt x="2296711" y="927191"/>
                </a:lnTo>
                <a:lnTo>
                  <a:pt x="2250044" y="943047"/>
                </a:lnTo>
                <a:lnTo>
                  <a:pt x="2201556" y="958084"/>
                </a:lnTo>
                <a:lnTo>
                  <a:pt x="2151317" y="972272"/>
                </a:lnTo>
                <a:lnTo>
                  <a:pt x="2099399" y="985584"/>
                </a:lnTo>
                <a:lnTo>
                  <a:pt x="2045875" y="997992"/>
                </a:lnTo>
                <a:lnTo>
                  <a:pt x="1990816" y="1009467"/>
                </a:lnTo>
                <a:lnTo>
                  <a:pt x="1934293" y="1019983"/>
                </a:lnTo>
                <a:lnTo>
                  <a:pt x="1876379" y="1029510"/>
                </a:lnTo>
                <a:lnTo>
                  <a:pt x="1817146" y="1038021"/>
                </a:lnTo>
                <a:lnTo>
                  <a:pt x="1756665" y="1045488"/>
                </a:lnTo>
                <a:lnTo>
                  <a:pt x="1695008" y="1051884"/>
                </a:lnTo>
                <a:lnTo>
                  <a:pt x="1632247" y="1057179"/>
                </a:lnTo>
                <a:lnTo>
                  <a:pt x="1568454" y="1061346"/>
                </a:lnTo>
                <a:lnTo>
                  <a:pt x="1503700" y="1064357"/>
                </a:lnTo>
                <a:lnTo>
                  <a:pt x="1438058" y="1066184"/>
                </a:lnTo>
                <a:lnTo>
                  <a:pt x="1371600" y="1066800"/>
                </a:lnTo>
                <a:lnTo>
                  <a:pt x="1305141" y="1066184"/>
                </a:lnTo>
                <a:lnTo>
                  <a:pt x="1239499" y="1064357"/>
                </a:lnTo>
                <a:lnTo>
                  <a:pt x="1174745" y="1061346"/>
                </a:lnTo>
                <a:lnTo>
                  <a:pt x="1110952" y="1057179"/>
                </a:lnTo>
                <a:lnTo>
                  <a:pt x="1048191" y="1051884"/>
                </a:lnTo>
                <a:lnTo>
                  <a:pt x="986534" y="1045488"/>
                </a:lnTo>
                <a:lnTo>
                  <a:pt x="926053" y="1038021"/>
                </a:lnTo>
                <a:lnTo>
                  <a:pt x="866820" y="1029510"/>
                </a:lnTo>
                <a:lnTo>
                  <a:pt x="808906" y="1019983"/>
                </a:lnTo>
                <a:lnTo>
                  <a:pt x="752383" y="1009467"/>
                </a:lnTo>
                <a:lnTo>
                  <a:pt x="697324" y="997992"/>
                </a:lnTo>
                <a:lnTo>
                  <a:pt x="643800" y="985584"/>
                </a:lnTo>
                <a:lnTo>
                  <a:pt x="591882" y="972272"/>
                </a:lnTo>
                <a:lnTo>
                  <a:pt x="541643" y="958084"/>
                </a:lnTo>
                <a:lnTo>
                  <a:pt x="493155" y="943047"/>
                </a:lnTo>
                <a:lnTo>
                  <a:pt x="446488" y="927191"/>
                </a:lnTo>
                <a:lnTo>
                  <a:pt x="401716" y="910542"/>
                </a:lnTo>
                <a:lnTo>
                  <a:pt x="358910" y="893129"/>
                </a:lnTo>
                <a:lnTo>
                  <a:pt x="318142" y="874979"/>
                </a:lnTo>
                <a:lnTo>
                  <a:pt x="279484" y="856121"/>
                </a:lnTo>
                <a:lnTo>
                  <a:pt x="243006" y="836583"/>
                </a:lnTo>
                <a:lnTo>
                  <a:pt x="208783" y="816392"/>
                </a:lnTo>
                <a:lnTo>
                  <a:pt x="147382" y="774165"/>
                </a:lnTo>
                <a:lnTo>
                  <a:pt x="95857" y="729665"/>
                </a:lnTo>
                <a:lnTo>
                  <a:pt x="54781" y="683114"/>
                </a:lnTo>
                <a:lnTo>
                  <a:pt x="24730" y="634737"/>
                </a:lnTo>
                <a:lnTo>
                  <a:pt x="6278" y="58475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5326" y="3116326"/>
            <a:ext cx="2057400" cy="1143000"/>
          </a:xfrm>
          <a:custGeom>
            <a:avLst/>
            <a:gdLst/>
            <a:ahLst/>
            <a:cxnLst/>
            <a:rect l="l" t="t" r="r" b="b"/>
            <a:pathLst>
              <a:path w="2057400" h="1143000">
                <a:moveTo>
                  <a:pt x="0" y="571500"/>
                </a:moveTo>
                <a:lnTo>
                  <a:pt x="6919" y="504834"/>
                </a:lnTo>
                <a:lnTo>
                  <a:pt x="27165" y="440431"/>
                </a:lnTo>
                <a:lnTo>
                  <a:pt x="59965" y="378720"/>
                </a:lnTo>
                <a:lnTo>
                  <a:pt x="104547" y="320128"/>
                </a:lnTo>
                <a:lnTo>
                  <a:pt x="131015" y="292136"/>
                </a:lnTo>
                <a:lnTo>
                  <a:pt x="160140" y="265085"/>
                </a:lnTo>
                <a:lnTo>
                  <a:pt x="191825" y="239027"/>
                </a:lnTo>
                <a:lnTo>
                  <a:pt x="225974" y="214017"/>
                </a:lnTo>
                <a:lnTo>
                  <a:pt x="262489" y="190108"/>
                </a:lnTo>
                <a:lnTo>
                  <a:pt x="301275" y="167354"/>
                </a:lnTo>
                <a:lnTo>
                  <a:pt x="342236" y="145807"/>
                </a:lnTo>
                <a:lnTo>
                  <a:pt x="385274" y="125523"/>
                </a:lnTo>
                <a:lnTo>
                  <a:pt x="430293" y="106553"/>
                </a:lnTo>
                <a:lnTo>
                  <a:pt x="477198" y="88953"/>
                </a:lnTo>
                <a:lnTo>
                  <a:pt x="525891" y="72774"/>
                </a:lnTo>
                <a:lnTo>
                  <a:pt x="576276" y="58071"/>
                </a:lnTo>
                <a:lnTo>
                  <a:pt x="628257" y="44898"/>
                </a:lnTo>
                <a:lnTo>
                  <a:pt x="681737" y="33307"/>
                </a:lnTo>
                <a:lnTo>
                  <a:pt x="736619" y="23353"/>
                </a:lnTo>
                <a:lnTo>
                  <a:pt x="792808" y="15088"/>
                </a:lnTo>
                <a:lnTo>
                  <a:pt x="850207" y="8567"/>
                </a:lnTo>
                <a:lnTo>
                  <a:pt x="908720" y="3843"/>
                </a:lnTo>
                <a:lnTo>
                  <a:pt x="968249" y="969"/>
                </a:lnTo>
                <a:lnTo>
                  <a:pt x="1028700" y="0"/>
                </a:lnTo>
                <a:lnTo>
                  <a:pt x="1089137" y="969"/>
                </a:lnTo>
                <a:lnTo>
                  <a:pt x="1148656" y="3843"/>
                </a:lnTo>
                <a:lnTo>
                  <a:pt x="1207159" y="8567"/>
                </a:lnTo>
                <a:lnTo>
                  <a:pt x="1264551" y="15088"/>
                </a:lnTo>
                <a:lnTo>
                  <a:pt x="1320734" y="23353"/>
                </a:lnTo>
                <a:lnTo>
                  <a:pt x="1375612" y="33307"/>
                </a:lnTo>
                <a:lnTo>
                  <a:pt x="1429089" y="44898"/>
                </a:lnTo>
                <a:lnTo>
                  <a:pt x="1481068" y="58071"/>
                </a:lnTo>
                <a:lnTo>
                  <a:pt x="1531452" y="72774"/>
                </a:lnTo>
                <a:lnTo>
                  <a:pt x="1580145" y="88953"/>
                </a:lnTo>
                <a:lnTo>
                  <a:pt x="1627050" y="106553"/>
                </a:lnTo>
                <a:lnTo>
                  <a:pt x="1672072" y="125523"/>
                </a:lnTo>
                <a:lnTo>
                  <a:pt x="1715113" y="145807"/>
                </a:lnTo>
                <a:lnTo>
                  <a:pt x="1756076" y="167354"/>
                </a:lnTo>
                <a:lnTo>
                  <a:pt x="1794866" y="190108"/>
                </a:lnTo>
                <a:lnTo>
                  <a:pt x="1831385" y="214017"/>
                </a:lnTo>
                <a:lnTo>
                  <a:pt x="1865538" y="239027"/>
                </a:lnTo>
                <a:lnTo>
                  <a:pt x="1897227" y="265085"/>
                </a:lnTo>
                <a:lnTo>
                  <a:pt x="1926357" y="292136"/>
                </a:lnTo>
                <a:lnTo>
                  <a:pt x="1952830" y="320128"/>
                </a:lnTo>
                <a:lnTo>
                  <a:pt x="1997421" y="378720"/>
                </a:lnTo>
                <a:lnTo>
                  <a:pt x="2030227" y="440431"/>
                </a:lnTo>
                <a:lnTo>
                  <a:pt x="2050478" y="504834"/>
                </a:lnTo>
                <a:lnTo>
                  <a:pt x="2057400" y="571500"/>
                </a:lnTo>
                <a:lnTo>
                  <a:pt x="2055653" y="605076"/>
                </a:lnTo>
                <a:lnTo>
                  <a:pt x="2041970" y="670644"/>
                </a:lnTo>
                <a:lnTo>
                  <a:pt x="2015345" y="733741"/>
                </a:lnTo>
                <a:lnTo>
                  <a:pt x="1976550" y="793938"/>
                </a:lnTo>
                <a:lnTo>
                  <a:pt x="1926357" y="850806"/>
                </a:lnTo>
                <a:lnTo>
                  <a:pt x="1897227" y="877858"/>
                </a:lnTo>
                <a:lnTo>
                  <a:pt x="1865538" y="903917"/>
                </a:lnTo>
                <a:lnTo>
                  <a:pt x="1831385" y="928929"/>
                </a:lnTo>
                <a:lnTo>
                  <a:pt x="1794866" y="952840"/>
                </a:lnTo>
                <a:lnTo>
                  <a:pt x="1756076" y="975598"/>
                </a:lnTo>
                <a:lnTo>
                  <a:pt x="1715113" y="997148"/>
                </a:lnTo>
                <a:lnTo>
                  <a:pt x="1672072" y="1017436"/>
                </a:lnTo>
                <a:lnTo>
                  <a:pt x="1627050" y="1036410"/>
                </a:lnTo>
                <a:lnTo>
                  <a:pt x="1580145" y="1054015"/>
                </a:lnTo>
                <a:lnTo>
                  <a:pt x="1531452" y="1070198"/>
                </a:lnTo>
                <a:lnTo>
                  <a:pt x="1481068" y="1084905"/>
                </a:lnTo>
                <a:lnTo>
                  <a:pt x="1429089" y="1098083"/>
                </a:lnTo>
                <a:lnTo>
                  <a:pt x="1375612" y="1109678"/>
                </a:lnTo>
                <a:lnTo>
                  <a:pt x="1320734" y="1119636"/>
                </a:lnTo>
                <a:lnTo>
                  <a:pt x="1264551" y="1127904"/>
                </a:lnTo>
                <a:lnTo>
                  <a:pt x="1207159" y="1134428"/>
                </a:lnTo>
                <a:lnTo>
                  <a:pt x="1148656" y="1139154"/>
                </a:lnTo>
                <a:lnTo>
                  <a:pt x="1089137" y="1142029"/>
                </a:lnTo>
                <a:lnTo>
                  <a:pt x="1028700" y="1143000"/>
                </a:lnTo>
                <a:lnTo>
                  <a:pt x="968249" y="1142029"/>
                </a:lnTo>
                <a:lnTo>
                  <a:pt x="908720" y="1139154"/>
                </a:lnTo>
                <a:lnTo>
                  <a:pt x="850207" y="1134428"/>
                </a:lnTo>
                <a:lnTo>
                  <a:pt x="792808" y="1127904"/>
                </a:lnTo>
                <a:lnTo>
                  <a:pt x="736619" y="1119636"/>
                </a:lnTo>
                <a:lnTo>
                  <a:pt x="681737" y="1109678"/>
                </a:lnTo>
                <a:lnTo>
                  <a:pt x="628257" y="1098083"/>
                </a:lnTo>
                <a:lnTo>
                  <a:pt x="576276" y="1084905"/>
                </a:lnTo>
                <a:lnTo>
                  <a:pt x="525891" y="1070198"/>
                </a:lnTo>
                <a:lnTo>
                  <a:pt x="477198" y="1054015"/>
                </a:lnTo>
                <a:lnTo>
                  <a:pt x="430293" y="1036410"/>
                </a:lnTo>
                <a:lnTo>
                  <a:pt x="385274" y="1017436"/>
                </a:lnTo>
                <a:lnTo>
                  <a:pt x="342236" y="997148"/>
                </a:lnTo>
                <a:lnTo>
                  <a:pt x="301275" y="975598"/>
                </a:lnTo>
                <a:lnTo>
                  <a:pt x="262489" y="952840"/>
                </a:lnTo>
                <a:lnTo>
                  <a:pt x="225974" y="928929"/>
                </a:lnTo>
                <a:lnTo>
                  <a:pt x="191825" y="903917"/>
                </a:lnTo>
                <a:lnTo>
                  <a:pt x="160140" y="877858"/>
                </a:lnTo>
                <a:lnTo>
                  <a:pt x="131015" y="850806"/>
                </a:lnTo>
                <a:lnTo>
                  <a:pt x="104547" y="822815"/>
                </a:lnTo>
                <a:lnTo>
                  <a:pt x="59965" y="764229"/>
                </a:lnTo>
                <a:lnTo>
                  <a:pt x="27165" y="702528"/>
                </a:lnTo>
                <a:lnTo>
                  <a:pt x="6919" y="638142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0702" y="2245614"/>
            <a:ext cx="3320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0385" y="4215841"/>
            <a:ext cx="112966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4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enting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Meth</a:t>
            </a:r>
            <a:r>
              <a:rPr sz="2600" spc="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9626" y="2971800"/>
            <a:ext cx="1265555" cy="1119505"/>
          </a:xfrm>
          <a:custGeom>
            <a:avLst/>
            <a:gdLst/>
            <a:ahLst/>
            <a:cxnLst/>
            <a:rect l="l" t="t" r="r" b="b"/>
            <a:pathLst>
              <a:path w="1265554" h="1119504">
                <a:moveTo>
                  <a:pt x="1265174" y="0"/>
                </a:moveTo>
                <a:lnTo>
                  <a:pt x="0" y="11192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6989" y="4370070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Appliance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6740" y="3302889"/>
            <a:ext cx="1361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ance  Standard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0" y="30480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0"/>
                </a:moveTo>
                <a:lnTo>
                  <a:pt x="304800" y="1066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2743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0"/>
                </a:moveTo>
                <a:lnTo>
                  <a:pt x="53340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u="sng" spc="-5" dirty="0"/>
              <a:t>ategorizing Hearth</a:t>
            </a:r>
            <a:r>
              <a:rPr sz="4000" u="sng" spc="-170" dirty="0"/>
              <a:t> </a:t>
            </a:r>
            <a:r>
              <a:rPr sz="4000" u="sng" spc="-5" dirty="0"/>
              <a:t>Appliances</a:t>
            </a:r>
            <a:endParaRPr sz="4000"/>
          </a:p>
        </p:txBody>
      </p:sp>
      <p:sp>
        <p:nvSpPr>
          <p:cNvPr id="16" name="object 16"/>
          <p:cNvSpPr/>
          <p:nvPr/>
        </p:nvSpPr>
        <p:spPr>
          <a:xfrm>
            <a:off x="762000" y="2659126"/>
            <a:ext cx="1600200" cy="1066800"/>
          </a:xfrm>
          <a:custGeom>
            <a:avLst/>
            <a:gdLst/>
            <a:ahLst/>
            <a:cxnLst/>
            <a:rect l="l" t="t" r="r" b="b"/>
            <a:pathLst>
              <a:path w="1600200" h="1066800">
                <a:moveTo>
                  <a:pt x="0" y="533400"/>
                </a:moveTo>
                <a:lnTo>
                  <a:pt x="2008" y="495300"/>
                </a:lnTo>
                <a:lnTo>
                  <a:pt x="17673" y="421364"/>
                </a:lnTo>
                <a:lnTo>
                  <a:pt x="47966" y="351044"/>
                </a:lnTo>
                <a:lnTo>
                  <a:pt x="68258" y="317467"/>
                </a:lnTo>
                <a:lnTo>
                  <a:pt x="91802" y="285064"/>
                </a:lnTo>
                <a:lnTo>
                  <a:pt x="118460" y="253926"/>
                </a:lnTo>
                <a:lnTo>
                  <a:pt x="148099" y="224144"/>
                </a:lnTo>
                <a:lnTo>
                  <a:pt x="180582" y="195807"/>
                </a:lnTo>
                <a:lnTo>
                  <a:pt x="215774" y="169006"/>
                </a:lnTo>
                <a:lnTo>
                  <a:pt x="253539" y="143831"/>
                </a:lnTo>
                <a:lnTo>
                  <a:pt x="293743" y="120371"/>
                </a:lnTo>
                <a:lnTo>
                  <a:pt x="336250" y="98718"/>
                </a:lnTo>
                <a:lnTo>
                  <a:pt x="380924" y="78961"/>
                </a:lnTo>
                <a:lnTo>
                  <a:pt x="427630" y="61191"/>
                </a:lnTo>
                <a:lnTo>
                  <a:pt x="476233" y="45498"/>
                </a:lnTo>
                <a:lnTo>
                  <a:pt x="526597" y="31971"/>
                </a:lnTo>
                <a:lnTo>
                  <a:pt x="578587" y="20702"/>
                </a:lnTo>
                <a:lnTo>
                  <a:pt x="632068" y="11780"/>
                </a:lnTo>
                <a:lnTo>
                  <a:pt x="686904" y="5295"/>
                </a:lnTo>
                <a:lnTo>
                  <a:pt x="742960" y="1338"/>
                </a:lnTo>
                <a:lnTo>
                  <a:pt x="800100" y="0"/>
                </a:lnTo>
                <a:lnTo>
                  <a:pt x="857233" y="1338"/>
                </a:lnTo>
                <a:lnTo>
                  <a:pt x="913284" y="5295"/>
                </a:lnTo>
                <a:lnTo>
                  <a:pt x="968116" y="11780"/>
                </a:lnTo>
                <a:lnTo>
                  <a:pt x="1021594" y="20702"/>
                </a:lnTo>
                <a:lnTo>
                  <a:pt x="1073582" y="31971"/>
                </a:lnTo>
                <a:lnTo>
                  <a:pt x="1123944" y="45498"/>
                </a:lnTo>
                <a:lnTo>
                  <a:pt x="1172547" y="61191"/>
                </a:lnTo>
                <a:lnTo>
                  <a:pt x="1219253" y="78961"/>
                </a:lnTo>
                <a:lnTo>
                  <a:pt x="1263927" y="98718"/>
                </a:lnTo>
                <a:lnTo>
                  <a:pt x="1306435" y="120371"/>
                </a:lnTo>
                <a:lnTo>
                  <a:pt x="1346640" y="143831"/>
                </a:lnTo>
                <a:lnTo>
                  <a:pt x="1384407" y="169006"/>
                </a:lnTo>
                <a:lnTo>
                  <a:pt x="1419601" y="195807"/>
                </a:lnTo>
                <a:lnTo>
                  <a:pt x="1452086" y="224144"/>
                </a:lnTo>
                <a:lnTo>
                  <a:pt x="1481727" y="253926"/>
                </a:lnTo>
                <a:lnTo>
                  <a:pt x="1508387" y="285064"/>
                </a:lnTo>
                <a:lnTo>
                  <a:pt x="1531933" y="317467"/>
                </a:lnTo>
                <a:lnTo>
                  <a:pt x="1552228" y="351044"/>
                </a:lnTo>
                <a:lnTo>
                  <a:pt x="1569136" y="385707"/>
                </a:lnTo>
                <a:lnTo>
                  <a:pt x="1592253" y="457925"/>
                </a:lnTo>
                <a:lnTo>
                  <a:pt x="1600200" y="533400"/>
                </a:lnTo>
                <a:lnTo>
                  <a:pt x="1598190" y="571484"/>
                </a:lnTo>
                <a:lnTo>
                  <a:pt x="1582523" y="645398"/>
                </a:lnTo>
                <a:lnTo>
                  <a:pt x="1552228" y="715704"/>
                </a:lnTo>
                <a:lnTo>
                  <a:pt x="1531933" y="749278"/>
                </a:lnTo>
                <a:lnTo>
                  <a:pt x="1508387" y="781679"/>
                </a:lnTo>
                <a:lnTo>
                  <a:pt x="1481727" y="812816"/>
                </a:lnTo>
                <a:lnTo>
                  <a:pt x="1452086" y="842600"/>
                </a:lnTo>
                <a:lnTo>
                  <a:pt x="1419601" y="870939"/>
                </a:lnTo>
                <a:lnTo>
                  <a:pt x="1384407" y="897743"/>
                </a:lnTo>
                <a:lnTo>
                  <a:pt x="1346640" y="922923"/>
                </a:lnTo>
                <a:lnTo>
                  <a:pt x="1306435" y="946387"/>
                </a:lnTo>
                <a:lnTo>
                  <a:pt x="1263927" y="968045"/>
                </a:lnTo>
                <a:lnTo>
                  <a:pt x="1219253" y="987808"/>
                </a:lnTo>
                <a:lnTo>
                  <a:pt x="1172547" y="1005583"/>
                </a:lnTo>
                <a:lnTo>
                  <a:pt x="1123944" y="1021282"/>
                </a:lnTo>
                <a:lnTo>
                  <a:pt x="1073582" y="1034814"/>
                </a:lnTo>
                <a:lnTo>
                  <a:pt x="1021594" y="1046088"/>
                </a:lnTo>
                <a:lnTo>
                  <a:pt x="968116" y="1055013"/>
                </a:lnTo>
                <a:lnTo>
                  <a:pt x="913284" y="1061501"/>
                </a:lnTo>
                <a:lnTo>
                  <a:pt x="857233" y="1065460"/>
                </a:lnTo>
                <a:lnTo>
                  <a:pt x="800100" y="1066800"/>
                </a:lnTo>
                <a:lnTo>
                  <a:pt x="742960" y="1065460"/>
                </a:lnTo>
                <a:lnTo>
                  <a:pt x="686904" y="1061501"/>
                </a:lnTo>
                <a:lnTo>
                  <a:pt x="632068" y="1055013"/>
                </a:lnTo>
                <a:lnTo>
                  <a:pt x="578587" y="1046088"/>
                </a:lnTo>
                <a:lnTo>
                  <a:pt x="526597" y="1034814"/>
                </a:lnTo>
                <a:lnTo>
                  <a:pt x="476233" y="1021282"/>
                </a:lnTo>
                <a:lnTo>
                  <a:pt x="427630" y="1005583"/>
                </a:lnTo>
                <a:lnTo>
                  <a:pt x="380924" y="987808"/>
                </a:lnTo>
                <a:lnTo>
                  <a:pt x="336250" y="968045"/>
                </a:lnTo>
                <a:lnTo>
                  <a:pt x="293743" y="946387"/>
                </a:lnTo>
                <a:lnTo>
                  <a:pt x="253539" y="922923"/>
                </a:lnTo>
                <a:lnTo>
                  <a:pt x="215774" y="897743"/>
                </a:lnTo>
                <a:lnTo>
                  <a:pt x="180582" y="870939"/>
                </a:lnTo>
                <a:lnTo>
                  <a:pt x="148099" y="842600"/>
                </a:lnTo>
                <a:lnTo>
                  <a:pt x="118460" y="812816"/>
                </a:lnTo>
                <a:lnTo>
                  <a:pt x="91802" y="781679"/>
                </a:lnTo>
                <a:lnTo>
                  <a:pt x="68258" y="749278"/>
                </a:lnTo>
                <a:lnTo>
                  <a:pt x="47966" y="715704"/>
                </a:lnTo>
                <a:lnTo>
                  <a:pt x="31059" y="681047"/>
                </a:lnTo>
                <a:lnTo>
                  <a:pt x="7945" y="608847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8194" y="2767660"/>
            <a:ext cx="74422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Fuel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spc="-14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62200" y="2590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828800"/>
            <a:ext cx="7010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6864" y="462737"/>
            <a:ext cx="5969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marL="12700">
              <a:lnSpc>
                <a:spcPct val="100000"/>
              </a:lnSpc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Chimney is clear </a:t>
            </a:r>
            <a:r>
              <a:rPr b="0" u="heavy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 obstacles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0457" y="462737"/>
            <a:ext cx="6400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marL="12700">
              <a:lnSpc>
                <a:spcPct val="100000"/>
              </a:lnSpc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Connector pipe runs straight</a:t>
            </a:r>
            <a:r>
              <a:rPr b="0" u="heavy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</a:p>
        </p:txBody>
      </p:sp>
      <p:sp>
        <p:nvSpPr>
          <p:cNvPr id="5" name="object 5"/>
          <p:cNvSpPr/>
          <p:nvPr/>
        </p:nvSpPr>
        <p:spPr>
          <a:xfrm>
            <a:off x="4267200" y="1905000"/>
            <a:ext cx="4648200" cy="439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2231263"/>
            <a:ext cx="4133850" cy="1857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SzPct val="87500"/>
              <a:buChar char="•"/>
              <a:tabLst>
                <a:tab pos="235585" algn="l"/>
              </a:tabLst>
            </a:pPr>
            <a:r>
              <a:rPr sz="3200" spc="-15" dirty="0">
                <a:latin typeface="Arial"/>
                <a:cs typeface="Arial"/>
              </a:rPr>
              <a:t>Avoid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elbows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ts val="3354"/>
              </a:lnSpc>
              <a:spcBef>
                <a:spcPts val="15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15º </a:t>
            </a:r>
            <a:r>
              <a:rPr sz="2800" spc="-5" dirty="0">
                <a:latin typeface="Arial"/>
                <a:cs typeface="Arial"/>
              </a:rPr>
              <a:t>instead 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30º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835"/>
              </a:lnSpc>
            </a:pPr>
            <a:r>
              <a:rPr sz="3200" spc="-1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3200" spc="-10" dirty="0">
                <a:latin typeface="Arial"/>
                <a:cs typeface="Arial"/>
              </a:rPr>
              <a:t>Avoid </a:t>
            </a:r>
            <a:r>
              <a:rPr sz="3200" spc="-5" dirty="0">
                <a:latin typeface="Arial"/>
                <a:cs typeface="Arial"/>
              </a:rPr>
              <a:t>horizontal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runs</a:t>
            </a:r>
            <a:endParaRPr sz="3200">
              <a:latin typeface="Arial"/>
              <a:cs typeface="Arial"/>
            </a:endParaRPr>
          </a:p>
          <a:p>
            <a:pPr marL="692150" lvl="1" indent="-222250"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Char char="•"/>
              <a:tabLst>
                <a:tab pos="692785" algn="l"/>
              </a:tabLst>
            </a:pPr>
            <a:r>
              <a:rPr sz="2800" spc="-10" dirty="0">
                <a:latin typeface="Arial"/>
                <a:cs typeface="Arial"/>
              </a:rPr>
              <a:t>Minimum </a:t>
            </a:r>
            <a:r>
              <a:rPr sz="2800" spc="-5" dirty="0">
                <a:latin typeface="Arial"/>
                <a:cs typeface="Arial"/>
              </a:rPr>
              <a:t>¼“/foot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rise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995"/>
              </a:spcBef>
              <a:buClr>
                <a:srgbClr val="800000"/>
              </a:buClr>
              <a:buSzPct val="112500"/>
              <a:buChar char="•"/>
              <a:tabLst>
                <a:tab pos="481965" algn="l"/>
                <a:tab pos="482600" algn="l"/>
              </a:tabLst>
            </a:pPr>
            <a:r>
              <a:rPr dirty="0"/>
              <a:t>Normal</a:t>
            </a:r>
            <a:r>
              <a:rPr spc="-85" dirty="0"/>
              <a:t> </a:t>
            </a:r>
            <a:r>
              <a:rPr spc="-5" dirty="0"/>
              <a:t>operation</a:t>
            </a:r>
          </a:p>
          <a:p>
            <a:pPr marL="855344" lvl="1" indent="-38608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855344" algn="l"/>
                <a:tab pos="855980" algn="l"/>
              </a:tabLst>
            </a:pPr>
            <a:r>
              <a:rPr sz="2800" spc="-5" dirty="0">
                <a:latin typeface="Arial"/>
                <a:cs typeface="Arial"/>
              </a:rPr>
              <a:t>How to light 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</a:t>
            </a:r>
            <a:endParaRPr sz="28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pc="-5" dirty="0"/>
              <a:t>Maintenance</a:t>
            </a:r>
          </a:p>
          <a:p>
            <a:pPr marL="835025" lvl="1" indent="-365760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•"/>
              <a:tabLst>
                <a:tab pos="835025" algn="l"/>
                <a:tab pos="835660" algn="l"/>
              </a:tabLst>
            </a:pPr>
            <a:r>
              <a:rPr sz="2800" spc="-5" dirty="0">
                <a:latin typeface="Arial"/>
                <a:cs typeface="Arial"/>
              </a:rPr>
              <a:t>Ash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removal</a:t>
            </a:r>
            <a:endParaRPr sz="2800">
              <a:latin typeface="Arial"/>
              <a:cs typeface="Arial"/>
            </a:endParaRPr>
          </a:p>
          <a:p>
            <a:pPr marL="855344" lvl="1" indent="-38608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855344" algn="l"/>
                <a:tab pos="855980" algn="l"/>
              </a:tabLst>
            </a:pPr>
            <a:r>
              <a:rPr sz="2800" spc="-5" dirty="0">
                <a:latin typeface="Arial"/>
                <a:cs typeface="Arial"/>
              </a:rPr>
              <a:t>Chimney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  <a:p>
            <a:pPr marL="855344" lvl="1" indent="-386080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•"/>
              <a:tabLst>
                <a:tab pos="855344" algn="l"/>
                <a:tab pos="855980" algn="l"/>
              </a:tabLst>
            </a:pPr>
            <a:r>
              <a:rPr sz="2800" spc="-5" dirty="0">
                <a:latin typeface="Arial"/>
                <a:cs typeface="Arial"/>
              </a:rPr>
              <a:t>Catalytic Combustor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dirty="0"/>
              <a:t>Break-in</a:t>
            </a:r>
            <a:r>
              <a:rPr spc="-105" dirty="0"/>
              <a:t> </a:t>
            </a:r>
            <a:r>
              <a:rPr spc="-5" dirty="0"/>
              <a:t>fires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algn="ctr">
              <a:lnSpc>
                <a:spcPct val="100000"/>
              </a:lnSpc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Home owner is</a:t>
            </a:r>
            <a:r>
              <a:rPr b="0" u="heavy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informed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746465"/>
            <a:ext cx="7987030" cy="193928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“Burn </a:t>
            </a:r>
            <a:r>
              <a:rPr sz="3200" dirty="0">
                <a:latin typeface="Arial"/>
                <a:cs typeface="Arial"/>
              </a:rPr>
              <a:t>Wise”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video</a:t>
            </a:r>
            <a:endParaRPr sz="3200">
              <a:latin typeface="Arial"/>
              <a:cs typeface="Arial"/>
            </a:endParaRPr>
          </a:p>
          <a:p>
            <a:pPr marL="618490" algn="ctr">
              <a:lnSpc>
                <a:spcPct val="100000"/>
              </a:lnSpc>
              <a:spcBef>
                <a:spcPts val="515"/>
              </a:spcBef>
            </a:pPr>
            <a:r>
              <a:rPr sz="2000" u="sng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http://www.hpba.org/consumers/hearth/responsible-wood-burning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“The Heating with </a:t>
            </a:r>
            <a:r>
              <a:rPr sz="3200" spc="-20" dirty="0">
                <a:latin typeface="Arial"/>
                <a:cs typeface="Arial"/>
              </a:rPr>
              <a:t>Wood </a:t>
            </a:r>
            <a:r>
              <a:rPr sz="3200" dirty="0">
                <a:latin typeface="Arial"/>
                <a:cs typeface="Arial"/>
              </a:rPr>
              <a:t>DVD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Set”</a:t>
            </a:r>
            <a:endParaRPr sz="3200">
              <a:latin typeface="Arial"/>
              <a:cs typeface="Arial"/>
            </a:endParaRPr>
          </a:p>
          <a:p>
            <a:pPr marL="617220" algn="ctr">
              <a:lnSpc>
                <a:spcPct val="100000"/>
              </a:lnSpc>
              <a:spcBef>
                <a:spcPts val="515"/>
              </a:spcBef>
            </a:pPr>
            <a:r>
              <a:rPr sz="2000" u="sng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http://www.woodhomeheating.com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Perfect</a:t>
            </a:r>
            <a:r>
              <a:rPr spc="-70" dirty="0"/>
              <a:t> </a:t>
            </a:r>
            <a:r>
              <a:rPr spc="-5" dirty="0"/>
              <a:t>Installation</a:t>
            </a:r>
          </a:p>
          <a:p>
            <a:pPr algn="ctr">
              <a:lnSpc>
                <a:spcPct val="100000"/>
              </a:lnSpc>
            </a:pP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Home owner is</a:t>
            </a:r>
            <a:r>
              <a:rPr b="0" u="heavy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heavy" spc="-5" dirty="0">
                <a:solidFill>
                  <a:srgbClr val="000000"/>
                </a:solidFill>
                <a:latin typeface="Arial"/>
                <a:cs typeface="Arial"/>
              </a:rPr>
              <a:t>informed</a:t>
            </a:r>
          </a:p>
        </p:txBody>
      </p:sp>
      <p:sp>
        <p:nvSpPr>
          <p:cNvPr id="6" name="object 6"/>
          <p:cNvSpPr/>
          <p:nvPr/>
        </p:nvSpPr>
        <p:spPr>
          <a:xfrm>
            <a:off x="5562600" y="3886200"/>
            <a:ext cx="1798574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588" y="3786213"/>
            <a:ext cx="2517559" cy="252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636257"/>
            <a:ext cx="8811895" cy="35934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55"/>
              </a:spcBef>
              <a:buClr>
                <a:srgbClr val="800000"/>
              </a:buClr>
              <a:buSzPct val="105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The house has a balanced ventilation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40"/>
              </a:spcBef>
              <a:buClr>
                <a:srgbClr val="800000"/>
              </a:buClr>
              <a:buSzPct val="103571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Chimney runs inside the building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envelope.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SzPct val="103571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Chimney is insulated and the correct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size.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50"/>
              </a:spcBef>
              <a:buClr>
                <a:srgbClr val="800000"/>
              </a:buClr>
              <a:buSzPct val="103571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Chimney penetrates the highest part of the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house.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495"/>
              </a:spcBef>
              <a:buClr>
                <a:srgbClr val="800000"/>
              </a:buClr>
              <a:buSzPct val="105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Chimney is tall enough and is clear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obstacles.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490"/>
              </a:spcBef>
              <a:buClr>
                <a:srgbClr val="800000"/>
              </a:buClr>
              <a:buSzPct val="105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Connector pipe runs straight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up.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490"/>
              </a:spcBef>
              <a:buClr>
                <a:srgbClr val="800000"/>
              </a:buClr>
              <a:buSzPct val="105357"/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Homeowner is informed regarding proper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069" y="973277"/>
            <a:ext cx="8126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Characteristics of </a:t>
            </a:r>
            <a:r>
              <a:rPr b="0" dirty="0">
                <a:latin typeface="Arial"/>
                <a:cs typeface="Arial"/>
              </a:rPr>
              <a:t>a </a:t>
            </a:r>
            <a:r>
              <a:rPr b="0" spc="-5" dirty="0">
                <a:latin typeface="Arial"/>
                <a:cs typeface="Arial"/>
              </a:rPr>
              <a:t>“Perfect”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Installation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1620" y="568198"/>
            <a:ext cx="4539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Decorative</a:t>
            </a:r>
            <a:r>
              <a:rPr sz="4000" spc="-55" dirty="0"/>
              <a:t> </a:t>
            </a:r>
            <a:r>
              <a:rPr sz="4000" spc="-5" dirty="0"/>
              <a:t>Shroud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28091" y="1667772"/>
            <a:ext cx="8719185" cy="41732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Cowl that covers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chase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Site made 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manufactured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Replaces listed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Must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listed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Otherwise prohibited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60" dirty="0">
                <a:latin typeface="Arial"/>
                <a:cs typeface="Arial"/>
              </a:rPr>
              <a:t>NFPA </a:t>
            </a:r>
            <a:r>
              <a:rPr sz="2800" spc="-55" dirty="0">
                <a:latin typeface="Arial"/>
                <a:cs typeface="Arial"/>
              </a:rPr>
              <a:t>211,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IRC,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Can </a:t>
            </a:r>
            <a:r>
              <a:rPr sz="3200" spc="-5" dirty="0">
                <a:latin typeface="Arial"/>
                <a:cs typeface="Arial"/>
              </a:rPr>
              <a:t>change cooling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characteristics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Possible ignition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combustibles at top of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chimney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elsewhere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8726" y="1417700"/>
            <a:ext cx="2590800" cy="237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1685" y="354533"/>
            <a:ext cx="5041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Special</a:t>
            </a:r>
            <a:r>
              <a:rPr sz="40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800000"/>
                </a:solidFill>
                <a:latin typeface="Arial"/>
                <a:cs typeface="Arial"/>
              </a:rPr>
              <a:t>Components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9826" y="1371600"/>
            <a:ext cx="3902075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773" y="2567685"/>
            <a:ext cx="1021080" cy="1318895"/>
          </a:xfrm>
          <a:custGeom>
            <a:avLst/>
            <a:gdLst/>
            <a:ahLst/>
            <a:cxnLst/>
            <a:rect l="l" t="t" r="r" b="b"/>
            <a:pathLst>
              <a:path w="1021079" h="1318895">
                <a:moveTo>
                  <a:pt x="851733" y="1160070"/>
                </a:moveTo>
                <a:lnTo>
                  <a:pt x="791210" y="1206372"/>
                </a:lnTo>
                <a:lnTo>
                  <a:pt x="1020826" y="1318514"/>
                </a:lnTo>
                <a:lnTo>
                  <a:pt x="996325" y="1190370"/>
                </a:lnTo>
                <a:lnTo>
                  <a:pt x="874902" y="1190370"/>
                </a:lnTo>
                <a:lnTo>
                  <a:pt x="851733" y="1160070"/>
                </a:lnTo>
                <a:close/>
              </a:path>
              <a:path w="1021079" h="1318895">
                <a:moveTo>
                  <a:pt x="912235" y="1113784"/>
                </a:moveTo>
                <a:lnTo>
                  <a:pt x="851733" y="1160070"/>
                </a:lnTo>
                <a:lnTo>
                  <a:pt x="874902" y="1190370"/>
                </a:lnTo>
                <a:lnTo>
                  <a:pt x="935354" y="1144015"/>
                </a:lnTo>
                <a:lnTo>
                  <a:pt x="912235" y="1113784"/>
                </a:lnTo>
                <a:close/>
              </a:path>
              <a:path w="1021079" h="1318895">
                <a:moveTo>
                  <a:pt x="972820" y="1067434"/>
                </a:moveTo>
                <a:lnTo>
                  <a:pt x="912235" y="1113784"/>
                </a:lnTo>
                <a:lnTo>
                  <a:pt x="935354" y="1144015"/>
                </a:lnTo>
                <a:lnTo>
                  <a:pt x="874902" y="1190370"/>
                </a:lnTo>
                <a:lnTo>
                  <a:pt x="996325" y="1190370"/>
                </a:lnTo>
                <a:lnTo>
                  <a:pt x="972820" y="1067434"/>
                </a:lnTo>
                <a:close/>
              </a:path>
              <a:path w="1021079" h="1318895">
                <a:moveTo>
                  <a:pt x="60451" y="0"/>
                </a:moveTo>
                <a:lnTo>
                  <a:pt x="0" y="46227"/>
                </a:lnTo>
                <a:lnTo>
                  <a:pt x="851733" y="1160070"/>
                </a:lnTo>
                <a:lnTo>
                  <a:pt x="912235" y="1113784"/>
                </a:lnTo>
                <a:lnTo>
                  <a:pt x="6045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7714" y="2262123"/>
            <a:ext cx="3736340" cy="367030"/>
          </a:xfrm>
          <a:custGeom>
            <a:avLst/>
            <a:gdLst/>
            <a:ahLst/>
            <a:cxnLst/>
            <a:rect l="l" t="t" r="r" b="b"/>
            <a:pathLst>
              <a:path w="3736340" h="367030">
                <a:moveTo>
                  <a:pt x="3505536" y="75988"/>
                </a:moveTo>
                <a:lnTo>
                  <a:pt x="0" y="290702"/>
                </a:lnTo>
                <a:lnTo>
                  <a:pt x="4572" y="366649"/>
                </a:lnTo>
                <a:lnTo>
                  <a:pt x="3510195" y="152062"/>
                </a:lnTo>
                <a:lnTo>
                  <a:pt x="3505536" y="75988"/>
                </a:lnTo>
                <a:close/>
              </a:path>
              <a:path w="3736340" h="367030">
                <a:moveTo>
                  <a:pt x="3674001" y="73660"/>
                </a:moveTo>
                <a:lnTo>
                  <a:pt x="3543554" y="73660"/>
                </a:lnTo>
                <a:lnTo>
                  <a:pt x="3548253" y="149733"/>
                </a:lnTo>
                <a:lnTo>
                  <a:pt x="3510195" y="152062"/>
                </a:lnTo>
                <a:lnTo>
                  <a:pt x="3514852" y="228091"/>
                </a:lnTo>
                <a:lnTo>
                  <a:pt x="3736086" y="100075"/>
                </a:lnTo>
                <a:lnTo>
                  <a:pt x="3674001" y="73660"/>
                </a:lnTo>
                <a:close/>
              </a:path>
              <a:path w="3736340" h="367030">
                <a:moveTo>
                  <a:pt x="3543554" y="73660"/>
                </a:moveTo>
                <a:lnTo>
                  <a:pt x="3505536" y="75988"/>
                </a:lnTo>
                <a:lnTo>
                  <a:pt x="3510195" y="152062"/>
                </a:lnTo>
                <a:lnTo>
                  <a:pt x="3548253" y="149733"/>
                </a:lnTo>
                <a:lnTo>
                  <a:pt x="3543554" y="73660"/>
                </a:lnTo>
                <a:close/>
              </a:path>
              <a:path w="3736340" h="367030">
                <a:moveTo>
                  <a:pt x="3500882" y="0"/>
                </a:moveTo>
                <a:lnTo>
                  <a:pt x="3505536" y="75988"/>
                </a:lnTo>
                <a:lnTo>
                  <a:pt x="3543554" y="73660"/>
                </a:lnTo>
                <a:lnTo>
                  <a:pt x="3674001" y="73660"/>
                </a:lnTo>
                <a:lnTo>
                  <a:pt x="350088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444" y="1545158"/>
            <a:ext cx="2642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latin typeface="Arial"/>
                <a:cs typeface="Arial"/>
              </a:rPr>
              <a:t>Wall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Thimble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57" y="568198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Facing</a:t>
            </a:r>
            <a:r>
              <a:rPr sz="4000" spc="-45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1000" y="1447863"/>
            <a:ext cx="8229600" cy="482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0057" y="568198"/>
            <a:ext cx="518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Facing</a:t>
            </a:r>
            <a:r>
              <a:rPr sz="4000" spc="-8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372020"/>
            <a:ext cx="6745605" cy="43446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Instructions vary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widely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Metal face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(surround)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Clearances from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combustibles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Obstruction of air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grilles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Joint between fireplace and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May/may not be required to be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sealed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Access </a:t>
            </a:r>
            <a:r>
              <a:rPr sz="3200" spc="-5" dirty="0">
                <a:latin typeface="Arial"/>
                <a:cs typeface="Arial"/>
              </a:rPr>
              <a:t>door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air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grille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Should not be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blocked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9000" y="1219200"/>
            <a:ext cx="1600200" cy="467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143000"/>
            <a:ext cx="6858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3711" y="3158133"/>
            <a:ext cx="4595495" cy="1539240"/>
          </a:xfrm>
          <a:custGeom>
            <a:avLst/>
            <a:gdLst/>
            <a:ahLst/>
            <a:cxnLst/>
            <a:rect l="l" t="t" r="r" b="b"/>
            <a:pathLst>
              <a:path w="4595495" h="1539239">
                <a:moveTo>
                  <a:pt x="2366" y="404724"/>
                </a:moveTo>
                <a:lnTo>
                  <a:pt x="13111" y="364135"/>
                </a:lnTo>
                <a:lnTo>
                  <a:pt x="31969" y="325504"/>
                </a:lnTo>
                <a:lnTo>
                  <a:pt x="58691" y="288864"/>
                </a:lnTo>
                <a:lnTo>
                  <a:pt x="93023" y="254248"/>
                </a:lnTo>
                <a:lnTo>
                  <a:pt x="134716" y="221689"/>
                </a:lnTo>
                <a:lnTo>
                  <a:pt x="183517" y="191218"/>
                </a:lnTo>
                <a:lnTo>
                  <a:pt x="239176" y="162870"/>
                </a:lnTo>
                <a:lnTo>
                  <a:pt x="301440" y="136677"/>
                </a:lnTo>
                <a:lnTo>
                  <a:pt x="370059" y="112671"/>
                </a:lnTo>
                <a:lnTo>
                  <a:pt x="406673" y="101499"/>
                </a:lnTo>
                <a:lnTo>
                  <a:pt x="444782" y="90886"/>
                </a:lnTo>
                <a:lnTo>
                  <a:pt x="484353" y="80837"/>
                </a:lnTo>
                <a:lnTo>
                  <a:pt x="525356" y="71354"/>
                </a:lnTo>
                <a:lnTo>
                  <a:pt x="567759" y="62444"/>
                </a:lnTo>
                <a:lnTo>
                  <a:pt x="611531" y="54109"/>
                </a:lnTo>
                <a:lnTo>
                  <a:pt x="656640" y="46353"/>
                </a:lnTo>
                <a:lnTo>
                  <a:pt x="703056" y="39182"/>
                </a:lnTo>
                <a:lnTo>
                  <a:pt x="750745" y="32598"/>
                </a:lnTo>
                <a:lnTo>
                  <a:pt x="799678" y="26607"/>
                </a:lnTo>
                <a:lnTo>
                  <a:pt x="849822" y="21211"/>
                </a:lnTo>
                <a:lnTo>
                  <a:pt x="901147" y="16416"/>
                </a:lnTo>
                <a:lnTo>
                  <a:pt x="953621" y="12225"/>
                </a:lnTo>
                <a:lnTo>
                  <a:pt x="1007212" y="8643"/>
                </a:lnTo>
                <a:lnTo>
                  <a:pt x="1061888" y="5673"/>
                </a:lnTo>
                <a:lnTo>
                  <a:pt x="1117620" y="3319"/>
                </a:lnTo>
                <a:lnTo>
                  <a:pt x="1174375" y="1586"/>
                </a:lnTo>
                <a:lnTo>
                  <a:pt x="1232121" y="479"/>
                </a:lnTo>
                <a:lnTo>
                  <a:pt x="1290828" y="0"/>
                </a:lnTo>
                <a:lnTo>
                  <a:pt x="1350464" y="153"/>
                </a:lnTo>
                <a:lnTo>
                  <a:pt x="1410997" y="945"/>
                </a:lnTo>
                <a:lnTo>
                  <a:pt x="1472396" y="2377"/>
                </a:lnTo>
                <a:lnTo>
                  <a:pt x="1534630" y="4454"/>
                </a:lnTo>
                <a:lnTo>
                  <a:pt x="1597667" y="7181"/>
                </a:lnTo>
                <a:lnTo>
                  <a:pt x="1661476" y="10562"/>
                </a:lnTo>
                <a:lnTo>
                  <a:pt x="1726026" y="14600"/>
                </a:lnTo>
                <a:lnTo>
                  <a:pt x="1791284" y="19300"/>
                </a:lnTo>
                <a:lnTo>
                  <a:pt x="1857221" y="24665"/>
                </a:lnTo>
                <a:lnTo>
                  <a:pt x="1923803" y="30701"/>
                </a:lnTo>
                <a:lnTo>
                  <a:pt x="1991000" y="37410"/>
                </a:lnTo>
                <a:lnTo>
                  <a:pt x="2058780" y="44798"/>
                </a:lnTo>
                <a:lnTo>
                  <a:pt x="2127113" y="52867"/>
                </a:lnTo>
                <a:lnTo>
                  <a:pt x="2195966" y="61623"/>
                </a:lnTo>
                <a:lnTo>
                  <a:pt x="2265307" y="71070"/>
                </a:lnTo>
                <a:lnTo>
                  <a:pt x="2335107" y="81211"/>
                </a:lnTo>
                <a:lnTo>
                  <a:pt x="2405333" y="92050"/>
                </a:lnTo>
                <a:lnTo>
                  <a:pt x="2475453" y="103504"/>
                </a:lnTo>
                <a:lnTo>
                  <a:pt x="2544952" y="115489"/>
                </a:lnTo>
                <a:lnTo>
                  <a:pt x="2613802" y="127993"/>
                </a:lnTo>
                <a:lnTo>
                  <a:pt x="2681972" y="141002"/>
                </a:lnTo>
                <a:lnTo>
                  <a:pt x="2749436" y="154502"/>
                </a:lnTo>
                <a:lnTo>
                  <a:pt x="2816164" y="168479"/>
                </a:lnTo>
                <a:lnTo>
                  <a:pt x="2882127" y="182921"/>
                </a:lnTo>
                <a:lnTo>
                  <a:pt x="2947298" y="197812"/>
                </a:lnTo>
                <a:lnTo>
                  <a:pt x="3011647" y="213141"/>
                </a:lnTo>
                <a:lnTo>
                  <a:pt x="3075146" y="228892"/>
                </a:lnTo>
                <a:lnTo>
                  <a:pt x="3137766" y="245053"/>
                </a:lnTo>
                <a:lnTo>
                  <a:pt x="3199478" y="261609"/>
                </a:lnTo>
                <a:lnTo>
                  <a:pt x="3260255" y="278548"/>
                </a:lnTo>
                <a:lnTo>
                  <a:pt x="3320066" y="295855"/>
                </a:lnTo>
                <a:lnTo>
                  <a:pt x="3378885" y="313517"/>
                </a:lnTo>
                <a:lnTo>
                  <a:pt x="3436682" y="331520"/>
                </a:lnTo>
                <a:lnTo>
                  <a:pt x="3493428" y="349851"/>
                </a:lnTo>
                <a:lnTo>
                  <a:pt x="3549095" y="368496"/>
                </a:lnTo>
                <a:lnTo>
                  <a:pt x="3603654" y="387442"/>
                </a:lnTo>
                <a:lnTo>
                  <a:pt x="3657077" y="406674"/>
                </a:lnTo>
                <a:lnTo>
                  <a:pt x="3709335" y="426180"/>
                </a:lnTo>
                <a:lnTo>
                  <a:pt x="3760400" y="445945"/>
                </a:lnTo>
                <a:lnTo>
                  <a:pt x="3810242" y="465956"/>
                </a:lnTo>
                <a:lnTo>
                  <a:pt x="3858834" y="486199"/>
                </a:lnTo>
                <a:lnTo>
                  <a:pt x="3906146" y="506661"/>
                </a:lnTo>
                <a:lnTo>
                  <a:pt x="3952150" y="527328"/>
                </a:lnTo>
                <a:lnTo>
                  <a:pt x="3996818" y="548187"/>
                </a:lnTo>
                <a:lnTo>
                  <a:pt x="4040120" y="569223"/>
                </a:lnTo>
                <a:lnTo>
                  <a:pt x="4082028" y="590423"/>
                </a:lnTo>
                <a:lnTo>
                  <a:pt x="4122514" y="611775"/>
                </a:lnTo>
                <a:lnTo>
                  <a:pt x="4161549" y="633263"/>
                </a:lnTo>
                <a:lnTo>
                  <a:pt x="4199104" y="654874"/>
                </a:lnTo>
                <a:lnTo>
                  <a:pt x="4235151" y="676595"/>
                </a:lnTo>
                <a:lnTo>
                  <a:pt x="4269661" y="698413"/>
                </a:lnTo>
                <a:lnTo>
                  <a:pt x="4302605" y="720312"/>
                </a:lnTo>
                <a:lnTo>
                  <a:pt x="4333955" y="742281"/>
                </a:lnTo>
                <a:lnTo>
                  <a:pt x="4391758" y="786370"/>
                </a:lnTo>
                <a:lnTo>
                  <a:pt x="4442842" y="830571"/>
                </a:lnTo>
                <a:lnTo>
                  <a:pt x="4486976" y="874775"/>
                </a:lnTo>
                <a:lnTo>
                  <a:pt x="4523932" y="918873"/>
                </a:lnTo>
                <a:lnTo>
                  <a:pt x="4553482" y="962756"/>
                </a:lnTo>
                <a:lnTo>
                  <a:pt x="4575396" y="1006315"/>
                </a:lnTo>
                <a:lnTo>
                  <a:pt x="4589446" y="1049441"/>
                </a:lnTo>
                <a:lnTo>
                  <a:pt x="4595401" y="1092025"/>
                </a:lnTo>
                <a:lnTo>
                  <a:pt x="4595273" y="1113080"/>
                </a:lnTo>
                <a:lnTo>
                  <a:pt x="4588693" y="1154495"/>
                </a:lnTo>
                <a:lnTo>
                  <a:pt x="4573859" y="1194110"/>
                </a:lnTo>
                <a:lnTo>
                  <a:pt x="4551038" y="1231749"/>
                </a:lnTo>
                <a:lnTo>
                  <a:pt x="4520480" y="1267381"/>
                </a:lnTo>
                <a:lnTo>
                  <a:pt x="4482436" y="1300973"/>
                </a:lnTo>
                <a:lnTo>
                  <a:pt x="4437157" y="1332492"/>
                </a:lnTo>
                <a:lnTo>
                  <a:pt x="4384896" y="1361906"/>
                </a:lnTo>
                <a:lnTo>
                  <a:pt x="4325903" y="1389180"/>
                </a:lnTo>
                <a:lnTo>
                  <a:pt x="4260430" y="1414284"/>
                </a:lnTo>
                <a:lnTo>
                  <a:pt x="4188728" y="1437183"/>
                </a:lnTo>
                <a:lnTo>
                  <a:pt x="4150619" y="1447796"/>
                </a:lnTo>
                <a:lnTo>
                  <a:pt x="4111048" y="1457846"/>
                </a:lnTo>
                <a:lnTo>
                  <a:pt x="4070045" y="1467328"/>
                </a:lnTo>
                <a:lnTo>
                  <a:pt x="4027642" y="1476239"/>
                </a:lnTo>
                <a:lnTo>
                  <a:pt x="3983870" y="1484574"/>
                </a:lnTo>
                <a:lnTo>
                  <a:pt x="3938761" y="1492329"/>
                </a:lnTo>
                <a:lnTo>
                  <a:pt x="3892345" y="1499500"/>
                </a:lnTo>
                <a:lnTo>
                  <a:pt x="3844656" y="1506084"/>
                </a:lnTo>
                <a:lnTo>
                  <a:pt x="3795723" y="1512076"/>
                </a:lnTo>
                <a:lnTo>
                  <a:pt x="3745579" y="1517471"/>
                </a:lnTo>
                <a:lnTo>
                  <a:pt x="3694254" y="1522266"/>
                </a:lnTo>
                <a:lnTo>
                  <a:pt x="3641780" y="1526457"/>
                </a:lnTo>
                <a:lnTo>
                  <a:pt x="3588189" y="1530040"/>
                </a:lnTo>
                <a:lnTo>
                  <a:pt x="3533513" y="1533010"/>
                </a:lnTo>
                <a:lnTo>
                  <a:pt x="3477781" y="1535363"/>
                </a:lnTo>
                <a:lnTo>
                  <a:pt x="3421026" y="1537096"/>
                </a:lnTo>
                <a:lnTo>
                  <a:pt x="3363280" y="1538204"/>
                </a:lnTo>
                <a:lnTo>
                  <a:pt x="3304573" y="1538683"/>
                </a:lnTo>
                <a:lnTo>
                  <a:pt x="3244937" y="1538529"/>
                </a:lnTo>
                <a:lnTo>
                  <a:pt x="3184404" y="1537738"/>
                </a:lnTo>
                <a:lnTo>
                  <a:pt x="3123005" y="1536306"/>
                </a:lnTo>
                <a:lnTo>
                  <a:pt x="3060771" y="1534228"/>
                </a:lnTo>
                <a:lnTo>
                  <a:pt x="2997734" y="1531501"/>
                </a:lnTo>
                <a:lnTo>
                  <a:pt x="2933925" y="1528120"/>
                </a:lnTo>
                <a:lnTo>
                  <a:pt x="2869375" y="1524082"/>
                </a:lnTo>
                <a:lnTo>
                  <a:pt x="2804117" y="1519383"/>
                </a:lnTo>
                <a:lnTo>
                  <a:pt x="2738180" y="1514017"/>
                </a:lnTo>
                <a:lnTo>
                  <a:pt x="2671598" y="1507982"/>
                </a:lnTo>
                <a:lnTo>
                  <a:pt x="2604401" y="1501272"/>
                </a:lnTo>
                <a:lnTo>
                  <a:pt x="2536621" y="1493885"/>
                </a:lnTo>
                <a:lnTo>
                  <a:pt x="2468288" y="1485815"/>
                </a:lnTo>
                <a:lnTo>
                  <a:pt x="2399435" y="1477059"/>
                </a:lnTo>
                <a:lnTo>
                  <a:pt x="2330094" y="1467613"/>
                </a:lnTo>
                <a:lnTo>
                  <a:pt x="2260294" y="1457472"/>
                </a:lnTo>
                <a:lnTo>
                  <a:pt x="2190068" y="1446632"/>
                </a:lnTo>
                <a:lnTo>
                  <a:pt x="2119948" y="1435179"/>
                </a:lnTo>
                <a:lnTo>
                  <a:pt x="2050448" y="1423193"/>
                </a:lnTo>
                <a:lnTo>
                  <a:pt x="1981599" y="1410689"/>
                </a:lnTo>
                <a:lnTo>
                  <a:pt x="1913429" y="1397680"/>
                </a:lnTo>
                <a:lnTo>
                  <a:pt x="1845965" y="1384180"/>
                </a:lnTo>
                <a:lnTo>
                  <a:pt x="1779237" y="1370203"/>
                </a:lnTo>
                <a:lnTo>
                  <a:pt x="1713274" y="1355762"/>
                </a:lnTo>
                <a:lnTo>
                  <a:pt x="1648103" y="1340870"/>
                </a:lnTo>
                <a:lnTo>
                  <a:pt x="1583754" y="1325542"/>
                </a:lnTo>
                <a:lnTo>
                  <a:pt x="1520255" y="1309791"/>
                </a:lnTo>
                <a:lnTo>
                  <a:pt x="1457635" y="1293630"/>
                </a:lnTo>
                <a:lnTo>
                  <a:pt x="1395923" y="1277073"/>
                </a:lnTo>
                <a:lnTo>
                  <a:pt x="1335146" y="1260135"/>
                </a:lnTo>
                <a:lnTo>
                  <a:pt x="1275335" y="1242828"/>
                </a:lnTo>
                <a:lnTo>
                  <a:pt x="1216516" y="1225166"/>
                </a:lnTo>
                <a:lnTo>
                  <a:pt x="1158719" y="1207162"/>
                </a:lnTo>
                <a:lnTo>
                  <a:pt x="1101973" y="1188831"/>
                </a:lnTo>
                <a:lnTo>
                  <a:pt x="1046306" y="1170186"/>
                </a:lnTo>
                <a:lnTo>
                  <a:pt x="991747" y="1151241"/>
                </a:lnTo>
                <a:lnTo>
                  <a:pt x="938324" y="1132008"/>
                </a:lnTo>
                <a:lnTo>
                  <a:pt x="886065" y="1112503"/>
                </a:lnTo>
                <a:lnTo>
                  <a:pt x="835001" y="1092738"/>
                </a:lnTo>
                <a:lnTo>
                  <a:pt x="785159" y="1072727"/>
                </a:lnTo>
                <a:lnTo>
                  <a:pt x="736567" y="1052483"/>
                </a:lnTo>
                <a:lnTo>
                  <a:pt x="689255" y="1032021"/>
                </a:lnTo>
                <a:lnTo>
                  <a:pt x="643251" y="1011354"/>
                </a:lnTo>
                <a:lnTo>
                  <a:pt x="598583" y="990496"/>
                </a:lnTo>
                <a:lnTo>
                  <a:pt x="555281" y="969459"/>
                </a:lnTo>
                <a:lnTo>
                  <a:pt x="513373" y="948259"/>
                </a:lnTo>
                <a:lnTo>
                  <a:pt x="472887" y="926908"/>
                </a:lnTo>
                <a:lnTo>
                  <a:pt x="433852" y="905420"/>
                </a:lnTo>
                <a:lnTo>
                  <a:pt x="396297" y="883808"/>
                </a:lnTo>
                <a:lnTo>
                  <a:pt x="360250" y="862087"/>
                </a:lnTo>
                <a:lnTo>
                  <a:pt x="325740" y="840270"/>
                </a:lnTo>
                <a:lnTo>
                  <a:pt x="292796" y="818370"/>
                </a:lnTo>
                <a:lnTo>
                  <a:pt x="261446" y="796402"/>
                </a:lnTo>
                <a:lnTo>
                  <a:pt x="203643" y="752312"/>
                </a:lnTo>
                <a:lnTo>
                  <a:pt x="152559" y="708111"/>
                </a:lnTo>
                <a:lnTo>
                  <a:pt x="108425" y="663907"/>
                </a:lnTo>
                <a:lnTo>
                  <a:pt x="71469" y="619809"/>
                </a:lnTo>
                <a:lnTo>
                  <a:pt x="41919" y="575926"/>
                </a:lnTo>
                <a:lnTo>
                  <a:pt x="20005" y="532367"/>
                </a:lnTo>
                <a:lnTo>
                  <a:pt x="5955" y="489241"/>
                </a:lnTo>
                <a:lnTo>
                  <a:pt x="0" y="446657"/>
                </a:lnTo>
                <a:lnTo>
                  <a:pt x="128" y="425603"/>
                </a:lnTo>
                <a:lnTo>
                  <a:pt x="2366" y="404724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8657" y="354533"/>
            <a:ext cx="5186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Facing</a:t>
            </a:r>
            <a:r>
              <a:rPr sz="4000" spc="-7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600200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0" y="571500"/>
                </a:moveTo>
                <a:lnTo>
                  <a:pt x="6278" y="516466"/>
                </a:lnTo>
                <a:lnTo>
                  <a:pt x="24730" y="462911"/>
                </a:lnTo>
                <a:lnTo>
                  <a:pt x="54781" y="411075"/>
                </a:lnTo>
                <a:lnTo>
                  <a:pt x="95857" y="361196"/>
                </a:lnTo>
                <a:lnTo>
                  <a:pt x="147382" y="313516"/>
                </a:lnTo>
                <a:lnTo>
                  <a:pt x="208783" y="268273"/>
                </a:lnTo>
                <a:lnTo>
                  <a:pt x="243006" y="246640"/>
                </a:lnTo>
                <a:lnTo>
                  <a:pt x="279484" y="225707"/>
                </a:lnTo>
                <a:lnTo>
                  <a:pt x="318142" y="205503"/>
                </a:lnTo>
                <a:lnTo>
                  <a:pt x="358910" y="186057"/>
                </a:lnTo>
                <a:lnTo>
                  <a:pt x="401716" y="167401"/>
                </a:lnTo>
                <a:lnTo>
                  <a:pt x="446488" y="149564"/>
                </a:lnTo>
                <a:lnTo>
                  <a:pt x="493155" y="132576"/>
                </a:lnTo>
                <a:lnTo>
                  <a:pt x="541643" y="116467"/>
                </a:lnTo>
                <a:lnTo>
                  <a:pt x="591882" y="101267"/>
                </a:lnTo>
                <a:lnTo>
                  <a:pt x="643800" y="87005"/>
                </a:lnTo>
                <a:lnTo>
                  <a:pt x="697324" y="73713"/>
                </a:lnTo>
                <a:lnTo>
                  <a:pt x="752383" y="61419"/>
                </a:lnTo>
                <a:lnTo>
                  <a:pt x="808906" y="50153"/>
                </a:lnTo>
                <a:lnTo>
                  <a:pt x="866820" y="39947"/>
                </a:lnTo>
                <a:lnTo>
                  <a:pt x="926053" y="30829"/>
                </a:lnTo>
                <a:lnTo>
                  <a:pt x="986534" y="22829"/>
                </a:lnTo>
                <a:lnTo>
                  <a:pt x="1048191" y="15978"/>
                </a:lnTo>
                <a:lnTo>
                  <a:pt x="1110952" y="10306"/>
                </a:lnTo>
                <a:lnTo>
                  <a:pt x="1174745" y="5842"/>
                </a:lnTo>
                <a:lnTo>
                  <a:pt x="1239499" y="2616"/>
                </a:lnTo>
                <a:lnTo>
                  <a:pt x="1305141" y="659"/>
                </a:lnTo>
                <a:lnTo>
                  <a:pt x="1371600" y="0"/>
                </a:lnTo>
                <a:lnTo>
                  <a:pt x="1438058" y="659"/>
                </a:lnTo>
                <a:lnTo>
                  <a:pt x="1503700" y="2616"/>
                </a:lnTo>
                <a:lnTo>
                  <a:pt x="1568454" y="5842"/>
                </a:lnTo>
                <a:lnTo>
                  <a:pt x="1632247" y="10306"/>
                </a:lnTo>
                <a:lnTo>
                  <a:pt x="1695008" y="15978"/>
                </a:lnTo>
                <a:lnTo>
                  <a:pt x="1756665" y="22829"/>
                </a:lnTo>
                <a:lnTo>
                  <a:pt x="1817146" y="30829"/>
                </a:lnTo>
                <a:lnTo>
                  <a:pt x="1876379" y="39947"/>
                </a:lnTo>
                <a:lnTo>
                  <a:pt x="1934293" y="50153"/>
                </a:lnTo>
                <a:lnTo>
                  <a:pt x="1990816" y="61419"/>
                </a:lnTo>
                <a:lnTo>
                  <a:pt x="2045875" y="73713"/>
                </a:lnTo>
                <a:lnTo>
                  <a:pt x="2099399" y="87005"/>
                </a:lnTo>
                <a:lnTo>
                  <a:pt x="2151317" y="101267"/>
                </a:lnTo>
                <a:lnTo>
                  <a:pt x="2201556" y="116467"/>
                </a:lnTo>
                <a:lnTo>
                  <a:pt x="2250044" y="132576"/>
                </a:lnTo>
                <a:lnTo>
                  <a:pt x="2296711" y="149564"/>
                </a:lnTo>
                <a:lnTo>
                  <a:pt x="2341483" y="167401"/>
                </a:lnTo>
                <a:lnTo>
                  <a:pt x="2384289" y="186057"/>
                </a:lnTo>
                <a:lnTo>
                  <a:pt x="2425057" y="205503"/>
                </a:lnTo>
                <a:lnTo>
                  <a:pt x="2463715" y="225707"/>
                </a:lnTo>
                <a:lnTo>
                  <a:pt x="2500193" y="246640"/>
                </a:lnTo>
                <a:lnTo>
                  <a:pt x="2534416" y="268273"/>
                </a:lnTo>
                <a:lnTo>
                  <a:pt x="2566315" y="290575"/>
                </a:lnTo>
                <a:lnTo>
                  <a:pt x="2622850" y="337067"/>
                </a:lnTo>
                <a:lnTo>
                  <a:pt x="2669222" y="385876"/>
                </a:lnTo>
                <a:lnTo>
                  <a:pt x="2704857" y="436763"/>
                </a:lnTo>
                <a:lnTo>
                  <a:pt x="2729181" y="489489"/>
                </a:lnTo>
                <a:lnTo>
                  <a:pt x="2741618" y="543813"/>
                </a:lnTo>
                <a:lnTo>
                  <a:pt x="2743200" y="571500"/>
                </a:lnTo>
                <a:lnTo>
                  <a:pt x="2741618" y="599186"/>
                </a:lnTo>
                <a:lnTo>
                  <a:pt x="2729181" y="653510"/>
                </a:lnTo>
                <a:lnTo>
                  <a:pt x="2704857" y="706236"/>
                </a:lnTo>
                <a:lnTo>
                  <a:pt x="2669222" y="757123"/>
                </a:lnTo>
                <a:lnTo>
                  <a:pt x="2622850" y="805932"/>
                </a:lnTo>
                <a:lnTo>
                  <a:pt x="2566315" y="852424"/>
                </a:lnTo>
                <a:lnTo>
                  <a:pt x="2534416" y="874726"/>
                </a:lnTo>
                <a:lnTo>
                  <a:pt x="2500193" y="896359"/>
                </a:lnTo>
                <a:lnTo>
                  <a:pt x="2463715" y="917292"/>
                </a:lnTo>
                <a:lnTo>
                  <a:pt x="2425057" y="937496"/>
                </a:lnTo>
                <a:lnTo>
                  <a:pt x="2384289" y="956942"/>
                </a:lnTo>
                <a:lnTo>
                  <a:pt x="2341483" y="975598"/>
                </a:lnTo>
                <a:lnTo>
                  <a:pt x="2296711" y="993435"/>
                </a:lnTo>
                <a:lnTo>
                  <a:pt x="2250044" y="1010423"/>
                </a:lnTo>
                <a:lnTo>
                  <a:pt x="2201556" y="1026532"/>
                </a:lnTo>
                <a:lnTo>
                  <a:pt x="2151317" y="1041732"/>
                </a:lnTo>
                <a:lnTo>
                  <a:pt x="2099399" y="1055994"/>
                </a:lnTo>
                <a:lnTo>
                  <a:pt x="2045875" y="1069286"/>
                </a:lnTo>
                <a:lnTo>
                  <a:pt x="1990816" y="1081580"/>
                </a:lnTo>
                <a:lnTo>
                  <a:pt x="1934293" y="1092846"/>
                </a:lnTo>
                <a:lnTo>
                  <a:pt x="1876379" y="1103052"/>
                </a:lnTo>
                <a:lnTo>
                  <a:pt x="1817146" y="1112170"/>
                </a:lnTo>
                <a:lnTo>
                  <a:pt x="1756665" y="1120170"/>
                </a:lnTo>
                <a:lnTo>
                  <a:pt x="1695008" y="1127021"/>
                </a:lnTo>
                <a:lnTo>
                  <a:pt x="1632247" y="1132693"/>
                </a:lnTo>
                <a:lnTo>
                  <a:pt x="1568454" y="1137157"/>
                </a:lnTo>
                <a:lnTo>
                  <a:pt x="1503700" y="1140383"/>
                </a:lnTo>
                <a:lnTo>
                  <a:pt x="1438058" y="1142340"/>
                </a:lnTo>
                <a:lnTo>
                  <a:pt x="1371600" y="1143000"/>
                </a:lnTo>
                <a:lnTo>
                  <a:pt x="1305141" y="1142340"/>
                </a:lnTo>
                <a:lnTo>
                  <a:pt x="1239499" y="1140383"/>
                </a:lnTo>
                <a:lnTo>
                  <a:pt x="1174745" y="1137157"/>
                </a:lnTo>
                <a:lnTo>
                  <a:pt x="1110952" y="1132693"/>
                </a:lnTo>
                <a:lnTo>
                  <a:pt x="1048191" y="1127021"/>
                </a:lnTo>
                <a:lnTo>
                  <a:pt x="986534" y="1120170"/>
                </a:lnTo>
                <a:lnTo>
                  <a:pt x="926053" y="1112170"/>
                </a:lnTo>
                <a:lnTo>
                  <a:pt x="866820" y="1103052"/>
                </a:lnTo>
                <a:lnTo>
                  <a:pt x="808906" y="1092846"/>
                </a:lnTo>
                <a:lnTo>
                  <a:pt x="752383" y="1081580"/>
                </a:lnTo>
                <a:lnTo>
                  <a:pt x="697324" y="1069286"/>
                </a:lnTo>
                <a:lnTo>
                  <a:pt x="643800" y="1055994"/>
                </a:lnTo>
                <a:lnTo>
                  <a:pt x="591882" y="1041732"/>
                </a:lnTo>
                <a:lnTo>
                  <a:pt x="541643" y="1026532"/>
                </a:lnTo>
                <a:lnTo>
                  <a:pt x="493155" y="1010423"/>
                </a:lnTo>
                <a:lnTo>
                  <a:pt x="446488" y="993435"/>
                </a:lnTo>
                <a:lnTo>
                  <a:pt x="401716" y="975598"/>
                </a:lnTo>
                <a:lnTo>
                  <a:pt x="358910" y="956942"/>
                </a:lnTo>
                <a:lnTo>
                  <a:pt x="318142" y="937496"/>
                </a:lnTo>
                <a:lnTo>
                  <a:pt x="279484" y="917292"/>
                </a:lnTo>
                <a:lnTo>
                  <a:pt x="243006" y="896359"/>
                </a:lnTo>
                <a:lnTo>
                  <a:pt x="208783" y="874726"/>
                </a:lnTo>
                <a:lnTo>
                  <a:pt x="176884" y="852424"/>
                </a:lnTo>
                <a:lnTo>
                  <a:pt x="120349" y="805932"/>
                </a:lnTo>
                <a:lnTo>
                  <a:pt x="73977" y="757123"/>
                </a:lnTo>
                <a:lnTo>
                  <a:pt x="38342" y="706236"/>
                </a:lnTo>
                <a:lnTo>
                  <a:pt x="14018" y="653510"/>
                </a:lnTo>
                <a:lnTo>
                  <a:pt x="1581" y="599186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3200400"/>
            <a:ext cx="1600200" cy="1066800"/>
          </a:xfrm>
          <a:custGeom>
            <a:avLst/>
            <a:gdLst/>
            <a:ahLst/>
            <a:cxnLst/>
            <a:rect l="l" t="t" r="r" b="b"/>
            <a:pathLst>
              <a:path w="1600200" h="1066800">
                <a:moveTo>
                  <a:pt x="0" y="533400"/>
                </a:moveTo>
                <a:lnTo>
                  <a:pt x="2009" y="495300"/>
                </a:lnTo>
                <a:lnTo>
                  <a:pt x="17676" y="421364"/>
                </a:lnTo>
                <a:lnTo>
                  <a:pt x="47971" y="351044"/>
                </a:lnTo>
                <a:lnTo>
                  <a:pt x="68266" y="317467"/>
                </a:lnTo>
                <a:lnTo>
                  <a:pt x="91812" y="285064"/>
                </a:lnTo>
                <a:lnTo>
                  <a:pt x="118472" y="253926"/>
                </a:lnTo>
                <a:lnTo>
                  <a:pt x="148113" y="224144"/>
                </a:lnTo>
                <a:lnTo>
                  <a:pt x="180598" y="195807"/>
                </a:lnTo>
                <a:lnTo>
                  <a:pt x="215792" y="169006"/>
                </a:lnTo>
                <a:lnTo>
                  <a:pt x="253559" y="143831"/>
                </a:lnTo>
                <a:lnTo>
                  <a:pt x="293764" y="120371"/>
                </a:lnTo>
                <a:lnTo>
                  <a:pt x="336272" y="98718"/>
                </a:lnTo>
                <a:lnTo>
                  <a:pt x="380946" y="78961"/>
                </a:lnTo>
                <a:lnTo>
                  <a:pt x="427652" y="61191"/>
                </a:lnTo>
                <a:lnTo>
                  <a:pt x="476255" y="45498"/>
                </a:lnTo>
                <a:lnTo>
                  <a:pt x="526617" y="31971"/>
                </a:lnTo>
                <a:lnTo>
                  <a:pt x="578605" y="20702"/>
                </a:lnTo>
                <a:lnTo>
                  <a:pt x="632083" y="11780"/>
                </a:lnTo>
                <a:lnTo>
                  <a:pt x="686915" y="5295"/>
                </a:lnTo>
                <a:lnTo>
                  <a:pt x="742966" y="1338"/>
                </a:lnTo>
                <a:lnTo>
                  <a:pt x="800100" y="0"/>
                </a:lnTo>
                <a:lnTo>
                  <a:pt x="857233" y="1338"/>
                </a:lnTo>
                <a:lnTo>
                  <a:pt x="913284" y="5295"/>
                </a:lnTo>
                <a:lnTo>
                  <a:pt x="968116" y="11780"/>
                </a:lnTo>
                <a:lnTo>
                  <a:pt x="1021594" y="20702"/>
                </a:lnTo>
                <a:lnTo>
                  <a:pt x="1073582" y="31971"/>
                </a:lnTo>
                <a:lnTo>
                  <a:pt x="1123944" y="45498"/>
                </a:lnTo>
                <a:lnTo>
                  <a:pt x="1172547" y="61191"/>
                </a:lnTo>
                <a:lnTo>
                  <a:pt x="1219253" y="78961"/>
                </a:lnTo>
                <a:lnTo>
                  <a:pt x="1263927" y="98718"/>
                </a:lnTo>
                <a:lnTo>
                  <a:pt x="1306435" y="120371"/>
                </a:lnTo>
                <a:lnTo>
                  <a:pt x="1346640" y="143831"/>
                </a:lnTo>
                <a:lnTo>
                  <a:pt x="1384407" y="169006"/>
                </a:lnTo>
                <a:lnTo>
                  <a:pt x="1419601" y="195807"/>
                </a:lnTo>
                <a:lnTo>
                  <a:pt x="1452086" y="224144"/>
                </a:lnTo>
                <a:lnTo>
                  <a:pt x="1481727" y="253926"/>
                </a:lnTo>
                <a:lnTo>
                  <a:pt x="1508387" y="285064"/>
                </a:lnTo>
                <a:lnTo>
                  <a:pt x="1531933" y="317467"/>
                </a:lnTo>
                <a:lnTo>
                  <a:pt x="1552228" y="351044"/>
                </a:lnTo>
                <a:lnTo>
                  <a:pt x="1569136" y="385707"/>
                </a:lnTo>
                <a:lnTo>
                  <a:pt x="1592253" y="457925"/>
                </a:lnTo>
                <a:lnTo>
                  <a:pt x="1600200" y="533400"/>
                </a:lnTo>
                <a:lnTo>
                  <a:pt x="1598190" y="571499"/>
                </a:lnTo>
                <a:lnTo>
                  <a:pt x="1582523" y="645435"/>
                </a:lnTo>
                <a:lnTo>
                  <a:pt x="1552228" y="715755"/>
                </a:lnTo>
                <a:lnTo>
                  <a:pt x="1531933" y="749332"/>
                </a:lnTo>
                <a:lnTo>
                  <a:pt x="1508387" y="781735"/>
                </a:lnTo>
                <a:lnTo>
                  <a:pt x="1481727" y="812873"/>
                </a:lnTo>
                <a:lnTo>
                  <a:pt x="1452086" y="842655"/>
                </a:lnTo>
                <a:lnTo>
                  <a:pt x="1419601" y="870992"/>
                </a:lnTo>
                <a:lnTo>
                  <a:pt x="1384407" y="897793"/>
                </a:lnTo>
                <a:lnTo>
                  <a:pt x="1346640" y="922968"/>
                </a:lnTo>
                <a:lnTo>
                  <a:pt x="1306435" y="946428"/>
                </a:lnTo>
                <a:lnTo>
                  <a:pt x="1263927" y="968081"/>
                </a:lnTo>
                <a:lnTo>
                  <a:pt x="1219253" y="987838"/>
                </a:lnTo>
                <a:lnTo>
                  <a:pt x="1172547" y="1005608"/>
                </a:lnTo>
                <a:lnTo>
                  <a:pt x="1123944" y="1021301"/>
                </a:lnTo>
                <a:lnTo>
                  <a:pt x="1073582" y="1034828"/>
                </a:lnTo>
                <a:lnTo>
                  <a:pt x="1021594" y="1046097"/>
                </a:lnTo>
                <a:lnTo>
                  <a:pt x="968116" y="1055019"/>
                </a:lnTo>
                <a:lnTo>
                  <a:pt x="913284" y="1061504"/>
                </a:lnTo>
                <a:lnTo>
                  <a:pt x="857233" y="1065461"/>
                </a:lnTo>
                <a:lnTo>
                  <a:pt x="800100" y="1066800"/>
                </a:lnTo>
                <a:lnTo>
                  <a:pt x="742966" y="1065461"/>
                </a:lnTo>
                <a:lnTo>
                  <a:pt x="686915" y="1061504"/>
                </a:lnTo>
                <a:lnTo>
                  <a:pt x="632083" y="1055019"/>
                </a:lnTo>
                <a:lnTo>
                  <a:pt x="578605" y="1046097"/>
                </a:lnTo>
                <a:lnTo>
                  <a:pt x="526617" y="1034828"/>
                </a:lnTo>
                <a:lnTo>
                  <a:pt x="476255" y="1021301"/>
                </a:lnTo>
                <a:lnTo>
                  <a:pt x="427652" y="1005608"/>
                </a:lnTo>
                <a:lnTo>
                  <a:pt x="380946" y="987838"/>
                </a:lnTo>
                <a:lnTo>
                  <a:pt x="336272" y="968081"/>
                </a:lnTo>
                <a:lnTo>
                  <a:pt x="293764" y="946428"/>
                </a:lnTo>
                <a:lnTo>
                  <a:pt x="253559" y="922968"/>
                </a:lnTo>
                <a:lnTo>
                  <a:pt x="215792" y="897793"/>
                </a:lnTo>
                <a:lnTo>
                  <a:pt x="180598" y="870992"/>
                </a:lnTo>
                <a:lnTo>
                  <a:pt x="148113" y="842655"/>
                </a:lnTo>
                <a:lnTo>
                  <a:pt x="118472" y="812873"/>
                </a:lnTo>
                <a:lnTo>
                  <a:pt x="91812" y="781735"/>
                </a:lnTo>
                <a:lnTo>
                  <a:pt x="68266" y="749332"/>
                </a:lnTo>
                <a:lnTo>
                  <a:pt x="47971" y="715755"/>
                </a:lnTo>
                <a:lnTo>
                  <a:pt x="31063" y="681092"/>
                </a:lnTo>
                <a:lnTo>
                  <a:pt x="7946" y="608874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276600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0" y="533400"/>
                </a:moveTo>
                <a:lnTo>
                  <a:pt x="6278" y="482021"/>
                </a:lnTo>
                <a:lnTo>
                  <a:pt x="24730" y="432027"/>
                </a:lnTo>
                <a:lnTo>
                  <a:pt x="54781" y="383639"/>
                </a:lnTo>
                <a:lnTo>
                  <a:pt x="95857" y="337082"/>
                </a:lnTo>
                <a:lnTo>
                  <a:pt x="147382" y="292578"/>
                </a:lnTo>
                <a:lnTo>
                  <a:pt x="208783" y="250351"/>
                </a:lnTo>
                <a:lnTo>
                  <a:pt x="243006" y="230161"/>
                </a:lnTo>
                <a:lnTo>
                  <a:pt x="279484" y="210624"/>
                </a:lnTo>
                <a:lnTo>
                  <a:pt x="318142" y="191767"/>
                </a:lnTo>
                <a:lnTo>
                  <a:pt x="358910" y="173620"/>
                </a:lnTo>
                <a:lnTo>
                  <a:pt x="401716" y="156209"/>
                </a:lnTo>
                <a:lnTo>
                  <a:pt x="446488" y="139564"/>
                </a:lnTo>
                <a:lnTo>
                  <a:pt x="493155" y="123710"/>
                </a:lnTo>
                <a:lnTo>
                  <a:pt x="541643" y="108677"/>
                </a:lnTo>
                <a:lnTo>
                  <a:pt x="591882" y="94493"/>
                </a:lnTo>
                <a:lnTo>
                  <a:pt x="643800" y="81184"/>
                </a:lnTo>
                <a:lnTo>
                  <a:pt x="697324" y="68780"/>
                </a:lnTo>
                <a:lnTo>
                  <a:pt x="752383" y="57308"/>
                </a:lnTo>
                <a:lnTo>
                  <a:pt x="808906" y="46797"/>
                </a:lnTo>
                <a:lnTo>
                  <a:pt x="866820" y="37273"/>
                </a:lnTo>
                <a:lnTo>
                  <a:pt x="926053" y="28765"/>
                </a:lnTo>
                <a:lnTo>
                  <a:pt x="986534" y="21301"/>
                </a:lnTo>
                <a:lnTo>
                  <a:pt x="1048191" y="14908"/>
                </a:lnTo>
                <a:lnTo>
                  <a:pt x="1110952" y="9616"/>
                </a:lnTo>
                <a:lnTo>
                  <a:pt x="1174745" y="5450"/>
                </a:lnTo>
                <a:lnTo>
                  <a:pt x="1239499" y="2441"/>
                </a:lnTo>
                <a:lnTo>
                  <a:pt x="1305141" y="614"/>
                </a:lnTo>
                <a:lnTo>
                  <a:pt x="1371600" y="0"/>
                </a:lnTo>
                <a:lnTo>
                  <a:pt x="1438058" y="614"/>
                </a:lnTo>
                <a:lnTo>
                  <a:pt x="1503700" y="2441"/>
                </a:lnTo>
                <a:lnTo>
                  <a:pt x="1568454" y="5450"/>
                </a:lnTo>
                <a:lnTo>
                  <a:pt x="1632247" y="9616"/>
                </a:lnTo>
                <a:lnTo>
                  <a:pt x="1695008" y="14908"/>
                </a:lnTo>
                <a:lnTo>
                  <a:pt x="1756665" y="21301"/>
                </a:lnTo>
                <a:lnTo>
                  <a:pt x="1817146" y="28765"/>
                </a:lnTo>
                <a:lnTo>
                  <a:pt x="1876379" y="37273"/>
                </a:lnTo>
                <a:lnTo>
                  <a:pt x="1934293" y="46797"/>
                </a:lnTo>
                <a:lnTo>
                  <a:pt x="1990816" y="57308"/>
                </a:lnTo>
                <a:lnTo>
                  <a:pt x="2045875" y="68780"/>
                </a:lnTo>
                <a:lnTo>
                  <a:pt x="2099399" y="81184"/>
                </a:lnTo>
                <a:lnTo>
                  <a:pt x="2151317" y="94493"/>
                </a:lnTo>
                <a:lnTo>
                  <a:pt x="2201556" y="108677"/>
                </a:lnTo>
                <a:lnTo>
                  <a:pt x="2250044" y="123710"/>
                </a:lnTo>
                <a:lnTo>
                  <a:pt x="2296711" y="139564"/>
                </a:lnTo>
                <a:lnTo>
                  <a:pt x="2341483" y="156210"/>
                </a:lnTo>
                <a:lnTo>
                  <a:pt x="2384289" y="173620"/>
                </a:lnTo>
                <a:lnTo>
                  <a:pt x="2425057" y="191767"/>
                </a:lnTo>
                <a:lnTo>
                  <a:pt x="2463715" y="210624"/>
                </a:lnTo>
                <a:lnTo>
                  <a:pt x="2500193" y="230161"/>
                </a:lnTo>
                <a:lnTo>
                  <a:pt x="2534416" y="250351"/>
                </a:lnTo>
                <a:lnTo>
                  <a:pt x="2595817" y="292578"/>
                </a:lnTo>
                <a:lnTo>
                  <a:pt x="2647342" y="337082"/>
                </a:lnTo>
                <a:lnTo>
                  <a:pt x="2688418" y="383639"/>
                </a:lnTo>
                <a:lnTo>
                  <a:pt x="2718469" y="432027"/>
                </a:lnTo>
                <a:lnTo>
                  <a:pt x="2736921" y="482021"/>
                </a:lnTo>
                <a:lnTo>
                  <a:pt x="2743200" y="533400"/>
                </a:lnTo>
                <a:lnTo>
                  <a:pt x="2741618" y="559247"/>
                </a:lnTo>
                <a:lnTo>
                  <a:pt x="2729181" y="609962"/>
                </a:lnTo>
                <a:lnTo>
                  <a:pt x="2704857" y="659181"/>
                </a:lnTo>
                <a:lnTo>
                  <a:pt x="2669222" y="706681"/>
                </a:lnTo>
                <a:lnTo>
                  <a:pt x="2622850" y="752240"/>
                </a:lnTo>
                <a:lnTo>
                  <a:pt x="2566315" y="795633"/>
                </a:lnTo>
                <a:lnTo>
                  <a:pt x="2500193" y="836638"/>
                </a:lnTo>
                <a:lnTo>
                  <a:pt x="2463715" y="856175"/>
                </a:lnTo>
                <a:lnTo>
                  <a:pt x="2425057" y="875032"/>
                </a:lnTo>
                <a:lnTo>
                  <a:pt x="2384289" y="893179"/>
                </a:lnTo>
                <a:lnTo>
                  <a:pt x="2341483" y="910589"/>
                </a:lnTo>
                <a:lnTo>
                  <a:pt x="2296711" y="927235"/>
                </a:lnTo>
                <a:lnTo>
                  <a:pt x="2250044" y="943089"/>
                </a:lnTo>
                <a:lnTo>
                  <a:pt x="2201556" y="958122"/>
                </a:lnTo>
                <a:lnTo>
                  <a:pt x="2151317" y="972306"/>
                </a:lnTo>
                <a:lnTo>
                  <a:pt x="2099399" y="985615"/>
                </a:lnTo>
                <a:lnTo>
                  <a:pt x="2045875" y="998019"/>
                </a:lnTo>
                <a:lnTo>
                  <a:pt x="1990816" y="1009491"/>
                </a:lnTo>
                <a:lnTo>
                  <a:pt x="1934293" y="1020002"/>
                </a:lnTo>
                <a:lnTo>
                  <a:pt x="1876379" y="1029526"/>
                </a:lnTo>
                <a:lnTo>
                  <a:pt x="1817146" y="1038034"/>
                </a:lnTo>
                <a:lnTo>
                  <a:pt x="1756665" y="1045498"/>
                </a:lnTo>
                <a:lnTo>
                  <a:pt x="1695008" y="1051891"/>
                </a:lnTo>
                <a:lnTo>
                  <a:pt x="1632247" y="1057183"/>
                </a:lnTo>
                <a:lnTo>
                  <a:pt x="1568454" y="1061349"/>
                </a:lnTo>
                <a:lnTo>
                  <a:pt x="1503700" y="1064358"/>
                </a:lnTo>
                <a:lnTo>
                  <a:pt x="1438058" y="1066185"/>
                </a:lnTo>
                <a:lnTo>
                  <a:pt x="1371600" y="1066800"/>
                </a:lnTo>
                <a:lnTo>
                  <a:pt x="1305141" y="1066185"/>
                </a:lnTo>
                <a:lnTo>
                  <a:pt x="1239499" y="1064358"/>
                </a:lnTo>
                <a:lnTo>
                  <a:pt x="1174745" y="1061349"/>
                </a:lnTo>
                <a:lnTo>
                  <a:pt x="1110952" y="1057183"/>
                </a:lnTo>
                <a:lnTo>
                  <a:pt x="1048191" y="1051891"/>
                </a:lnTo>
                <a:lnTo>
                  <a:pt x="986534" y="1045498"/>
                </a:lnTo>
                <a:lnTo>
                  <a:pt x="926053" y="1038034"/>
                </a:lnTo>
                <a:lnTo>
                  <a:pt x="866820" y="1029526"/>
                </a:lnTo>
                <a:lnTo>
                  <a:pt x="808906" y="1020002"/>
                </a:lnTo>
                <a:lnTo>
                  <a:pt x="752383" y="1009491"/>
                </a:lnTo>
                <a:lnTo>
                  <a:pt x="697324" y="998019"/>
                </a:lnTo>
                <a:lnTo>
                  <a:pt x="643800" y="985615"/>
                </a:lnTo>
                <a:lnTo>
                  <a:pt x="591882" y="972306"/>
                </a:lnTo>
                <a:lnTo>
                  <a:pt x="541643" y="958122"/>
                </a:lnTo>
                <a:lnTo>
                  <a:pt x="493155" y="943089"/>
                </a:lnTo>
                <a:lnTo>
                  <a:pt x="446488" y="927235"/>
                </a:lnTo>
                <a:lnTo>
                  <a:pt x="401716" y="910590"/>
                </a:lnTo>
                <a:lnTo>
                  <a:pt x="358910" y="893179"/>
                </a:lnTo>
                <a:lnTo>
                  <a:pt x="318142" y="875032"/>
                </a:lnTo>
                <a:lnTo>
                  <a:pt x="279484" y="856175"/>
                </a:lnTo>
                <a:lnTo>
                  <a:pt x="243006" y="836638"/>
                </a:lnTo>
                <a:lnTo>
                  <a:pt x="208783" y="816448"/>
                </a:lnTo>
                <a:lnTo>
                  <a:pt x="147382" y="774221"/>
                </a:lnTo>
                <a:lnTo>
                  <a:pt x="95857" y="729717"/>
                </a:lnTo>
                <a:lnTo>
                  <a:pt x="54781" y="683160"/>
                </a:lnTo>
                <a:lnTo>
                  <a:pt x="24730" y="634772"/>
                </a:lnTo>
                <a:lnTo>
                  <a:pt x="6278" y="58477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6378" y="1926463"/>
            <a:ext cx="1801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Fuel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705" y="3574541"/>
            <a:ext cx="14973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Solid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0" y="2743200"/>
            <a:ext cx="2895600" cy="457200"/>
          </a:xfrm>
          <a:custGeom>
            <a:avLst/>
            <a:gdLst/>
            <a:ahLst/>
            <a:cxnLst/>
            <a:rect l="l" t="t" r="r" b="b"/>
            <a:pathLst>
              <a:path w="2895600" h="457200">
                <a:moveTo>
                  <a:pt x="28956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372" y="3531489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8200" y="2743200"/>
            <a:ext cx="3048000" cy="533400"/>
          </a:xfrm>
          <a:custGeom>
            <a:avLst/>
            <a:gdLst/>
            <a:ahLst/>
            <a:cxnLst/>
            <a:rect l="l" t="t" r="r" b="b"/>
            <a:pathLst>
              <a:path w="3048000" h="533400">
                <a:moveTo>
                  <a:pt x="0" y="0"/>
                </a:moveTo>
                <a:lnTo>
                  <a:pt x="304800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u="sng" spc="-5" dirty="0"/>
              <a:t>ategorizing Hearth</a:t>
            </a:r>
            <a:r>
              <a:rPr sz="4000" u="sng" spc="-170" dirty="0"/>
              <a:t> </a:t>
            </a:r>
            <a:r>
              <a:rPr sz="4000" u="sng" spc="-5" dirty="0"/>
              <a:t>Appliances</a:t>
            </a:r>
            <a:endParaRPr sz="4000"/>
          </a:p>
        </p:txBody>
      </p:sp>
      <p:sp>
        <p:nvSpPr>
          <p:cNvPr id="13" name="object 13"/>
          <p:cNvSpPr/>
          <p:nvPr/>
        </p:nvSpPr>
        <p:spPr>
          <a:xfrm>
            <a:off x="458787" y="5181600"/>
            <a:ext cx="2216785" cy="443230"/>
          </a:xfrm>
          <a:custGeom>
            <a:avLst/>
            <a:gdLst/>
            <a:ahLst/>
            <a:cxnLst/>
            <a:rect l="l" t="t" r="r" b="b"/>
            <a:pathLst>
              <a:path w="2216785" h="443229">
                <a:moveTo>
                  <a:pt x="0" y="73787"/>
                </a:moveTo>
                <a:lnTo>
                  <a:pt x="5800" y="45059"/>
                </a:lnTo>
                <a:lnTo>
                  <a:pt x="21620" y="21605"/>
                </a:lnTo>
                <a:lnTo>
                  <a:pt x="45085" y="5796"/>
                </a:lnTo>
                <a:lnTo>
                  <a:pt x="73825" y="0"/>
                </a:lnTo>
                <a:lnTo>
                  <a:pt x="2142299" y="0"/>
                </a:lnTo>
                <a:lnTo>
                  <a:pt x="2171047" y="5796"/>
                </a:lnTo>
                <a:lnTo>
                  <a:pt x="2194544" y="21605"/>
                </a:lnTo>
                <a:lnTo>
                  <a:pt x="2210397" y="45059"/>
                </a:lnTo>
                <a:lnTo>
                  <a:pt x="2216213" y="73787"/>
                </a:lnTo>
                <a:lnTo>
                  <a:pt x="2216213" y="369062"/>
                </a:lnTo>
                <a:lnTo>
                  <a:pt x="2210397" y="397815"/>
                </a:lnTo>
                <a:lnTo>
                  <a:pt x="2194544" y="421289"/>
                </a:lnTo>
                <a:lnTo>
                  <a:pt x="2171047" y="437111"/>
                </a:lnTo>
                <a:lnTo>
                  <a:pt x="2142299" y="442912"/>
                </a:lnTo>
                <a:lnTo>
                  <a:pt x="73825" y="442912"/>
                </a:lnTo>
                <a:lnTo>
                  <a:pt x="45085" y="437111"/>
                </a:lnTo>
                <a:lnTo>
                  <a:pt x="21620" y="421289"/>
                </a:lnTo>
                <a:lnTo>
                  <a:pt x="5800" y="397815"/>
                </a:lnTo>
                <a:lnTo>
                  <a:pt x="0" y="369062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5182" y="5231638"/>
            <a:ext cx="1380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Natural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1851" y="5181600"/>
            <a:ext cx="1927225" cy="430530"/>
          </a:xfrm>
          <a:custGeom>
            <a:avLst/>
            <a:gdLst/>
            <a:ahLst/>
            <a:cxnLst/>
            <a:rect l="l" t="t" r="r" b="b"/>
            <a:pathLst>
              <a:path w="1927225" h="430529">
                <a:moveTo>
                  <a:pt x="0" y="71755"/>
                </a:moveTo>
                <a:lnTo>
                  <a:pt x="5619" y="43826"/>
                </a:lnTo>
                <a:lnTo>
                  <a:pt x="20955" y="21018"/>
                </a:lnTo>
                <a:lnTo>
                  <a:pt x="43719" y="5639"/>
                </a:lnTo>
                <a:lnTo>
                  <a:pt x="71628" y="0"/>
                </a:lnTo>
                <a:lnTo>
                  <a:pt x="1855470" y="0"/>
                </a:lnTo>
                <a:lnTo>
                  <a:pt x="1883398" y="5639"/>
                </a:lnTo>
                <a:lnTo>
                  <a:pt x="1906206" y="21018"/>
                </a:lnTo>
                <a:lnTo>
                  <a:pt x="1921585" y="43826"/>
                </a:lnTo>
                <a:lnTo>
                  <a:pt x="1927225" y="71755"/>
                </a:lnTo>
                <a:lnTo>
                  <a:pt x="1927225" y="358521"/>
                </a:lnTo>
                <a:lnTo>
                  <a:pt x="1921585" y="386439"/>
                </a:lnTo>
                <a:lnTo>
                  <a:pt x="1906206" y="409225"/>
                </a:lnTo>
                <a:lnTo>
                  <a:pt x="1883398" y="424582"/>
                </a:lnTo>
                <a:lnTo>
                  <a:pt x="1855470" y="430212"/>
                </a:lnTo>
                <a:lnTo>
                  <a:pt x="71628" y="430212"/>
                </a:lnTo>
                <a:lnTo>
                  <a:pt x="43719" y="424582"/>
                </a:lnTo>
                <a:lnTo>
                  <a:pt x="20955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71926" y="5225288"/>
            <a:ext cx="1737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Liquid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66925" y="4267200"/>
            <a:ext cx="224154" cy="914400"/>
          </a:xfrm>
          <a:custGeom>
            <a:avLst/>
            <a:gdLst/>
            <a:ahLst/>
            <a:cxnLst/>
            <a:rect l="l" t="t" r="r" b="b"/>
            <a:pathLst>
              <a:path w="224155" h="914400">
                <a:moveTo>
                  <a:pt x="223774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0700" y="4267200"/>
            <a:ext cx="2044700" cy="914400"/>
          </a:xfrm>
          <a:custGeom>
            <a:avLst/>
            <a:gdLst/>
            <a:ahLst/>
            <a:cxnLst/>
            <a:rect l="l" t="t" r="r" b="b"/>
            <a:pathLst>
              <a:path w="2044700" h="914400">
                <a:moveTo>
                  <a:pt x="0" y="0"/>
                </a:moveTo>
                <a:lnTo>
                  <a:pt x="2044700" y="914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9550" y="5181600"/>
            <a:ext cx="1003300" cy="430530"/>
          </a:xfrm>
          <a:custGeom>
            <a:avLst/>
            <a:gdLst/>
            <a:ahLst/>
            <a:cxnLst/>
            <a:rect l="l" t="t" r="r" b="b"/>
            <a:pathLst>
              <a:path w="1003300" h="430529">
                <a:moveTo>
                  <a:pt x="0" y="71755"/>
                </a:moveTo>
                <a:lnTo>
                  <a:pt x="5639" y="43826"/>
                </a:lnTo>
                <a:lnTo>
                  <a:pt x="21018" y="21018"/>
                </a:lnTo>
                <a:lnTo>
                  <a:pt x="43826" y="5639"/>
                </a:lnTo>
                <a:lnTo>
                  <a:pt x="71754" y="0"/>
                </a:lnTo>
                <a:lnTo>
                  <a:pt x="931545" y="0"/>
                </a:lnTo>
                <a:lnTo>
                  <a:pt x="959473" y="5639"/>
                </a:lnTo>
                <a:lnTo>
                  <a:pt x="982281" y="21018"/>
                </a:lnTo>
                <a:lnTo>
                  <a:pt x="997660" y="43826"/>
                </a:lnTo>
                <a:lnTo>
                  <a:pt x="1003300" y="71755"/>
                </a:lnTo>
                <a:lnTo>
                  <a:pt x="1003300" y="358521"/>
                </a:lnTo>
                <a:lnTo>
                  <a:pt x="997660" y="386439"/>
                </a:lnTo>
                <a:lnTo>
                  <a:pt x="982281" y="409225"/>
                </a:lnTo>
                <a:lnTo>
                  <a:pt x="959473" y="424582"/>
                </a:lnTo>
                <a:lnTo>
                  <a:pt x="931545" y="430212"/>
                </a:lnTo>
                <a:lnTo>
                  <a:pt x="71754" y="430212"/>
                </a:lnTo>
                <a:lnTo>
                  <a:pt x="43826" y="424582"/>
                </a:lnTo>
                <a:lnTo>
                  <a:pt x="21018" y="409225"/>
                </a:lnTo>
                <a:lnTo>
                  <a:pt x="563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90134" y="5225288"/>
            <a:ext cx="686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75476" y="5181600"/>
            <a:ext cx="741680" cy="430530"/>
          </a:xfrm>
          <a:custGeom>
            <a:avLst/>
            <a:gdLst/>
            <a:ahLst/>
            <a:cxnLst/>
            <a:rect l="l" t="t" r="r" b="b"/>
            <a:pathLst>
              <a:path w="741679" h="430529">
                <a:moveTo>
                  <a:pt x="0" y="71755"/>
                </a:moveTo>
                <a:lnTo>
                  <a:pt x="5619" y="43826"/>
                </a:lnTo>
                <a:lnTo>
                  <a:pt x="20954" y="21018"/>
                </a:lnTo>
                <a:lnTo>
                  <a:pt x="43719" y="5639"/>
                </a:lnTo>
                <a:lnTo>
                  <a:pt x="71627" y="0"/>
                </a:lnTo>
                <a:lnTo>
                  <a:pt x="669544" y="0"/>
                </a:lnTo>
                <a:lnTo>
                  <a:pt x="697472" y="5639"/>
                </a:lnTo>
                <a:lnTo>
                  <a:pt x="720280" y="21018"/>
                </a:lnTo>
                <a:lnTo>
                  <a:pt x="735659" y="43826"/>
                </a:lnTo>
                <a:lnTo>
                  <a:pt x="741299" y="71755"/>
                </a:lnTo>
                <a:lnTo>
                  <a:pt x="741299" y="358521"/>
                </a:lnTo>
                <a:lnTo>
                  <a:pt x="735659" y="386439"/>
                </a:lnTo>
                <a:lnTo>
                  <a:pt x="720280" y="409225"/>
                </a:lnTo>
                <a:lnTo>
                  <a:pt x="697472" y="424582"/>
                </a:lnTo>
                <a:lnTo>
                  <a:pt x="669544" y="430212"/>
                </a:lnTo>
                <a:lnTo>
                  <a:pt x="71627" y="430212"/>
                </a:lnTo>
                <a:lnTo>
                  <a:pt x="43719" y="424582"/>
                </a:lnTo>
                <a:lnTo>
                  <a:pt x="20954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6186" y="5225288"/>
            <a:ext cx="549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48200" y="4343400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0"/>
                </a:moveTo>
                <a:lnTo>
                  <a:pt x="114300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8200" y="4343400"/>
            <a:ext cx="3367404" cy="838200"/>
          </a:xfrm>
          <a:custGeom>
            <a:avLst/>
            <a:gdLst/>
            <a:ahLst/>
            <a:cxnLst/>
            <a:rect l="l" t="t" r="r" b="b"/>
            <a:pathLst>
              <a:path w="3367404" h="838200">
                <a:moveTo>
                  <a:pt x="0" y="0"/>
                </a:moveTo>
                <a:lnTo>
                  <a:pt x="3367151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8451" y="5181600"/>
            <a:ext cx="1192530" cy="430530"/>
          </a:xfrm>
          <a:custGeom>
            <a:avLst/>
            <a:gdLst/>
            <a:ahLst/>
            <a:cxnLst/>
            <a:rect l="l" t="t" r="r" b="b"/>
            <a:pathLst>
              <a:path w="1192529" h="430529">
                <a:moveTo>
                  <a:pt x="0" y="71755"/>
                </a:moveTo>
                <a:lnTo>
                  <a:pt x="5619" y="43826"/>
                </a:lnTo>
                <a:lnTo>
                  <a:pt x="20954" y="21018"/>
                </a:lnTo>
                <a:lnTo>
                  <a:pt x="43719" y="5639"/>
                </a:lnTo>
                <a:lnTo>
                  <a:pt x="71627" y="0"/>
                </a:lnTo>
                <a:lnTo>
                  <a:pt x="1120394" y="0"/>
                </a:lnTo>
                <a:lnTo>
                  <a:pt x="1148322" y="5639"/>
                </a:lnTo>
                <a:lnTo>
                  <a:pt x="1171130" y="21018"/>
                </a:lnTo>
                <a:lnTo>
                  <a:pt x="1186509" y="43826"/>
                </a:lnTo>
                <a:lnTo>
                  <a:pt x="1192149" y="71755"/>
                </a:lnTo>
                <a:lnTo>
                  <a:pt x="1192149" y="358521"/>
                </a:lnTo>
                <a:lnTo>
                  <a:pt x="1186509" y="386439"/>
                </a:lnTo>
                <a:lnTo>
                  <a:pt x="1171130" y="409225"/>
                </a:lnTo>
                <a:lnTo>
                  <a:pt x="1148322" y="424582"/>
                </a:lnTo>
                <a:lnTo>
                  <a:pt x="1120394" y="430212"/>
                </a:lnTo>
                <a:lnTo>
                  <a:pt x="71627" y="430212"/>
                </a:lnTo>
                <a:lnTo>
                  <a:pt x="43719" y="424582"/>
                </a:lnTo>
                <a:lnTo>
                  <a:pt x="20954" y="409225"/>
                </a:lnTo>
                <a:lnTo>
                  <a:pt x="5619" y="386439"/>
                </a:lnTo>
                <a:lnTo>
                  <a:pt x="0" y="358521"/>
                </a:lnTo>
                <a:lnTo>
                  <a:pt x="0" y="71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19161" y="5225288"/>
            <a:ext cx="100139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Biomass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8200" y="4343400"/>
            <a:ext cx="2199005" cy="838200"/>
          </a:xfrm>
          <a:custGeom>
            <a:avLst/>
            <a:gdLst/>
            <a:ahLst/>
            <a:cxnLst/>
            <a:rect l="l" t="t" r="r" b="b"/>
            <a:pathLst>
              <a:path w="2199004" h="838200">
                <a:moveTo>
                  <a:pt x="0" y="0"/>
                </a:moveTo>
                <a:lnTo>
                  <a:pt x="2198751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9400" y="3276600"/>
            <a:ext cx="1981200" cy="1066800"/>
          </a:xfrm>
          <a:custGeom>
            <a:avLst/>
            <a:gdLst/>
            <a:ahLst/>
            <a:cxnLst/>
            <a:rect l="l" t="t" r="r" b="b"/>
            <a:pathLst>
              <a:path w="1981200" h="1066800">
                <a:moveTo>
                  <a:pt x="0" y="533400"/>
                </a:moveTo>
                <a:lnTo>
                  <a:pt x="7717" y="466481"/>
                </a:lnTo>
                <a:lnTo>
                  <a:pt x="30252" y="402046"/>
                </a:lnTo>
                <a:lnTo>
                  <a:pt x="66675" y="340593"/>
                </a:lnTo>
                <a:lnTo>
                  <a:pt x="116059" y="282623"/>
                </a:lnTo>
                <a:lnTo>
                  <a:pt x="145322" y="255100"/>
                </a:lnTo>
                <a:lnTo>
                  <a:pt x="177476" y="228634"/>
                </a:lnTo>
                <a:lnTo>
                  <a:pt x="212406" y="203289"/>
                </a:lnTo>
                <a:lnTo>
                  <a:pt x="249997" y="179127"/>
                </a:lnTo>
                <a:lnTo>
                  <a:pt x="290131" y="156209"/>
                </a:lnTo>
                <a:lnTo>
                  <a:pt x="332693" y="134600"/>
                </a:lnTo>
                <a:lnTo>
                  <a:pt x="377568" y="114360"/>
                </a:lnTo>
                <a:lnTo>
                  <a:pt x="424638" y="95553"/>
                </a:lnTo>
                <a:lnTo>
                  <a:pt x="473789" y="78241"/>
                </a:lnTo>
                <a:lnTo>
                  <a:pt x="524903" y="62486"/>
                </a:lnTo>
                <a:lnTo>
                  <a:pt x="577866" y="48350"/>
                </a:lnTo>
                <a:lnTo>
                  <a:pt x="632560" y="35897"/>
                </a:lnTo>
                <a:lnTo>
                  <a:pt x="688870" y="25189"/>
                </a:lnTo>
                <a:lnTo>
                  <a:pt x="746680" y="16287"/>
                </a:lnTo>
                <a:lnTo>
                  <a:pt x="805874" y="9255"/>
                </a:lnTo>
                <a:lnTo>
                  <a:pt x="866336" y="4155"/>
                </a:lnTo>
                <a:lnTo>
                  <a:pt x="927950" y="1049"/>
                </a:lnTo>
                <a:lnTo>
                  <a:pt x="990600" y="0"/>
                </a:lnTo>
                <a:lnTo>
                  <a:pt x="1053249" y="1049"/>
                </a:lnTo>
                <a:lnTo>
                  <a:pt x="1114863" y="4155"/>
                </a:lnTo>
                <a:lnTo>
                  <a:pt x="1175325" y="9255"/>
                </a:lnTo>
                <a:lnTo>
                  <a:pt x="1234519" y="16287"/>
                </a:lnTo>
                <a:lnTo>
                  <a:pt x="1292329" y="25189"/>
                </a:lnTo>
                <a:lnTo>
                  <a:pt x="1348639" y="35897"/>
                </a:lnTo>
                <a:lnTo>
                  <a:pt x="1403333" y="48350"/>
                </a:lnTo>
                <a:lnTo>
                  <a:pt x="1456296" y="62486"/>
                </a:lnTo>
                <a:lnTo>
                  <a:pt x="1507410" y="78241"/>
                </a:lnTo>
                <a:lnTo>
                  <a:pt x="1556561" y="95553"/>
                </a:lnTo>
                <a:lnTo>
                  <a:pt x="1603631" y="114360"/>
                </a:lnTo>
                <a:lnTo>
                  <a:pt x="1648506" y="134600"/>
                </a:lnTo>
                <a:lnTo>
                  <a:pt x="1691068" y="156210"/>
                </a:lnTo>
                <a:lnTo>
                  <a:pt x="1731202" y="179127"/>
                </a:lnTo>
                <a:lnTo>
                  <a:pt x="1768793" y="203289"/>
                </a:lnTo>
                <a:lnTo>
                  <a:pt x="1803723" y="228634"/>
                </a:lnTo>
                <a:lnTo>
                  <a:pt x="1835877" y="255100"/>
                </a:lnTo>
                <a:lnTo>
                  <a:pt x="1865140" y="282623"/>
                </a:lnTo>
                <a:lnTo>
                  <a:pt x="1891394" y="311141"/>
                </a:lnTo>
                <a:lnTo>
                  <a:pt x="1934413" y="370915"/>
                </a:lnTo>
                <a:lnTo>
                  <a:pt x="1964008" y="433922"/>
                </a:lnTo>
                <a:lnTo>
                  <a:pt x="1979251" y="499661"/>
                </a:lnTo>
                <a:lnTo>
                  <a:pt x="1981200" y="533400"/>
                </a:lnTo>
                <a:lnTo>
                  <a:pt x="1979251" y="567138"/>
                </a:lnTo>
                <a:lnTo>
                  <a:pt x="1964008" y="632877"/>
                </a:lnTo>
                <a:lnTo>
                  <a:pt x="1934413" y="695884"/>
                </a:lnTo>
                <a:lnTo>
                  <a:pt x="1891394" y="755658"/>
                </a:lnTo>
                <a:lnTo>
                  <a:pt x="1865140" y="784176"/>
                </a:lnTo>
                <a:lnTo>
                  <a:pt x="1835877" y="811699"/>
                </a:lnTo>
                <a:lnTo>
                  <a:pt x="1803723" y="838165"/>
                </a:lnTo>
                <a:lnTo>
                  <a:pt x="1768793" y="863510"/>
                </a:lnTo>
                <a:lnTo>
                  <a:pt x="1731202" y="887672"/>
                </a:lnTo>
                <a:lnTo>
                  <a:pt x="1691068" y="910590"/>
                </a:lnTo>
                <a:lnTo>
                  <a:pt x="1648506" y="932199"/>
                </a:lnTo>
                <a:lnTo>
                  <a:pt x="1603631" y="952439"/>
                </a:lnTo>
                <a:lnTo>
                  <a:pt x="1556561" y="971246"/>
                </a:lnTo>
                <a:lnTo>
                  <a:pt x="1507410" y="988558"/>
                </a:lnTo>
                <a:lnTo>
                  <a:pt x="1456296" y="1004313"/>
                </a:lnTo>
                <a:lnTo>
                  <a:pt x="1403333" y="1018449"/>
                </a:lnTo>
                <a:lnTo>
                  <a:pt x="1348639" y="1030902"/>
                </a:lnTo>
                <a:lnTo>
                  <a:pt x="1292329" y="1041610"/>
                </a:lnTo>
                <a:lnTo>
                  <a:pt x="1234519" y="1050512"/>
                </a:lnTo>
                <a:lnTo>
                  <a:pt x="1175325" y="1057544"/>
                </a:lnTo>
                <a:lnTo>
                  <a:pt x="1114863" y="1062644"/>
                </a:lnTo>
                <a:lnTo>
                  <a:pt x="1053249" y="1065750"/>
                </a:lnTo>
                <a:lnTo>
                  <a:pt x="990600" y="1066800"/>
                </a:lnTo>
                <a:lnTo>
                  <a:pt x="927950" y="1065750"/>
                </a:lnTo>
                <a:lnTo>
                  <a:pt x="866336" y="1062644"/>
                </a:lnTo>
                <a:lnTo>
                  <a:pt x="805874" y="1057544"/>
                </a:lnTo>
                <a:lnTo>
                  <a:pt x="746680" y="1050512"/>
                </a:lnTo>
                <a:lnTo>
                  <a:pt x="688870" y="1041610"/>
                </a:lnTo>
                <a:lnTo>
                  <a:pt x="632560" y="1030902"/>
                </a:lnTo>
                <a:lnTo>
                  <a:pt x="577866" y="1018449"/>
                </a:lnTo>
                <a:lnTo>
                  <a:pt x="524903" y="1004313"/>
                </a:lnTo>
                <a:lnTo>
                  <a:pt x="473789" y="988558"/>
                </a:lnTo>
                <a:lnTo>
                  <a:pt x="424638" y="971246"/>
                </a:lnTo>
                <a:lnTo>
                  <a:pt x="377568" y="952439"/>
                </a:lnTo>
                <a:lnTo>
                  <a:pt x="332693" y="932199"/>
                </a:lnTo>
                <a:lnTo>
                  <a:pt x="290131" y="910589"/>
                </a:lnTo>
                <a:lnTo>
                  <a:pt x="249997" y="887672"/>
                </a:lnTo>
                <a:lnTo>
                  <a:pt x="212406" y="863510"/>
                </a:lnTo>
                <a:lnTo>
                  <a:pt x="177476" y="838165"/>
                </a:lnTo>
                <a:lnTo>
                  <a:pt x="145322" y="811699"/>
                </a:lnTo>
                <a:lnTo>
                  <a:pt x="116059" y="784176"/>
                </a:lnTo>
                <a:lnTo>
                  <a:pt x="89805" y="755658"/>
                </a:lnTo>
                <a:lnTo>
                  <a:pt x="46786" y="695884"/>
                </a:lnTo>
                <a:lnTo>
                  <a:pt x="17191" y="632877"/>
                </a:lnTo>
                <a:lnTo>
                  <a:pt x="1948" y="567138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19035" y="3606165"/>
            <a:ext cx="11093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Arial"/>
                <a:cs typeface="Arial"/>
              </a:rPr>
              <a:t>Electric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27432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7620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971800"/>
            <a:ext cx="4648200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8657" y="659637"/>
            <a:ext cx="518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Facing</a:t>
            </a:r>
            <a:r>
              <a:rPr sz="4000" spc="-8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352800" y="1676400"/>
            <a:ext cx="5562600" cy="2833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371600"/>
            <a:ext cx="6502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659637"/>
            <a:ext cx="518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Facing</a:t>
            </a:r>
            <a:r>
              <a:rPr sz="4000" spc="-80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543300" y="2590800"/>
            <a:ext cx="990600" cy="1371600"/>
          </a:xfrm>
          <a:custGeom>
            <a:avLst/>
            <a:gdLst/>
            <a:ahLst/>
            <a:cxnLst/>
            <a:rect l="l" t="t" r="r" b="b"/>
            <a:pathLst>
              <a:path w="990600" h="1371600">
                <a:moveTo>
                  <a:pt x="0" y="685800"/>
                </a:moveTo>
                <a:lnTo>
                  <a:pt x="1641" y="629559"/>
                </a:lnTo>
                <a:lnTo>
                  <a:pt x="6482" y="574570"/>
                </a:lnTo>
                <a:lnTo>
                  <a:pt x="14394" y="521008"/>
                </a:lnTo>
                <a:lnTo>
                  <a:pt x="25249" y="469050"/>
                </a:lnTo>
                <a:lnTo>
                  <a:pt x="38921" y="418873"/>
                </a:lnTo>
                <a:lnTo>
                  <a:pt x="55282" y="370654"/>
                </a:lnTo>
                <a:lnTo>
                  <a:pt x="74204" y="324568"/>
                </a:lnTo>
                <a:lnTo>
                  <a:pt x="95560" y="280793"/>
                </a:lnTo>
                <a:lnTo>
                  <a:pt x="119223" y="239506"/>
                </a:lnTo>
                <a:lnTo>
                  <a:pt x="145065" y="200882"/>
                </a:lnTo>
                <a:lnTo>
                  <a:pt x="172959" y="165098"/>
                </a:lnTo>
                <a:lnTo>
                  <a:pt x="202777" y="132331"/>
                </a:lnTo>
                <a:lnTo>
                  <a:pt x="234392" y="102758"/>
                </a:lnTo>
                <a:lnTo>
                  <a:pt x="267676" y="76555"/>
                </a:lnTo>
                <a:lnTo>
                  <a:pt x="302502" y="53899"/>
                </a:lnTo>
                <a:lnTo>
                  <a:pt x="338742" y="34966"/>
                </a:lnTo>
                <a:lnTo>
                  <a:pt x="376269" y="19933"/>
                </a:lnTo>
                <a:lnTo>
                  <a:pt x="414957" y="8977"/>
                </a:lnTo>
                <a:lnTo>
                  <a:pt x="454676" y="2273"/>
                </a:lnTo>
                <a:lnTo>
                  <a:pt x="495300" y="0"/>
                </a:lnTo>
                <a:lnTo>
                  <a:pt x="535923" y="2273"/>
                </a:lnTo>
                <a:lnTo>
                  <a:pt x="575642" y="8977"/>
                </a:lnTo>
                <a:lnTo>
                  <a:pt x="614330" y="19933"/>
                </a:lnTo>
                <a:lnTo>
                  <a:pt x="651857" y="34966"/>
                </a:lnTo>
                <a:lnTo>
                  <a:pt x="688097" y="53899"/>
                </a:lnTo>
                <a:lnTo>
                  <a:pt x="722923" y="76555"/>
                </a:lnTo>
                <a:lnTo>
                  <a:pt x="756207" y="102758"/>
                </a:lnTo>
                <a:lnTo>
                  <a:pt x="787822" y="132331"/>
                </a:lnTo>
                <a:lnTo>
                  <a:pt x="817640" y="165098"/>
                </a:lnTo>
                <a:lnTo>
                  <a:pt x="845534" y="200882"/>
                </a:lnTo>
                <a:lnTo>
                  <a:pt x="871376" y="239506"/>
                </a:lnTo>
                <a:lnTo>
                  <a:pt x="895039" y="280793"/>
                </a:lnTo>
                <a:lnTo>
                  <a:pt x="916395" y="324568"/>
                </a:lnTo>
                <a:lnTo>
                  <a:pt x="935317" y="370654"/>
                </a:lnTo>
                <a:lnTo>
                  <a:pt x="951678" y="418873"/>
                </a:lnTo>
                <a:lnTo>
                  <a:pt x="965350" y="469050"/>
                </a:lnTo>
                <a:lnTo>
                  <a:pt x="976205" y="521008"/>
                </a:lnTo>
                <a:lnTo>
                  <a:pt x="984117" y="574570"/>
                </a:lnTo>
                <a:lnTo>
                  <a:pt x="988958" y="629559"/>
                </a:lnTo>
                <a:lnTo>
                  <a:pt x="990600" y="685800"/>
                </a:lnTo>
                <a:lnTo>
                  <a:pt x="988958" y="742040"/>
                </a:lnTo>
                <a:lnTo>
                  <a:pt x="984117" y="797029"/>
                </a:lnTo>
                <a:lnTo>
                  <a:pt x="976205" y="850591"/>
                </a:lnTo>
                <a:lnTo>
                  <a:pt x="965350" y="902549"/>
                </a:lnTo>
                <a:lnTo>
                  <a:pt x="951678" y="952726"/>
                </a:lnTo>
                <a:lnTo>
                  <a:pt x="935317" y="1000945"/>
                </a:lnTo>
                <a:lnTo>
                  <a:pt x="916395" y="1047031"/>
                </a:lnTo>
                <a:lnTo>
                  <a:pt x="895039" y="1090806"/>
                </a:lnTo>
                <a:lnTo>
                  <a:pt x="871376" y="1132093"/>
                </a:lnTo>
                <a:lnTo>
                  <a:pt x="845534" y="1170717"/>
                </a:lnTo>
                <a:lnTo>
                  <a:pt x="817640" y="1206501"/>
                </a:lnTo>
                <a:lnTo>
                  <a:pt x="787822" y="1239268"/>
                </a:lnTo>
                <a:lnTo>
                  <a:pt x="756207" y="1268841"/>
                </a:lnTo>
                <a:lnTo>
                  <a:pt x="722923" y="1295044"/>
                </a:lnTo>
                <a:lnTo>
                  <a:pt x="688097" y="1317700"/>
                </a:lnTo>
                <a:lnTo>
                  <a:pt x="651857" y="1336633"/>
                </a:lnTo>
                <a:lnTo>
                  <a:pt x="614330" y="1351666"/>
                </a:lnTo>
                <a:lnTo>
                  <a:pt x="575642" y="1362622"/>
                </a:lnTo>
                <a:lnTo>
                  <a:pt x="535923" y="1369326"/>
                </a:lnTo>
                <a:lnTo>
                  <a:pt x="495300" y="1371600"/>
                </a:lnTo>
                <a:lnTo>
                  <a:pt x="454676" y="1369326"/>
                </a:lnTo>
                <a:lnTo>
                  <a:pt x="414957" y="1362622"/>
                </a:lnTo>
                <a:lnTo>
                  <a:pt x="376269" y="1351666"/>
                </a:lnTo>
                <a:lnTo>
                  <a:pt x="338742" y="1336633"/>
                </a:lnTo>
                <a:lnTo>
                  <a:pt x="302502" y="1317700"/>
                </a:lnTo>
                <a:lnTo>
                  <a:pt x="267676" y="1295044"/>
                </a:lnTo>
                <a:lnTo>
                  <a:pt x="234392" y="1268841"/>
                </a:lnTo>
                <a:lnTo>
                  <a:pt x="202777" y="1239268"/>
                </a:lnTo>
                <a:lnTo>
                  <a:pt x="172959" y="1206501"/>
                </a:lnTo>
                <a:lnTo>
                  <a:pt x="145065" y="1170717"/>
                </a:lnTo>
                <a:lnTo>
                  <a:pt x="119223" y="1132093"/>
                </a:lnTo>
                <a:lnTo>
                  <a:pt x="95560" y="1090806"/>
                </a:lnTo>
                <a:lnTo>
                  <a:pt x="74204" y="1047031"/>
                </a:lnTo>
                <a:lnTo>
                  <a:pt x="55282" y="1000945"/>
                </a:lnTo>
                <a:lnTo>
                  <a:pt x="38921" y="952726"/>
                </a:lnTo>
                <a:lnTo>
                  <a:pt x="25249" y="902549"/>
                </a:lnTo>
                <a:lnTo>
                  <a:pt x="14394" y="850591"/>
                </a:lnTo>
                <a:lnTo>
                  <a:pt x="6482" y="797029"/>
                </a:lnTo>
                <a:lnTo>
                  <a:pt x="1641" y="742040"/>
                </a:lnTo>
                <a:lnTo>
                  <a:pt x="0" y="6858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568198"/>
            <a:ext cx="4483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Mantel</a:t>
            </a:r>
            <a:r>
              <a:rPr sz="4000" spc="-55" dirty="0"/>
              <a:t> </a:t>
            </a:r>
            <a:r>
              <a:rPr sz="4000" spc="-5" dirty="0"/>
              <a:t>Clearances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114800" y="1524000"/>
            <a:ext cx="472440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1447800"/>
            <a:ext cx="4267200" cy="762000"/>
          </a:xfrm>
          <a:custGeom>
            <a:avLst/>
            <a:gdLst/>
            <a:ahLst/>
            <a:cxnLst/>
            <a:rect l="l" t="t" r="r" b="b"/>
            <a:pathLst>
              <a:path w="4267200" h="762000">
                <a:moveTo>
                  <a:pt x="0" y="381000"/>
                </a:moveTo>
                <a:lnTo>
                  <a:pt x="11986" y="340372"/>
                </a:lnTo>
                <a:lnTo>
                  <a:pt x="47132" y="300979"/>
                </a:lnTo>
                <a:lnTo>
                  <a:pt x="82828" y="275511"/>
                </a:lnTo>
                <a:lnTo>
                  <a:pt x="127915" y="250753"/>
                </a:lnTo>
                <a:lnTo>
                  <a:pt x="182031" y="226770"/>
                </a:lnTo>
                <a:lnTo>
                  <a:pt x="244816" y="203625"/>
                </a:lnTo>
                <a:lnTo>
                  <a:pt x="315907" y="181384"/>
                </a:lnTo>
                <a:lnTo>
                  <a:pt x="354456" y="170622"/>
                </a:lnTo>
                <a:lnTo>
                  <a:pt x="394945" y="160111"/>
                </a:lnTo>
                <a:lnTo>
                  <a:pt x="437331" y="149857"/>
                </a:lnTo>
                <a:lnTo>
                  <a:pt x="481568" y="139870"/>
                </a:lnTo>
                <a:lnTo>
                  <a:pt x="527611" y="130157"/>
                </a:lnTo>
                <a:lnTo>
                  <a:pt x="575415" y="120726"/>
                </a:lnTo>
                <a:lnTo>
                  <a:pt x="624935" y="111585"/>
                </a:lnTo>
                <a:lnTo>
                  <a:pt x="676125" y="102743"/>
                </a:lnTo>
                <a:lnTo>
                  <a:pt x="728941" y="94207"/>
                </a:lnTo>
                <a:lnTo>
                  <a:pt x="783336" y="85985"/>
                </a:lnTo>
                <a:lnTo>
                  <a:pt x="839267" y="78086"/>
                </a:lnTo>
                <a:lnTo>
                  <a:pt x="896688" y="70518"/>
                </a:lnTo>
                <a:lnTo>
                  <a:pt x="955554" y="63288"/>
                </a:lnTo>
                <a:lnTo>
                  <a:pt x="1015820" y="56405"/>
                </a:lnTo>
                <a:lnTo>
                  <a:pt x="1077440" y="49877"/>
                </a:lnTo>
                <a:lnTo>
                  <a:pt x="1140370" y="43711"/>
                </a:lnTo>
                <a:lnTo>
                  <a:pt x="1204564" y="37917"/>
                </a:lnTo>
                <a:lnTo>
                  <a:pt x="1269977" y="32501"/>
                </a:lnTo>
                <a:lnTo>
                  <a:pt x="1336564" y="27472"/>
                </a:lnTo>
                <a:lnTo>
                  <a:pt x="1404280" y="22839"/>
                </a:lnTo>
                <a:lnTo>
                  <a:pt x="1473080" y="18608"/>
                </a:lnTo>
                <a:lnTo>
                  <a:pt x="1542919" y="14788"/>
                </a:lnTo>
                <a:lnTo>
                  <a:pt x="1613750" y="11388"/>
                </a:lnTo>
                <a:lnTo>
                  <a:pt x="1685531" y="8415"/>
                </a:lnTo>
                <a:lnTo>
                  <a:pt x="1758214" y="5877"/>
                </a:lnTo>
                <a:lnTo>
                  <a:pt x="1831756" y="3783"/>
                </a:lnTo>
                <a:lnTo>
                  <a:pt x="1906110" y="2140"/>
                </a:lnTo>
                <a:lnTo>
                  <a:pt x="1981232" y="956"/>
                </a:lnTo>
                <a:lnTo>
                  <a:pt x="2057077" y="240"/>
                </a:lnTo>
                <a:lnTo>
                  <a:pt x="2133600" y="0"/>
                </a:lnTo>
                <a:lnTo>
                  <a:pt x="2210122" y="240"/>
                </a:lnTo>
                <a:lnTo>
                  <a:pt x="2285967" y="956"/>
                </a:lnTo>
                <a:lnTo>
                  <a:pt x="2361089" y="2140"/>
                </a:lnTo>
                <a:lnTo>
                  <a:pt x="2435443" y="3783"/>
                </a:lnTo>
                <a:lnTo>
                  <a:pt x="2508985" y="5877"/>
                </a:lnTo>
                <a:lnTo>
                  <a:pt x="2581668" y="8415"/>
                </a:lnTo>
                <a:lnTo>
                  <a:pt x="2653449" y="11388"/>
                </a:lnTo>
                <a:lnTo>
                  <a:pt x="2724280" y="14788"/>
                </a:lnTo>
                <a:lnTo>
                  <a:pt x="2794119" y="18608"/>
                </a:lnTo>
                <a:lnTo>
                  <a:pt x="2862919" y="22839"/>
                </a:lnTo>
                <a:lnTo>
                  <a:pt x="2930635" y="27472"/>
                </a:lnTo>
                <a:lnTo>
                  <a:pt x="2997222" y="32501"/>
                </a:lnTo>
                <a:lnTo>
                  <a:pt x="3062635" y="37917"/>
                </a:lnTo>
                <a:lnTo>
                  <a:pt x="3126829" y="43711"/>
                </a:lnTo>
                <a:lnTo>
                  <a:pt x="3189759" y="49877"/>
                </a:lnTo>
                <a:lnTo>
                  <a:pt x="3251379" y="56405"/>
                </a:lnTo>
                <a:lnTo>
                  <a:pt x="3311645" y="63288"/>
                </a:lnTo>
                <a:lnTo>
                  <a:pt x="3370511" y="70518"/>
                </a:lnTo>
                <a:lnTo>
                  <a:pt x="3427932" y="78086"/>
                </a:lnTo>
                <a:lnTo>
                  <a:pt x="3483863" y="85985"/>
                </a:lnTo>
                <a:lnTo>
                  <a:pt x="3538258" y="94207"/>
                </a:lnTo>
                <a:lnTo>
                  <a:pt x="3591074" y="102743"/>
                </a:lnTo>
                <a:lnTo>
                  <a:pt x="3642264" y="111585"/>
                </a:lnTo>
                <a:lnTo>
                  <a:pt x="3691784" y="120726"/>
                </a:lnTo>
                <a:lnTo>
                  <a:pt x="3739588" y="130157"/>
                </a:lnTo>
                <a:lnTo>
                  <a:pt x="3785631" y="139870"/>
                </a:lnTo>
                <a:lnTo>
                  <a:pt x="3829868" y="149857"/>
                </a:lnTo>
                <a:lnTo>
                  <a:pt x="3872254" y="160111"/>
                </a:lnTo>
                <a:lnTo>
                  <a:pt x="3912743" y="170622"/>
                </a:lnTo>
                <a:lnTo>
                  <a:pt x="3951292" y="181384"/>
                </a:lnTo>
                <a:lnTo>
                  <a:pt x="3987853" y="192388"/>
                </a:lnTo>
                <a:lnTo>
                  <a:pt x="4054837" y="215088"/>
                </a:lnTo>
                <a:lnTo>
                  <a:pt x="4113332" y="238660"/>
                </a:lnTo>
                <a:lnTo>
                  <a:pt x="4162979" y="263039"/>
                </a:lnTo>
                <a:lnTo>
                  <a:pt x="4203415" y="288160"/>
                </a:lnTo>
                <a:lnTo>
                  <a:pt x="4234280" y="313959"/>
                </a:lnTo>
                <a:lnTo>
                  <a:pt x="4261842" y="353788"/>
                </a:lnTo>
                <a:lnTo>
                  <a:pt x="4267200" y="381000"/>
                </a:lnTo>
                <a:lnTo>
                  <a:pt x="4265853" y="394666"/>
                </a:lnTo>
                <a:lnTo>
                  <a:pt x="4246011" y="434906"/>
                </a:lnTo>
                <a:lnTo>
                  <a:pt x="4203415" y="473839"/>
                </a:lnTo>
                <a:lnTo>
                  <a:pt x="4162979" y="498960"/>
                </a:lnTo>
                <a:lnTo>
                  <a:pt x="4113332" y="523339"/>
                </a:lnTo>
                <a:lnTo>
                  <a:pt x="4054837" y="546911"/>
                </a:lnTo>
                <a:lnTo>
                  <a:pt x="3987853" y="569611"/>
                </a:lnTo>
                <a:lnTo>
                  <a:pt x="3951292" y="580615"/>
                </a:lnTo>
                <a:lnTo>
                  <a:pt x="3912743" y="591377"/>
                </a:lnTo>
                <a:lnTo>
                  <a:pt x="3872254" y="601888"/>
                </a:lnTo>
                <a:lnTo>
                  <a:pt x="3829868" y="612142"/>
                </a:lnTo>
                <a:lnTo>
                  <a:pt x="3785631" y="622129"/>
                </a:lnTo>
                <a:lnTo>
                  <a:pt x="3739588" y="631842"/>
                </a:lnTo>
                <a:lnTo>
                  <a:pt x="3691784" y="641273"/>
                </a:lnTo>
                <a:lnTo>
                  <a:pt x="3642264" y="650414"/>
                </a:lnTo>
                <a:lnTo>
                  <a:pt x="3591074" y="659256"/>
                </a:lnTo>
                <a:lnTo>
                  <a:pt x="3538258" y="667792"/>
                </a:lnTo>
                <a:lnTo>
                  <a:pt x="3483863" y="676014"/>
                </a:lnTo>
                <a:lnTo>
                  <a:pt x="3427932" y="683913"/>
                </a:lnTo>
                <a:lnTo>
                  <a:pt x="3370511" y="691481"/>
                </a:lnTo>
                <a:lnTo>
                  <a:pt x="3311645" y="698711"/>
                </a:lnTo>
                <a:lnTo>
                  <a:pt x="3251379" y="705594"/>
                </a:lnTo>
                <a:lnTo>
                  <a:pt x="3189759" y="712122"/>
                </a:lnTo>
                <a:lnTo>
                  <a:pt x="3126829" y="718288"/>
                </a:lnTo>
                <a:lnTo>
                  <a:pt x="3062635" y="724082"/>
                </a:lnTo>
                <a:lnTo>
                  <a:pt x="2997222" y="729498"/>
                </a:lnTo>
                <a:lnTo>
                  <a:pt x="2930635" y="734527"/>
                </a:lnTo>
                <a:lnTo>
                  <a:pt x="2862919" y="739160"/>
                </a:lnTo>
                <a:lnTo>
                  <a:pt x="2794119" y="743391"/>
                </a:lnTo>
                <a:lnTo>
                  <a:pt x="2724280" y="747211"/>
                </a:lnTo>
                <a:lnTo>
                  <a:pt x="2653449" y="750611"/>
                </a:lnTo>
                <a:lnTo>
                  <a:pt x="2581668" y="753584"/>
                </a:lnTo>
                <a:lnTo>
                  <a:pt x="2508985" y="756122"/>
                </a:lnTo>
                <a:lnTo>
                  <a:pt x="2435443" y="758216"/>
                </a:lnTo>
                <a:lnTo>
                  <a:pt x="2361089" y="759859"/>
                </a:lnTo>
                <a:lnTo>
                  <a:pt x="2285967" y="761043"/>
                </a:lnTo>
                <a:lnTo>
                  <a:pt x="2210122" y="761759"/>
                </a:lnTo>
                <a:lnTo>
                  <a:pt x="2133600" y="762000"/>
                </a:lnTo>
                <a:lnTo>
                  <a:pt x="2057077" y="761759"/>
                </a:lnTo>
                <a:lnTo>
                  <a:pt x="1981232" y="761043"/>
                </a:lnTo>
                <a:lnTo>
                  <a:pt x="1906110" y="759859"/>
                </a:lnTo>
                <a:lnTo>
                  <a:pt x="1831756" y="758216"/>
                </a:lnTo>
                <a:lnTo>
                  <a:pt x="1758214" y="756122"/>
                </a:lnTo>
                <a:lnTo>
                  <a:pt x="1685531" y="753584"/>
                </a:lnTo>
                <a:lnTo>
                  <a:pt x="1613750" y="750611"/>
                </a:lnTo>
                <a:lnTo>
                  <a:pt x="1542919" y="747211"/>
                </a:lnTo>
                <a:lnTo>
                  <a:pt x="1473080" y="743391"/>
                </a:lnTo>
                <a:lnTo>
                  <a:pt x="1404280" y="739160"/>
                </a:lnTo>
                <a:lnTo>
                  <a:pt x="1336564" y="734527"/>
                </a:lnTo>
                <a:lnTo>
                  <a:pt x="1269977" y="729498"/>
                </a:lnTo>
                <a:lnTo>
                  <a:pt x="1204564" y="724082"/>
                </a:lnTo>
                <a:lnTo>
                  <a:pt x="1140370" y="718288"/>
                </a:lnTo>
                <a:lnTo>
                  <a:pt x="1077440" y="712122"/>
                </a:lnTo>
                <a:lnTo>
                  <a:pt x="1015820" y="705594"/>
                </a:lnTo>
                <a:lnTo>
                  <a:pt x="955554" y="698711"/>
                </a:lnTo>
                <a:lnTo>
                  <a:pt x="896688" y="691481"/>
                </a:lnTo>
                <a:lnTo>
                  <a:pt x="839267" y="683913"/>
                </a:lnTo>
                <a:lnTo>
                  <a:pt x="783336" y="676014"/>
                </a:lnTo>
                <a:lnTo>
                  <a:pt x="728941" y="667792"/>
                </a:lnTo>
                <a:lnTo>
                  <a:pt x="676125" y="659256"/>
                </a:lnTo>
                <a:lnTo>
                  <a:pt x="624935" y="650414"/>
                </a:lnTo>
                <a:lnTo>
                  <a:pt x="575415" y="641273"/>
                </a:lnTo>
                <a:lnTo>
                  <a:pt x="527611" y="631842"/>
                </a:lnTo>
                <a:lnTo>
                  <a:pt x="481568" y="622129"/>
                </a:lnTo>
                <a:lnTo>
                  <a:pt x="437331" y="612142"/>
                </a:lnTo>
                <a:lnTo>
                  <a:pt x="394945" y="601888"/>
                </a:lnTo>
                <a:lnTo>
                  <a:pt x="354456" y="591377"/>
                </a:lnTo>
                <a:lnTo>
                  <a:pt x="315907" y="580615"/>
                </a:lnTo>
                <a:lnTo>
                  <a:pt x="279346" y="569611"/>
                </a:lnTo>
                <a:lnTo>
                  <a:pt x="212362" y="546911"/>
                </a:lnTo>
                <a:lnTo>
                  <a:pt x="153867" y="523339"/>
                </a:lnTo>
                <a:lnTo>
                  <a:pt x="104220" y="498960"/>
                </a:lnTo>
                <a:lnTo>
                  <a:pt x="63784" y="473839"/>
                </a:lnTo>
                <a:lnTo>
                  <a:pt x="32919" y="448040"/>
                </a:lnTo>
                <a:lnTo>
                  <a:pt x="5357" y="408211"/>
                </a:lnTo>
                <a:lnTo>
                  <a:pt x="0" y="381000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2133663"/>
            <a:ext cx="3733800" cy="3697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176" y="545033"/>
            <a:ext cx="4483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Mantel</a:t>
            </a:r>
            <a:r>
              <a:rPr sz="4000" spc="-55" dirty="0"/>
              <a:t> </a:t>
            </a:r>
            <a:r>
              <a:rPr sz="4000" spc="-5" dirty="0"/>
              <a:t>Clearances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76400" y="1143000"/>
            <a:ext cx="5638800" cy="517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773" y="568198"/>
            <a:ext cx="5161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Surround</a:t>
            </a:r>
            <a:r>
              <a:rPr sz="4000" spc="-45" dirty="0"/>
              <a:t> </a:t>
            </a:r>
            <a:r>
              <a:rPr sz="4000" spc="-5" dirty="0"/>
              <a:t>Clearances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876800" y="1524000"/>
            <a:ext cx="4114800" cy="263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4503801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108" y="468833"/>
            <a:ext cx="5877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Potential Problem</a:t>
            </a:r>
            <a:r>
              <a:rPr sz="4000" spc="-165" dirty="0"/>
              <a:t> </a:t>
            </a:r>
            <a:r>
              <a:rPr sz="4000" spc="-5" dirty="0"/>
              <a:t>Areas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11350" y="1371600"/>
            <a:ext cx="488315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5129" y="568198"/>
            <a:ext cx="4796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Blowers and</a:t>
            </a:r>
            <a:r>
              <a:rPr sz="4000" spc="-35" dirty="0"/>
              <a:t> </a:t>
            </a:r>
            <a:r>
              <a:rPr sz="4000" spc="-5" dirty="0"/>
              <a:t>Grates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47845"/>
            <a:ext cx="7787640" cy="482600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Blowers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listed for use with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fireplace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Follow instructions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blower and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No connection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cold air furnace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returns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Grates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9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 </a:t>
            </a:r>
            <a:r>
              <a:rPr sz="2400" dirty="0">
                <a:latin typeface="Arial"/>
                <a:cs typeface="Arial"/>
              </a:rPr>
              <a:t>manufacturers </a:t>
            </a:r>
            <a:r>
              <a:rPr sz="2400" spc="-5" dirty="0">
                <a:latin typeface="Arial"/>
                <a:cs typeface="Arial"/>
              </a:rPr>
              <a:t>prohibit </a:t>
            </a:r>
            <a:r>
              <a:rPr sz="2400" dirty="0">
                <a:latin typeface="Arial"/>
                <a:cs typeface="Arial"/>
              </a:rPr>
              <a:t>use 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grates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Replacement only with manufacturer specified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If no </a:t>
            </a:r>
            <a:r>
              <a:rPr sz="2400" spc="-5" dirty="0">
                <a:latin typeface="Arial"/>
                <a:cs typeface="Arial"/>
              </a:rPr>
              <a:t>specifications, </a:t>
            </a:r>
            <a:r>
              <a:rPr sz="2400" dirty="0">
                <a:latin typeface="Arial"/>
                <a:cs typeface="Arial"/>
              </a:rPr>
              <a:t>2/3 </a:t>
            </a:r>
            <a:r>
              <a:rPr sz="2400" spc="-5" dirty="0">
                <a:latin typeface="Arial"/>
                <a:cs typeface="Arial"/>
              </a:rPr>
              <a:t>hearth </a:t>
            </a:r>
            <a:r>
              <a:rPr sz="2400" dirty="0">
                <a:latin typeface="Arial"/>
                <a:cs typeface="Arial"/>
              </a:rPr>
              <a:t>area or</a:t>
            </a:r>
            <a:r>
              <a:rPr sz="2400" spc="-5" dirty="0">
                <a:latin typeface="Arial"/>
                <a:cs typeface="Arial"/>
              </a:rPr>
              <a:t> less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No alterations or raising/lowering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7592" y="568198"/>
            <a:ext cx="4991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Catalytic</a:t>
            </a:r>
            <a:r>
              <a:rPr sz="4000" spc="-30" dirty="0"/>
              <a:t> </a:t>
            </a:r>
            <a:r>
              <a:rPr sz="4000" spc="-5" dirty="0"/>
              <a:t>Combustor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23443" y="1446395"/>
            <a:ext cx="7955915" cy="35921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Available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fireplaces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Original equipment or retrofit for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some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factory-built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Retrofit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masonry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May </a:t>
            </a:r>
            <a:r>
              <a:rPr sz="3200" dirty="0">
                <a:latin typeface="Arial"/>
                <a:cs typeface="Arial"/>
              </a:rPr>
              <a:t>carry </a:t>
            </a:r>
            <a:r>
              <a:rPr sz="3200" spc="-80" dirty="0">
                <a:latin typeface="Arial"/>
                <a:cs typeface="Arial"/>
              </a:rPr>
              <a:t>EPA </a:t>
            </a:r>
            <a:r>
              <a:rPr sz="3200" dirty="0">
                <a:latin typeface="Arial"/>
                <a:cs typeface="Arial"/>
              </a:rPr>
              <a:t>hang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tag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Catalyst must be replaced every </a:t>
            </a:r>
            <a:r>
              <a:rPr sz="2800" spc="0" dirty="0">
                <a:latin typeface="Arial"/>
                <a:cs typeface="Arial"/>
              </a:rPr>
              <a:t>3-5 </a:t>
            </a:r>
            <a:r>
              <a:rPr sz="2800" spc="-5" dirty="0">
                <a:latin typeface="Arial"/>
                <a:cs typeface="Arial"/>
              </a:rPr>
              <a:t>years for  proper performance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492" y="6454546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AD1F1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4001" y="568198"/>
            <a:ext cx="3018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Glass</a:t>
            </a:r>
            <a:r>
              <a:rPr sz="4000" spc="-55" dirty="0"/>
              <a:t> </a:t>
            </a:r>
            <a:r>
              <a:rPr sz="4000" spc="-5" dirty="0"/>
              <a:t>Doors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41780"/>
            <a:ext cx="7950200" cy="4244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Doors standard on some fireplaces, optional</a:t>
            </a:r>
            <a:r>
              <a:rPr sz="2800" spc="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others, not allowed 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some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9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Required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fireplaces listed for installation in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mobile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homes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latin typeface="Arial"/>
                <a:cs typeface="Arial"/>
              </a:rPr>
              <a:t>ONLY </a:t>
            </a:r>
            <a:r>
              <a:rPr sz="2800" spc="-5" dirty="0">
                <a:latin typeface="Arial"/>
                <a:cs typeface="Arial"/>
              </a:rPr>
              <a:t>doors listed and specified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the  manufacturer for use with </a:t>
            </a:r>
            <a:r>
              <a:rPr sz="2800" dirty="0">
                <a:latin typeface="Arial"/>
                <a:cs typeface="Arial"/>
              </a:rPr>
              <a:t>factory-built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  <a:p>
            <a:pPr marL="756285" marR="657860" lvl="1" indent="-286385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Unauthorized doors can lead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damage and fire  hazards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Air grilles should not be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covered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5276" y="568198"/>
            <a:ext cx="5476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Installer</a:t>
            </a:r>
            <a:r>
              <a:rPr sz="4000" spc="10" dirty="0"/>
              <a:t> </a:t>
            </a:r>
            <a:r>
              <a:rPr sz="4000" spc="-5" dirty="0"/>
              <a:t>Qualifications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538476"/>
            <a:ext cx="7855584" cy="410717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NFGC </a:t>
            </a:r>
            <a:r>
              <a:rPr sz="2800" spc="-5" dirty="0">
                <a:latin typeface="Arial"/>
                <a:cs typeface="Arial"/>
              </a:rPr>
              <a:t>calls for “qualified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agency”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Manufacturers’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instructions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Qualified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technicians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 suggest </a:t>
            </a:r>
            <a:r>
              <a:rPr sz="2400" dirty="0">
                <a:latin typeface="Arial"/>
                <a:cs typeface="Arial"/>
              </a:rPr>
              <a:t>or recommend </a:t>
            </a:r>
            <a:r>
              <a:rPr sz="2400" spc="-5" dirty="0">
                <a:latin typeface="Arial"/>
                <a:cs typeface="Arial"/>
              </a:rPr>
              <a:t>industry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certification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Jurisdictions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 have no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735"/>
              </a:lnSpc>
              <a:spcBef>
                <a:spcPts val="2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qualifications based </a:t>
            </a:r>
            <a:r>
              <a:rPr sz="2400" dirty="0">
                <a:latin typeface="Arial"/>
                <a:cs typeface="Arial"/>
              </a:rPr>
              <a:t>on broad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categories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heating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equipment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735"/>
              </a:lnSpc>
              <a:spcBef>
                <a:spcPts val="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Growing number considering specialty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licenses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specifically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gas hearth products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installers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0" y="571500"/>
                </a:moveTo>
                <a:lnTo>
                  <a:pt x="5272" y="526842"/>
                </a:lnTo>
                <a:lnTo>
                  <a:pt x="20830" y="483123"/>
                </a:lnTo>
                <a:lnTo>
                  <a:pt x="46284" y="440471"/>
                </a:lnTo>
                <a:lnTo>
                  <a:pt x="81244" y="399012"/>
                </a:lnTo>
                <a:lnTo>
                  <a:pt x="125321" y="358874"/>
                </a:lnTo>
                <a:lnTo>
                  <a:pt x="178125" y="320184"/>
                </a:lnTo>
                <a:lnTo>
                  <a:pt x="239267" y="283068"/>
                </a:lnTo>
                <a:lnTo>
                  <a:pt x="308358" y="247655"/>
                </a:lnTo>
                <a:lnTo>
                  <a:pt x="345762" y="230626"/>
                </a:lnTo>
                <a:lnTo>
                  <a:pt x="385007" y="214070"/>
                </a:lnTo>
                <a:lnTo>
                  <a:pt x="426045" y="198004"/>
                </a:lnTo>
                <a:lnTo>
                  <a:pt x="468826" y="182442"/>
                </a:lnTo>
                <a:lnTo>
                  <a:pt x="513302" y="167401"/>
                </a:lnTo>
                <a:lnTo>
                  <a:pt x="559424" y="152897"/>
                </a:lnTo>
                <a:lnTo>
                  <a:pt x="607144" y="138946"/>
                </a:lnTo>
                <a:lnTo>
                  <a:pt x="656413" y="125563"/>
                </a:lnTo>
                <a:lnTo>
                  <a:pt x="707181" y="112764"/>
                </a:lnTo>
                <a:lnTo>
                  <a:pt x="759402" y="100566"/>
                </a:lnTo>
                <a:lnTo>
                  <a:pt x="813025" y="88984"/>
                </a:lnTo>
                <a:lnTo>
                  <a:pt x="868002" y="78034"/>
                </a:lnTo>
                <a:lnTo>
                  <a:pt x="924285" y="67732"/>
                </a:lnTo>
                <a:lnTo>
                  <a:pt x="981824" y="58094"/>
                </a:lnTo>
                <a:lnTo>
                  <a:pt x="1040572" y="49135"/>
                </a:lnTo>
                <a:lnTo>
                  <a:pt x="1100479" y="40872"/>
                </a:lnTo>
                <a:lnTo>
                  <a:pt x="1161496" y="33321"/>
                </a:lnTo>
                <a:lnTo>
                  <a:pt x="1223576" y="26497"/>
                </a:lnTo>
                <a:lnTo>
                  <a:pt x="1286668" y="20417"/>
                </a:lnTo>
                <a:lnTo>
                  <a:pt x="1350726" y="15095"/>
                </a:lnTo>
                <a:lnTo>
                  <a:pt x="1415699" y="10549"/>
                </a:lnTo>
                <a:lnTo>
                  <a:pt x="1481539" y="6793"/>
                </a:lnTo>
                <a:lnTo>
                  <a:pt x="1548198" y="3845"/>
                </a:lnTo>
                <a:lnTo>
                  <a:pt x="1615627" y="1719"/>
                </a:lnTo>
                <a:lnTo>
                  <a:pt x="1683777" y="432"/>
                </a:lnTo>
                <a:lnTo>
                  <a:pt x="1752600" y="0"/>
                </a:lnTo>
                <a:lnTo>
                  <a:pt x="1821422" y="432"/>
                </a:lnTo>
                <a:lnTo>
                  <a:pt x="1889572" y="1719"/>
                </a:lnTo>
                <a:lnTo>
                  <a:pt x="1957001" y="3845"/>
                </a:lnTo>
                <a:lnTo>
                  <a:pt x="2023660" y="6793"/>
                </a:lnTo>
                <a:lnTo>
                  <a:pt x="2089500" y="10549"/>
                </a:lnTo>
                <a:lnTo>
                  <a:pt x="2154473" y="15095"/>
                </a:lnTo>
                <a:lnTo>
                  <a:pt x="2218531" y="20417"/>
                </a:lnTo>
                <a:lnTo>
                  <a:pt x="2281623" y="26497"/>
                </a:lnTo>
                <a:lnTo>
                  <a:pt x="2343703" y="33321"/>
                </a:lnTo>
                <a:lnTo>
                  <a:pt x="2404720" y="40872"/>
                </a:lnTo>
                <a:lnTo>
                  <a:pt x="2464627" y="49135"/>
                </a:lnTo>
                <a:lnTo>
                  <a:pt x="2523375" y="58094"/>
                </a:lnTo>
                <a:lnTo>
                  <a:pt x="2580914" y="67732"/>
                </a:lnTo>
                <a:lnTo>
                  <a:pt x="2637197" y="78034"/>
                </a:lnTo>
                <a:lnTo>
                  <a:pt x="2692174" y="88984"/>
                </a:lnTo>
                <a:lnTo>
                  <a:pt x="2745797" y="100566"/>
                </a:lnTo>
                <a:lnTo>
                  <a:pt x="2798018" y="112764"/>
                </a:lnTo>
                <a:lnTo>
                  <a:pt x="2848786" y="125563"/>
                </a:lnTo>
                <a:lnTo>
                  <a:pt x="2898055" y="138946"/>
                </a:lnTo>
                <a:lnTo>
                  <a:pt x="2945775" y="152897"/>
                </a:lnTo>
                <a:lnTo>
                  <a:pt x="2991897" y="167401"/>
                </a:lnTo>
                <a:lnTo>
                  <a:pt x="3036373" y="182442"/>
                </a:lnTo>
                <a:lnTo>
                  <a:pt x="3079154" y="198004"/>
                </a:lnTo>
                <a:lnTo>
                  <a:pt x="3120192" y="214070"/>
                </a:lnTo>
                <a:lnTo>
                  <a:pt x="3159437" y="230626"/>
                </a:lnTo>
                <a:lnTo>
                  <a:pt x="3196841" y="247655"/>
                </a:lnTo>
                <a:lnTo>
                  <a:pt x="3232355" y="265141"/>
                </a:lnTo>
                <a:lnTo>
                  <a:pt x="3297520" y="301421"/>
                </a:lnTo>
                <a:lnTo>
                  <a:pt x="3354542" y="339340"/>
                </a:lnTo>
                <a:lnTo>
                  <a:pt x="3403032" y="378770"/>
                </a:lnTo>
                <a:lnTo>
                  <a:pt x="3442599" y="419585"/>
                </a:lnTo>
                <a:lnTo>
                  <a:pt x="3472855" y="461656"/>
                </a:lnTo>
                <a:lnTo>
                  <a:pt x="3493409" y="504857"/>
                </a:lnTo>
                <a:lnTo>
                  <a:pt x="3503873" y="549061"/>
                </a:lnTo>
                <a:lnTo>
                  <a:pt x="3505200" y="571500"/>
                </a:lnTo>
                <a:lnTo>
                  <a:pt x="3503873" y="593938"/>
                </a:lnTo>
                <a:lnTo>
                  <a:pt x="3493409" y="638142"/>
                </a:lnTo>
                <a:lnTo>
                  <a:pt x="3472855" y="681343"/>
                </a:lnTo>
                <a:lnTo>
                  <a:pt x="3442599" y="723414"/>
                </a:lnTo>
                <a:lnTo>
                  <a:pt x="3403032" y="764229"/>
                </a:lnTo>
                <a:lnTo>
                  <a:pt x="3354542" y="803659"/>
                </a:lnTo>
                <a:lnTo>
                  <a:pt x="3297520" y="841578"/>
                </a:lnTo>
                <a:lnTo>
                  <a:pt x="3232355" y="877858"/>
                </a:lnTo>
                <a:lnTo>
                  <a:pt x="3196841" y="895344"/>
                </a:lnTo>
                <a:lnTo>
                  <a:pt x="3159437" y="912373"/>
                </a:lnTo>
                <a:lnTo>
                  <a:pt x="3120192" y="928929"/>
                </a:lnTo>
                <a:lnTo>
                  <a:pt x="3079154" y="944995"/>
                </a:lnTo>
                <a:lnTo>
                  <a:pt x="3036373" y="960557"/>
                </a:lnTo>
                <a:lnTo>
                  <a:pt x="2991897" y="975598"/>
                </a:lnTo>
                <a:lnTo>
                  <a:pt x="2945775" y="990102"/>
                </a:lnTo>
                <a:lnTo>
                  <a:pt x="2898055" y="1004053"/>
                </a:lnTo>
                <a:lnTo>
                  <a:pt x="2848786" y="1017436"/>
                </a:lnTo>
                <a:lnTo>
                  <a:pt x="2798018" y="1030235"/>
                </a:lnTo>
                <a:lnTo>
                  <a:pt x="2745797" y="1042433"/>
                </a:lnTo>
                <a:lnTo>
                  <a:pt x="2692174" y="1054015"/>
                </a:lnTo>
                <a:lnTo>
                  <a:pt x="2637197" y="1064965"/>
                </a:lnTo>
                <a:lnTo>
                  <a:pt x="2580914" y="1075267"/>
                </a:lnTo>
                <a:lnTo>
                  <a:pt x="2523375" y="1084905"/>
                </a:lnTo>
                <a:lnTo>
                  <a:pt x="2464627" y="1093864"/>
                </a:lnTo>
                <a:lnTo>
                  <a:pt x="2404720" y="1102127"/>
                </a:lnTo>
                <a:lnTo>
                  <a:pt x="2343703" y="1109678"/>
                </a:lnTo>
                <a:lnTo>
                  <a:pt x="2281623" y="1116502"/>
                </a:lnTo>
                <a:lnTo>
                  <a:pt x="2218531" y="1122582"/>
                </a:lnTo>
                <a:lnTo>
                  <a:pt x="2154473" y="1127904"/>
                </a:lnTo>
                <a:lnTo>
                  <a:pt x="2089500" y="1132450"/>
                </a:lnTo>
                <a:lnTo>
                  <a:pt x="2023660" y="1136206"/>
                </a:lnTo>
                <a:lnTo>
                  <a:pt x="1957001" y="1139154"/>
                </a:lnTo>
                <a:lnTo>
                  <a:pt x="1889572" y="1141280"/>
                </a:lnTo>
                <a:lnTo>
                  <a:pt x="1821422" y="1142567"/>
                </a:lnTo>
                <a:lnTo>
                  <a:pt x="1752600" y="1143000"/>
                </a:lnTo>
                <a:lnTo>
                  <a:pt x="1683777" y="1142567"/>
                </a:lnTo>
                <a:lnTo>
                  <a:pt x="1615627" y="1141280"/>
                </a:lnTo>
                <a:lnTo>
                  <a:pt x="1548198" y="1139154"/>
                </a:lnTo>
                <a:lnTo>
                  <a:pt x="1481539" y="1136206"/>
                </a:lnTo>
                <a:lnTo>
                  <a:pt x="1415699" y="1132450"/>
                </a:lnTo>
                <a:lnTo>
                  <a:pt x="1350726" y="1127904"/>
                </a:lnTo>
                <a:lnTo>
                  <a:pt x="1286668" y="1122582"/>
                </a:lnTo>
                <a:lnTo>
                  <a:pt x="1223576" y="1116502"/>
                </a:lnTo>
                <a:lnTo>
                  <a:pt x="1161496" y="1109678"/>
                </a:lnTo>
                <a:lnTo>
                  <a:pt x="1100479" y="1102127"/>
                </a:lnTo>
                <a:lnTo>
                  <a:pt x="1040572" y="1093864"/>
                </a:lnTo>
                <a:lnTo>
                  <a:pt x="981824" y="1084905"/>
                </a:lnTo>
                <a:lnTo>
                  <a:pt x="924285" y="1075267"/>
                </a:lnTo>
                <a:lnTo>
                  <a:pt x="868002" y="1064965"/>
                </a:lnTo>
                <a:lnTo>
                  <a:pt x="813025" y="1054015"/>
                </a:lnTo>
                <a:lnTo>
                  <a:pt x="759402" y="1042433"/>
                </a:lnTo>
                <a:lnTo>
                  <a:pt x="707181" y="1030235"/>
                </a:lnTo>
                <a:lnTo>
                  <a:pt x="656413" y="1017436"/>
                </a:lnTo>
                <a:lnTo>
                  <a:pt x="607144" y="1004053"/>
                </a:lnTo>
                <a:lnTo>
                  <a:pt x="559424" y="990102"/>
                </a:lnTo>
                <a:lnTo>
                  <a:pt x="513302" y="975598"/>
                </a:lnTo>
                <a:lnTo>
                  <a:pt x="468826" y="960557"/>
                </a:lnTo>
                <a:lnTo>
                  <a:pt x="426045" y="944995"/>
                </a:lnTo>
                <a:lnTo>
                  <a:pt x="385007" y="928929"/>
                </a:lnTo>
                <a:lnTo>
                  <a:pt x="345762" y="912373"/>
                </a:lnTo>
                <a:lnTo>
                  <a:pt x="308358" y="895344"/>
                </a:lnTo>
                <a:lnTo>
                  <a:pt x="272844" y="877858"/>
                </a:lnTo>
                <a:lnTo>
                  <a:pt x="207679" y="841578"/>
                </a:lnTo>
                <a:lnTo>
                  <a:pt x="150657" y="803659"/>
                </a:lnTo>
                <a:lnTo>
                  <a:pt x="102167" y="764229"/>
                </a:lnTo>
                <a:lnTo>
                  <a:pt x="62600" y="723414"/>
                </a:lnTo>
                <a:lnTo>
                  <a:pt x="32344" y="681343"/>
                </a:lnTo>
                <a:lnTo>
                  <a:pt x="11790" y="638142"/>
                </a:lnTo>
                <a:lnTo>
                  <a:pt x="1326" y="593938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106926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6490" y="478854"/>
                </a:lnTo>
                <a:lnTo>
                  <a:pt x="25541" y="425886"/>
                </a:lnTo>
                <a:lnTo>
                  <a:pt x="56521" y="374764"/>
                </a:lnTo>
                <a:lnTo>
                  <a:pt x="98798" y="325755"/>
                </a:lnTo>
                <a:lnTo>
                  <a:pt x="151739" y="279127"/>
                </a:lnTo>
                <a:lnTo>
                  <a:pt x="214714" y="235148"/>
                </a:lnTo>
                <a:lnTo>
                  <a:pt x="249766" y="214236"/>
                </a:lnTo>
                <a:lnTo>
                  <a:pt x="287090" y="194086"/>
                </a:lnTo>
                <a:lnTo>
                  <a:pt x="326606" y="174733"/>
                </a:lnTo>
                <a:lnTo>
                  <a:pt x="368236" y="156210"/>
                </a:lnTo>
                <a:lnTo>
                  <a:pt x="411900" y="138549"/>
                </a:lnTo>
                <a:lnTo>
                  <a:pt x="457520" y="121786"/>
                </a:lnTo>
                <a:lnTo>
                  <a:pt x="505016" y="105952"/>
                </a:lnTo>
                <a:lnTo>
                  <a:pt x="554310" y="91082"/>
                </a:lnTo>
                <a:lnTo>
                  <a:pt x="605322" y="77210"/>
                </a:lnTo>
                <a:lnTo>
                  <a:pt x="657974" y="64368"/>
                </a:lnTo>
                <a:lnTo>
                  <a:pt x="712187" y="52590"/>
                </a:lnTo>
                <a:lnTo>
                  <a:pt x="767881" y="41910"/>
                </a:lnTo>
                <a:lnTo>
                  <a:pt x="824978" y="32360"/>
                </a:lnTo>
                <a:lnTo>
                  <a:pt x="883399" y="23976"/>
                </a:lnTo>
                <a:lnTo>
                  <a:pt x="943064" y="16789"/>
                </a:lnTo>
                <a:lnTo>
                  <a:pt x="1003896" y="10834"/>
                </a:lnTo>
                <a:lnTo>
                  <a:pt x="1065814" y="6144"/>
                </a:lnTo>
                <a:lnTo>
                  <a:pt x="1128740" y="2753"/>
                </a:lnTo>
                <a:lnTo>
                  <a:pt x="1192595" y="693"/>
                </a:lnTo>
                <a:lnTo>
                  <a:pt x="1257300" y="0"/>
                </a:lnTo>
                <a:lnTo>
                  <a:pt x="1322004" y="693"/>
                </a:lnTo>
                <a:lnTo>
                  <a:pt x="1385859" y="2753"/>
                </a:lnTo>
                <a:lnTo>
                  <a:pt x="1448785" y="6144"/>
                </a:lnTo>
                <a:lnTo>
                  <a:pt x="1510703" y="10834"/>
                </a:lnTo>
                <a:lnTo>
                  <a:pt x="1571535" y="16789"/>
                </a:lnTo>
                <a:lnTo>
                  <a:pt x="1631200" y="23976"/>
                </a:lnTo>
                <a:lnTo>
                  <a:pt x="1689621" y="32360"/>
                </a:lnTo>
                <a:lnTo>
                  <a:pt x="1746718" y="41910"/>
                </a:lnTo>
                <a:lnTo>
                  <a:pt x="1802412" y="52590"/>
                </a:lnTo>
                <a:lnTo>
                  <a:pt x="1856625" y="64368"/>
                </a:lnTo>
                <a:lnTo>
                  <a:pt x="1909277" y="77210"/>
                </a:lnTo>
                <a:lnTo>
                  <a:pt x="1960289" y="91082"/>
                </a:lnTo>
                <a:lnTo>
                  <a:pt x="2009583" y="105952"/>
                </a:lnTo>
                <a:lnTo>
                  <a:pt x="2057079" y="121786"/>
                </a:lnTo>
                <a:lnTo>
                  <a:pt x="2102699" y="138549"/>
                </a:lnTo>
                <a:lnTo>
                  <a:pt x="2146363" y="156210"/>
                </a:lnTo>
                <a:lnTo>
                  <a:pt x="2187993" y="174733"/>
                </a:lnTo>
                <a:lnTo>
                  <a:pt x="2227509" y="194086"/>
                </a:lnTo>
                <a:lnTo>
                  <a:pt x="2264833" y="214236"/>
                </a:lnTo>
                <a:lnTo>
                  <a:pt x="2299885" y="235148"/>
                </a:lnTo>
                <a:lnTo>
                  <a:pt x="2332587" y="256789"/>
                </a:lnTo>
                <a:lnTo>
                  <a:pt x="2390624" y="302126"/>
                </a:lnTo>
                <a:lnTo>
                  <a:pt x="2438312" y="349978"/>
                </a:lnTo>
                <a:lnTo>
                  <a:pt x="2475019" y="400077"/>
                </a:lnTo>
                <a:lnTo>
                  <a:pt x="2500114" y="452156"/>
                </a:lnTo>
                <a:lnTo>
                  <a:pt x="2512964" y="505946"/>
                </a:lnTo>
                <a:lnTo>
                  <a:pt x="2514600" y="533400"/>
                </a:lnTo>
                <a:lnTo>
                  <a:pt x="2512964" y="560842"/>
                </a:lnTo>
                <a:lnTo>
                  <a:pt x="2500114" y="614614"/>
                </a:lnTo>
                <a:lnTo>
                  <a:pt x="2475019" y="666679"/>
                </a:lnTo>
                <a:lnTo>
                  <a:pt x="2438312" y="716770"/>
                </a:lnTo>
                <a:lnTo>
                  <a:pt x="2390624" y="764617"/>
                </a:lnTo>
                <a:lnTo>
                  <a:pt x="2332587" y="809953"/>
                </a:lnTo>
                <a:lnTo>
                  <a:pt x="2299885" y="831595"/>
                </a:lnTo>
                <a:lnTo>
                  <a:pt x="2264833" y="852509"/>
                </a:lnTo>
                <a:lnTo>
                  <a:pt x="2227509" y="872660"/>
                </a:lnTo>
                <a:lnTo>
                  <a:pt x="2187993" y="892016"/>
                </a:lnTo>
                <a:lnTo>
                  <a:pt x="2146363" y="910542"/>
                </a:lnTo>
                <a:lnTo>
                  <a:pt x="2102699" y="928205"/>
                </a:lnTo>
                <a:lnTo>
                  <a:pt x="2057079" y="944972"/>
                </a:lnTo>
                <a:lnTo>
                  <a:pt x="2009583" y="960810"/>
                </a:lnTo>
                <a:lnTo>
                  <a:pt x="1960289" y="975683"/>
                </a:lnTo>
                <a:lnTo>
                  <a:pt x="1909277" y="989560"/>
                </a:lnTo>
                <a:lnTo>
                  <a:pt x="1856625" y="1002406"/>
                </a:lnTo>
                <a:lnTo>
                  <a:pt x="1802412" y="1014188"/>
                </a:lnTo>
                <a:lnTo>
                  <a:pt x="1746718" y="1024872"/>
                </a:lnTo>
                <a:lnTo>
                  <a:pt x="1689621" y="1034424"/>
                </a:lnTo>
                <a:lnTo>
                  <a:pt x="1631200" y="1042812"/>
                </a:lnTo>
                <a:lnTo>
                  <a:pt x="1571535" y="1050002"/>
                </a:lnTo>
                <a:lnTo>
                  <a:pt x="1510703" y="1055960"/>
                </a:lnTo>
                <a:lnTo>
                  <a:pt x="1448785" y="1060652"/>
                </a:lnTo>
                <a:lnTo>
                  <a:pt x="1385859" y="1064045"/>
                </a:lnTo>
                <a:lnTo>
                  <a:pt x="1322004" y="1066105"/>
                </a:lnTo>
                <a:lnTo>
                  <a:pt x="1257300" y="1066800"/>
                </a:lnTo>
                <a:lnTo>
                  <a:pt x="1192595" y="1066105"/>
                </a:lnTo>
                <a:lnTo>
                  <a:pt x="1128740" y="1064045"/>
                </a:lnTo>
                <a:lnTo>
                  <a:pt x="1065814" y="1060652"/>
                </a:lnTo>
                <a:lnTo>
                  <a:pt x="1003896" y="1055960"/>
                </a:lnTo>
                <a:lnTo>
                  <a:pt x="943064" y="1050002"/>
                </a:lnTo>
                <a:lnTo>
                  <a:pt x="883399" y="1042812"/>
                </a:lnTo>
                <a:lnTo>
                  <a:pt x="824978" y="1034424"/>
                </a:lnTo>
                <a:lnTo>
                  <a:pt x="767881" y="1024872"/>
                </a:lnTo>
                <a:lnTo>
                  <a:pt x="712187" y="1014188"/>
                </a:lnTo>
                <a:lnTo>
                  <a:pt x="657974" y="1002406"/>
                </a:lnTo>
                <a:lnTo>
                  <a:pt x="605322" y="989560"/>
                </a:lnTo>
                <a:lnTo>
                  <a:pt x="554310" y="975683"/>
                </a:lnTo>
                <a:lnTo>
                  <a:pt x="505016" y="960810"/>
                </a:lnTo>
                <a:lnTo>
                  <a:pt x="457520" y="944972"/>
                </a:lnTo>
                <a:lnTo>
                  <a:pt x="411900" y="928205"/>
                </a:lnTo>
                <a:lnTo>
                  <a:pt x="368236" y="910542"/>
                </a:lnTo>
                <a:lnTo>
                  <a:pt x="326606" y="892016"/>
                </a:lnTo>
                <a:lnTo>
                  <a:pt x="287090" y="872660"/>
                </a:lnTo>
                <a:lnTo>
                  <a:pt x="249766" y="852509"/>
                </a:lnTo>
                <a:lnTo>
                  <a:pt x="214714" y="831595"/>
                </a:lnTo>
                <a:lnTo>
                  <a:pt x="182012" y="809953"/>
                </a:lnTo>
                <a:lnTo>
                  <a:pt x="123975" y="764617"/>
                </a:lnTo>
                <a:lnTo>
                  <a:pt x="76287" y="716770"/>
                </a:lnTo>
                <a:lnTo>
                  <a:pt x="39580" y="666679"/>
                </a:lnTo>
                <a:lnTo>
                  <a:pt x="14485" y="614614"/>
                </a:lnTo>
                <a:lnTo>
                  <a:pt x="1635" y="560842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30702" y="2245614"/>
            <a:ext cx="3320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9626" y="3048000"/>
            <a:ext cx="2179955" cy="1043305"/>
          </a:xfrm>
          <a:custGeom>
            <a:avLst/>
            <a:gdLst/>
            <a:ahLst/>
            <a:cxnLst/>
            <a:rect l="l" t="t" r="r" b="b"/>
            <a:pathLst>
              <a:path w="2179954" h="1043304">
                <a:moveTo>
                  <a:pt x="2179574" y="0"/>
                </a:moveTo>
                <a:lnTo>
                  <a:pt x="0" y="10430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16989" y="4370070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Appliance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2426" y="705358"/>
            <a:ext cx="7679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u="sng" spc="-5" dirty="0"/>
              <a:t>ategorizing Hearth</a:t>
            </a:r>
            <a:r>
              <a:rPr sz="4000" u="sng" spc="-170" dirty="0"/>
              <a:t> </a:t>
            </a:r>
            <a:r>
              <a:rPr sz="4000" u="sng" spc="-5" dirty="0"/>
              <a:t>Appliances</a:t>
            </a:r>
            <a:endParaRPr sz="400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5276" y="735837"/>
            <a:ext cx="5472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Installer</a:t>
            </a:r>
            <a:r>
              <a:rPr sz="4000" spc="-15" dirty="0"/>
              <a:t> </a:t>
            </a:r>
            <a:r>
              <a:rPr sz="4000" spc="-5" dirty="0"/>
              <a:t>Qualifications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459740" y="1572590"/>
            <a:ext cx="4569460" cy="3965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65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National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Fireplace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latin typeface="Arial"/>
                <a:cs typeface="Arial"/>
              </a:rPr>
              <a:t>Institute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(NFI)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ts val="3195"/>
              </a:lnSpc>
              <a:spcBef>
                <a:spcPts val="3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Focused solely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R="574040" algn="ctr">
              <a:lnSpc>
                <a:spcPts val="3195"/>
              </a:lnSpc>
            </a:pPr>
            <a:r>
              <a:rPr sz="2800" spc="-5" dirty="0">
                <a:latin typeface="Arial"/>
                <a:cs typeface="Arial"/>
              </a:rPr>
              <a:t>hearth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9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Certification exams  meet national standards  for </a:t>
            </a:r>
            <a:r>
              <a:rPr sz="2800" spc="-20" dirty="0">
                <a:latin typeface="Arial"/>
                <a:cs typeface="Arial"/>
              </a:rPr>
              <a:t>reliability, </a:t>
            </a:r>
            <a:r>
              <a:rPr sz="2800" spc="-25" dirty="0">
                <a:latin typeface="Arial"/>
                <a:cs typeface="Arial"/>
              </a:rPr>
              <a:t>validity,  </a:t>
            </a:r>
            <a:r>
              <a:rPr sz="2800" spc="-5" dirty="0">
                <a:latin typeface="Arial"/>
                <a:cs typeface="Arial"/>
              </a:rPr>
              <a:t>legal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defensibility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  <a:hlinkClick r:id="rId2"/>
              </a:rPr>
              <a:t>www.nficertified.org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1900173"/>
            <a:ext cx="4191000" cy="183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2921" y="735837"/>
            <a:ext cx="6598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Maintenance</a:t>
            </a:r>
            <a:r>
              <a:rPr sz="4000" spc="-25" dirty="0"/>
              <a:t> </a:t>
            </a:r>
            <a:r>
              <a:rPr sz="4000" spc="-5" dirty="0"/>
              <a:t>Qualifications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853310"/>
            <a:ext cx="4666615" cy="2634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3340" indent="-342900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Chimney Safety Institute of  America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(CSIA)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Inspection and cleaning or  repair of chimneys and</a:t>
            </a:r>
            <a:r>
              <a:rPr sz="2400" dirty="0">
                <a:latin typeface="Arial"/>
                <a:cs typeface="Arial"/>
              </a:rPr>
              <a:t> vents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Certification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Arial"/>
                <a:cs typeface="Arial"/>
                <a:hlinkClick r:id="rId2"/>
              </a:rPr>
              <a:t>www.csia.org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1981200"/>
            <a:ext cx="297014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873" y="568198"/>
            <a:ext cx="4319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Working</a:t>
            </a:r>
            <a:r>
              <a:rPr sz="4000" spc="-65" dirty="0"/>
              <a:t> </a:t>
            </a:r>
            <a:r>
              <a:rPr sz="4000" spc="-45" dirty="0"/>
              <a:t>Together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85800" y="1676400"/>
            <a:ext cx="8077200" cy="436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2873" y="568198"/>
            <a:ext cx="4319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Working</a:t>
            </a:r>
            <a:r>
              <a:rPr sz="4000" spc="-65" dirty="0"/>
              <a:t> </a:t>
            </a:r>
            <a:r>
              <a:rPr sz="4000" spc="-45" dirty="0"/>
              <a:t>Together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459740" y="2134460"/>
            <a:ext cx="5040630" cy="23672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Arial"/>
                <a:cs typeface="Arial"/>
              </a:rPr>
              <a:t>Visit </a:t>
            </a:r>
            <a:r>
              <a:rPr sz="3200" spc="-5" dirty="0">
                <a:latin typeface="Arial"/>
                <a:cs typeface="Arial"/>
              </a:rPr>
              <a:t>local hearth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shops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Know </a:t>
            </a:r>
            <a:r>
              <a:rPr sz="3200" dirty="0">
                <a:latin typeface="Arial"/>
                <a:cs typeface="Arial"/>
              </a:rPr>
              <a:t>who is NFI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Certified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Invite to your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meetings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Ask 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help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0"/>
            <a:ext cx="3859276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838200"/>
            <a:ext cx="3824224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371600"/>
            <a:ext cx="6019800" cy="316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6736" y="4729098"/>
            <a:ext cx="4975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Arial"/>
                <a:cs typeface="Arial"/>
                <a:hlinkClick r:id="rId3"/>
              </a:rPr>
              <a:t>http://www.hpbef.org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i="1" spc="-5" dirty="0">
                <a:latin typeface="Arial"/>
                <a:cs typeface="Arial"/>
              </a:rPr>
              <a:t>Making </a:t>
            </a:r>
            <a:r>
              <a:rPr sz="3600" i="1" spc="-55" dirty="0">
                <a:latin typeface="Arial"/>
                <a:cs typeface="Arial"/>
              </a:rPr>
              <a:t>Your </a:t>
            </a:r>
            <a:r>
              <a:rPr sz="3600" i="1" spc="-5" dirty="0">
                <a:latin typeface="Arial"/>
                <a:cs typeface="Arial"/>
              </a:rPr>
              <a:t>Job</a:t>
            </a:r>
            <a:r>
              <a:rPr sz="3600" i="1" spc="-3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Easier!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735837"/>
            <a:ext cx="448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Masonry</a:t>
            </a:r>
            <a:r>
              <a:rPr sz="4000" spc="-40" dirty="0"/>
              <a:t> </a:t>
            </a:r>
            <a:r>
              <a:rPr sz="4000" spc="-5" dirty="0"/>
              <a:t>Fireplace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33400" y="1600200"/>
            <a:ext cx="8229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189" y="781558"/>
            <a:ext cx="549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Factory Built</a:t>
            </a:r>
            <a:r>
              <a:rPr sz="4000" spc="-35" dirty="0"/>
              <a:t> </a:t>
            </a:r>
            <a:r>
              <a:rPr sz="4000" spc="-5" dirty="0"/>
              <a:t>Fireplace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752473"/>
            <a:ext cx="4267200" cy="232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1752663"/>
            <a:ext cx="4076700" cy="430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343400"/>
            <a:ext cx="42672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510" y="659637"/>
            <a:ext cx="326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Gas Log</a:t>
            </a:r>
            <a:r>
              <a:rPr sz="4000" spc="-90" dirty="0"/>
              <a:t> </a:t>
            </a:r>
            <a:r>
              <a:rPr sz="4000" spc="-5" dirty="0"/>
              <a:t>Sets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4000" y="1676400"/>
            <a:ext cx="6172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889" y="781558"/>
            <a:ext cx="406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Fireplace</a:t>
            </a:r>
            <a:r>
              <a:rPr sz="4000" spc="-50" dirty="0"/>
              <a:t> </a:t>
            </a:r>
            <a:r>
              <a:rPr sz="4000" spc="-5" dirty="0"/>
              <a:t>Inserts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04800" y="2286000"/>
            <a:ext cx="84582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3175" y="1411986"/>
            <a:ext cx="46310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Hearth, </a:t>
            </a:r>
            <a:r>
              <a:rPr sz="3200" spc="-5" dirty="0">
                <a:latin typeface="Arial"/>
                <a:cs typeface="Arial"/>
              </a:rPr>
              <a:t>Patio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Barbecue  </a:t>
            </a:r>
            <a:r>
              <a:rPr sz="3200" spc="-5" dirty="0">
                <a:latin typeface="Arial"/>
                <a:cs typeface="Arial"/>
              </a:rPr>
              <a:t>Education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Foundation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657600"/>
            <a:ext cx="320040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903350"/>
            <a:ext cx="2971800" cy="156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7921" y="3907993"/>
            <a:ext cx="4832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National Fireplace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Institute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709676"/>
            <a:ext cx="521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Free Standing</a:t>
            </a:r>
            <a:r>
              <a:rPr sz="4000" spc="-60" dirty="0"/>
              <a:t> </a:t>
            </a:r>
            <a:r>
              <a:rPr sz="4000" spc="-5" dirty="0"/>
              <a:t>Stoves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905011"/>
            <a:ext cx="2666956" cy="4114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828800"/>
            <a:ext cx="3329051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2057400"/>
            <a:ext cx="2895600" cy="411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166" y="705358"/>
            <a:ext cx="343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Hearth</a:t>
            </a:r>
            <a:r>
              <a:rPr sz="4000" spc="-60" dirty="0"/>
              <a:t> </a:t>
            </a:r>
            <a:r>
              <a:rPr sz="4000" spc="-5" dirty="0"/>
              <a:t>Stoves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113276" y="1981200"/>
            <a:ext cx="4878324" cy="344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981200"/>
            <a:ext cx="3503676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610" y="781558"/>
            <a:ext cx="2112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Masonry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6661" y="781558"/>
            <a:ext cx="228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Fu</a:t>
            </a:r>
            <a:r>
              <a:rPr sz="4000" b="1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naces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35334" y="781558"/>
            <a:ext cx="2026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Outdoor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09600" y="1847850"/>
            <a:ext cx="27432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200" y="1981200"/>
            <a:ext cx="2362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1847850"/>
            <a:ext cx="28956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417826" y="2057400"/>
            <a:ext cx="4104004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latin typeface="Arial"/>
                <a:cs typeface="Arial"/>
              </a:rPr>
              <a:t>Gas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581400"/>
            <a:ext cx="3562350" cy="627380"/>
          </a:xfrm>
          <a:custGeom>
            <a:avLst/>
            <a:gdLst/>
            <a:ahLst/>
            <a:cxnLst/>
            <a:rect l="l" t="t" r="r" b="b"/>
            <a:pathLst>
              <a:path w="3562350" h="627379">
                <a:moveTo>
                  <a:pt x="0" y="104520"/>
                </a:moveTo>
                <a:lnTo>
                  <a:pt x="8212" y="63811"/>
                </a:lnTo>
                <a:lnTo>
                  <a:pt x="30608" y="30591"/>
                </a:lnTo>
                <a:lnTo>
                  <a:pt x="63827" y="8205"/>
                </a:lnTo>
                <a:lnTo>
                  <a:pt x="104508" y="0"/>
                </a:lnTo>
                <a:lnTo>
                  <a:pt x="3457829" y="0"/>
                </a:lnTo>
                <a:lnTo>
                  <a:pt x="3498538" y="8205"/>
                </a:lnTo>
                <a:lnTo>
                  <a:pt x="3531758" y="30591"/>
                </a:lnTo>
                <a:lnTo>
                  <a:pt x="3554144" y="63811"/>
                </a:lnTo>
                <a:lnTo>
                  <a:pt x="3562350" y="104520"/>
                </a:lnTo>
                <a:lnTo>
                  <a:pt x="3562350" y="522605"/>
                </a:lnTo>
                <a:lnTo>
                  <a:pt x="3554144" y="563260"/>
                </a:lnTo>
                <a:lnTo>
                  <a:pt x="3531758" y="596487"/>
                </a:lnTo>
                <a:lnTo>
                  <a:pt x="3498538" y="618902"/>
                </a:lnTo>
                <a:lnTo>
                  <a:pt x="3457829" y="627126"/>
                </a:lnTo>
                <a:lnTo>
                  <a:pt x="104508" y="626999"/>
                </a:lnTo>
                <a:lnTo>
                  <a:pt x="63827" y="618795"/>
                </a:lnTo>
                <a:lnTo>
                  <a:pt x="30608" y="596423"/>
                </a:lnTo>
                <a:lnTo>
                  <a:pt x="8212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524" y="3627246"/>
            <a:ext cx="33191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Conventional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6926" y="3581400"/>
            <a:ext cx="2240280" cy="627380"/>
          </a:xfrm>
          <a:custGeom>
            <a:avLst/>
            <a:gdLst/>
            <a:ahLst/>
            <a:cxnLst/>
            <a:rect l="l" t="t" r="r" b="b"/>
            <a:pathLst>
              <a:path w="2240279" h="627379">
                <a:moveTo>
                  <a:pt x="0" y="104520"/>
                </a:moveTo>
                <a:lnTo>
                  <a:pt x="8203" y="63811"/>
                </a:lnTo>
                <a:lnTo>
                  <a:pt x="30575" y="30591"/>
                </a:lnTo>
                <a:lnTo>
                  <a:pt x="63757" y="8205"/>
                </a:lnTo>
                <a:lnTo>
                  <a:pt x="104394" y="0"/>
                </a:lnTo>
                <a:lnTo>
                  <a:pt x="2135378" y="0"/>
                </a:lnTo>
                <a:lnTo>
                  <a:pt x="2176087" y="8205"/>
                </a:lnTo>
                <a:lnTo>
                  <a:pt x="2209307" y="30591"/>
                </a:lnTo>
                <a:lnTo>
                  <a:pt x="2231693" y="63811"/>
                </a:lnTo>
                <a:lnTo>
                  <a:pt x="2239899" y="104520"/>
                </a:lnTo>
                <a:lnTo>
                  <a:pt x="2239899" y="522605"/>
                </a:lnTo>
                <a:lnTo>
                  <a:pt x="2231693" y="563260"/>
                </a:lnTo>
                <a:lnTo>
                  <a:pt x="2209307" y="596487"/>
                </a:lnTo>
                <a:lnTo>
                  <a:pt x="2176087" y="618902"/>
                </a:lnTo>
                <a:lnTo>
                  <a:pt x="2135378" y="627126"/>
                </a:lnTo>
                <a:lnTo>
                  <a:pt x="104394" y="626999"/>
                </a:lnTo>
                <a:lnTo>
                  <a:pt x="63757" y="618795"/>
                </a:lnTo>
                <a:lnTo>
                  <a:pt x="30575" y="596423"/>
                </a:lnTo>
                <a:lnTo>
                  <a:pt x="8203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7034" y="3627246"/>
            <a:ext cx="2011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Direct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07175" y="3581400"/>
            <a:ext cx="1968500" cy="627380"/>
          </a:xfrm>
          <a:custGeom>
            <a:avLst/>
            <a:gdLst/>
            <a:ahLst/>
            <a:cxnLst/>
            <a:rect l="l" t="t" r="r" b="b"/>
            <a:pathLst>
              <a:path w="1968500" h="627379">
                <a:moveTo>
                  <a:pt x="0" y="104520"/>
                </a:moveTo>
                <a:lnTo>
                  <a:pt x="8205" y="63811"/>
                </a:lnTo>
                <a:lnTo>
                  <a:pt x="30591" y="30591"/>
                </a:lnTo>
                <a:lnTo>
                  <a:pt x="63811" y="8205"/>
                </a:lnTo>
                <a:lnTo>
                  <a:pt x="104521" y="0"/>
                </a:lnTo>
                <a:lnTo>
                  <a:pt x="1863978" y="0"/>
                </a:lnTo>
                <a:lnTo>
                  <a:pt x="1904688" y="8205"/>
                </a:lnTo>
                <a:lnTo>
                  <a:pt x="1937908" y="30591"/>
                </a:lnTo>
                <a:lnTo>
                  <a:pt x="1960294" y="63811"/>
                </a:lnTo>
                <a:lnTo>
                  <a:pt x="1968500" y="104520"/>
                </a:lnTo>
                <a:lnTo>
                  <a:pt x="1968500" y="522605"/>
                </a:lnTo>
                <a:lnTo>
                  <a:pt x="1960294" y="563260"/>
                </a:lnTo>
                <a:lnTo>
                  <a:pt x="1937908" y="596487"/>
                </a:lnTo>
                <a:lnTo>
                  <a:pt x="1904688" y="618902"/>
                </a:lnTo>
                <a:lnTo>
                  <a:pt x="1863978" y="627126"/>
                </a:lnTo>
                <a:lnTo>
                  <a:pt x="104521" y="626999"/>
                </a:lnTo>
                <a:lnTo>
                  <a:pt x="63811" y="618795"/>
                </a:lnTo>
                <a:lnTo>
                  <a:pt x="30591" y="596423"/>
                </a:lnTo>
                <a:lnTo>
                  <a:pt x="8205" y="563241"/>
                </a:lnTo>
                <a:lnTo>
                  <a:pt x="0" y="522605"/>
                </a:lnTo>
                <a:lnTo>
                  <a:pt x="0" y="104520"/>
                </a:lnTo>
                <a:close/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7538" y="3627246"/>
            <a:ext cx="1765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Unven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2175" y="2641600"/>
            <a:ext cx="2308225" cy="939800"/>
          </a:xfrm>
          <a:custGeom>
            <a:avLst/>
            <a:gdLst/>
            <a:ahLst/>
            <a:cxnLst/>
            <a:rect l="l" t="t" r="r" b="b"/>
            <a:pathLst>
              <a:path w="2308225" h="939800">
                <a:moveTo>
                  <a:pt x="2308225" y="0"/>
                </a:moveTo>
                <a:lnTo>
                  <a:pt x="0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0400" y="2641600"/>
            <a:ext cx="757555" cy="939800"/>
          </a:xfrm>
          <a:custGeom>
            <a:avLst/>
            <a:gdLst/>
            <a:ahLst/>
            <a:cxnLst/>
            <a:rect l="l" t="t" r="r" b="b"/>
            <a:pathLst>
              <a:path w="757554" h="939800">
                <a:moveTo>
                  <a:pt x="0" y="0"/>
                </a:moveTo>
                <a:lnTo>
                  <a:pt x="757301" y="93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0400" y="2641600"/>
            <a:ext cx="3121025" cy="939800"/>
          </a:xfrm>
          <a:custGeom>
            <a:avLst/>
            <a:gdLst/>
            <a:ahLst/>
            <a:cxnLst/>
            <a:rect l="l" t="t" r="r" b="b"/>
            <a:pathLst>
              <a:path w="3121025" h="939800">
                <a:moveTo>
                  <a:pt x="0" y="0"/>
                </a:moveTo>
                <a:lnTo>
                  <a:pt x="3121025" y="93980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438400" y="2057463"/>
            <a:ext cx="490410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3600" dirty="0">
                <a:latin typeface="Arial"/>
                <a:cs typeface="Arial"/>
              </a:rPr>
              <a:t>Gas </a:t>
            </a:r>
            <a:r>
              <a:rPr sz="3600" spc="-5" dirty="0">
                <a:latin typeface="Arial"/>
                <a:cs typeface="Arial"/>
              </a:rPr>
              <a:t>Conventional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5" dirty="0">
                <a:latin typeface="Arial"/>
                <a:cs typeface="Arial"/>
              </a:rPr>
              <a:t>Vent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2573" y="2703576"/>
            <a:ext cx="2838450" cy="1259205"/>
          </a:xfrm>
          <a:custGeom>
            <a:avLst/>
            <a:gdLst/>
            <a:ahLst/>
            <a:cxnLst/>
            <a:rect l="l" t="t" r="r" b="b"/>
            <a:pathLst>
              <a:path w="2838450" h="1259204">
                <a:moveTo>
                  <a:pt x="2838450" y="0"/>
                </a:moveTo>
                <a:lnTo>
                  <a:pt x="0" y="12588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1023" y="2703576"/>
            <a:ext cx="2622550" cy="1259205"/>
          </a:xfrm>
          <a:custGeom>
            <a:avLst/>
            <a:gdLst/>
            <a:ahLst/>
            <a:cxnLst/>
            <a:rect l="l" t="t" r="r" b="b"/>
            <a:pathLst>
              <a:path w="2622550" h="1259204">
                <a:moveTo>
                  <a:pt x="0" y="0"/>
                </a:moveTo>
                <a:lnTo>
                  <a:pt x="2622550" y="12588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3962400"/>
            <a:ext cx="1514475" cy="647700"/>
          </a:xfrm>
          <a:custGeom>
            <a:avLst/>
            <a:gdLst/>
            <a:ahLst/>
            <a:cxnLst/>
            <a:rect l="l" t="t" r="r" b="b"/>
            <a:pathLst>
              <a:path w="151447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406525" y="0"/>
                </a:lnTo>
                <a:lnTo>
                  <a:pt x="1448520" y="8491"/>
                </a:lnTo>
                <a:lnTo>
                  <a:pt x="1482836" y="31638"/>
                </a:lnTo>
                <a:lnTo>
                  <a:pt x="1505983" y="65954"/>
                </a:lnTo>
                <a:lnTo>
                  <a:pt x="1514475" y="107950"/>
                </a:lnTo>
                <a:lnTo>
                  <a:pt x="1514475" y="539750"/>
                </a:lnTo>
                <a:lnTo>
                  <a:pt x="1505983" y="581745"/>
                </a:lnTo>
                <a:lnTo>
                  <a:pt x="1482836" y="616061"/>
                </a:lnTo>
                <a:lnTo>
                  <a:pt x="1448520" y="639208"/>
                </a:lnTo>
                <a:lnTo>
                  <a:pt x="1406525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9638" y="4018534"/>
            <a:ext cx="1245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18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1400" y="3733800"/>
            <a:ext cx="2249805" cy="885825"/>
          </a:xfrm>
          <a:custGeom>
            <a:avLst/>
            <a:gdLst/>
            <a:ahLst/>
            <a:cxnLst/>
            <a:rect l="l" t="t" r="r" b="b"/>
            <a:pathLst>
              <a:path w="2249804" h="885825">
                <a:moveTo>
                  <a:pt x="0" y="147574"/>
                </a:moveTo>
                <a:lnTo>
                  <a:pt x="7521" y="100917"/>
                </a:lnTo>
                <a:lnTo>
                  <a:pt x="28472" y="60405"/>
                </a:lnTo>
                <a:lnTo>
                  <a:pt x="60432" y="28464"/>
                </a:lnTo>
                <a:lnTo>
                  <a:pt x="100982" y="7520"/>
                </a:lnTo>
                <a:lnTo>
                  <a:pt x="147700" y="0"/>
                </a:lnTo>
                <a:lnTo>
                  <a:pt x="2101850" y="0"/>
                </a:lnTo>
                <a:lnTo>
                  <a:pt x="2148519" y="7520"/>
                </a:lnTo>
                <a:lnTo>
                  <a:pt x="2189063" y="28464"/>
                </a:lnTo>
                <a:lnTo>
                  <a:pt x="2221042" y="60405"/>
                </a:lnTo>
                <a:lnTo>
                  <a:pt x="2242017" y="100917"/>
                </a:lnTo>
                <a:lnTo>
                  <a:pt x="2249551" y="147574"/>
                </a:lnTo>
                <a:lnTo>
                  <a:pt x="2249551" y="738124"/>
                </a:lnTo>
                <a:lnTo>
                  <a:pt x="2242017" y="784842"/>
                </a:lnTo>
                <a:lnTo>
                  <a:pt x="2221042" y="825392"/>
                </a:lnTo>
                <a:lnTo>
                  <a:pt x="2189063" y="857352"/>
                </a:lnTo>
                <a:lnTo>
                  <a:pt x="2148519" y="878303"/>
                </a:lnTo>
                <a:lnTo>
                  <a:pt x="2101850" y="885825"/>
                </a:lnTo>
                <a:lnTo>
                  <a:pt x="147700" y="885825"/>
                </a:lnTo>
                <a:lnTo>
                  <a:pt x="100982" y="878303"/>
                </a:lnTo>
                <a:lnTo>
                  <a:pt x="60432" y="857352"/>
                </a:lnTo>
                <a:lnTo>
                  <a:pt x="28472" y="825392"/>
                </a:lnTo>
                <a:lnTo>
                  <a:pt x="7521" y="784842"/>
                </a:lnTo>
                <a:lnTo>
                  <a:pt x="0" y="738124"/>
                </a:lnTo>
                <a:lnTo>
                  <a:pt x="0" y="147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4082" y="3802202"/>
            <a:ext cx="1960245" cy="73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Masonry or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Factory-Built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3962400"/>
            <a:ext cx="2224405" cy="647700"/>
          </a:xfrm>
          <a:custGeom>
            <a:avLst/>
            <a:gdLst/>
            <a:ahLst/>
            <a:cxnLst/>
            <a:rect l="l" t="t" r="r" b="b"/>
            <a:pathLst>
              <a:path w="222440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2116201" y="0"/>
                </a:lnTo>
                <a:lnTo>
                  <a:pt x="2158196" y="8491"/>
                </a:lnTo>
                <a:lnTo>
                  <a:pt x="2192512" y="31638"/>
                </a:lnTo>
                <a:lnTo>
                  <a:pt x="2215659" y="65954"/>
                </a:lnTo>
                <a:lnTo>
                  <a:pt x="2224151" y="107950"/>
                </a:lnTo>
                <a:lnTo>
                  <a:pt x="2224151" y="539750"/>
                </a:lnTo>
                <a:lnTo>
                  <a:pt x="2215659" y="581745"/>
                </a:lnTo>
                <a:lnTo>
                  <a:pt x="2192512" y="616061"/>
                </a:lnTo>
                <a:lnTo>
                  <a:pt x="2158196" y="639208"/>
                </a:lnTo>
                <a:lnTo>
                  <a:pt x="2116201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7154" y="4018534"/>
            <a:ext cx="1132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6873" y="2703576"/>
            <a:ext cx="184150" cy="1030605"/>
          </a:xfrm>
          <a:custGeom>
            <a:avLst/>
            <a:gdLst/>
            <a:ahLst/>
            <a:cxnLst/>
            <a:rect l="l" t="t" r="r" b="b"/>
            <a:pathLst>
              <a:path w="184150" h="1030604">
                <a:moveTo>
                  <a:pt x="184150" y="0"/>
                </a:moveTo>
                <a:lnTo>
                  <a:pt x="0" y="10302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276600" y="1617725"/>
            <a:ext cx="305625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3200" dirty="0">
                <a:latin typeface="Arial"/>
                <a:cs typeface="Arial"/>
              </a:rPr>
              <a:t>Gas Direct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3075" y="2201926"/>
            <a:ext cx="3060700" cy="760730"/>
          </a:xfrm>
          <a:custGeom>
            <a:avLst/>
            <a:gdLst/>
            <a:ahLst/>
            <a:cxnLst/>
            <a:rect l="l" t="t" r="r" b="b"/>
            <a:pathLst>
              <a:path w="3060700" h="760730">
                <a:moveTo>
                  <a:pt x="3060700" y="0"/>
                </a:moveTo>
                <a:lnTo>
                  <a:pt x="0" y="7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2963926"/>
            <a:ext cx="2241550" cy="857250"/>
          </a:xfrm>
          <a:custGeom>
            <a:avLst/>
            <a:gdLst/>
            <a:ahLst/>
            <a:cxnLst/>
            <a:rect l="l" t="t" r="r" b="b"/>
            <a:pathLst>
              <a:path w="2241550" h="857250">
                <a:moveTo>
                  <a:pt x="0" y="142875"/>
                </a:moveTo>
                <a:lnTo>
                  <a:pt x="7287" y="97682"/>
                </a:lnTo>
                <a:lnTo>
                  <a:pt x="27578" y="58457"/>
                </a:lnTo>
                <a:lnTo>
                  <a:pt x="58512" y="27541"/>
                </a:lnTo>
                <a:lnTo>
                  <a:pt x="97731" y="7275"/>
                </a:lnTo>
                <a:lnTo>
                  <a:pt x="142875" y="0"/>
                </a:lnTo>
                <a:lnTo>
                  <a:pt x="2098675" y="0"/>
                </a:lnTo>
                <a:lnTo>
                  <a:pt x="2143818" y="7275"/>
                </a:lnTo>
                <a:lnTo>
                  <a:pt x="2183037" y="27541"/>
                </a:lnTo>
                <a:lnTo>
                  <a:pt x="2213971" y="58457"/>
                </a:lnTo>
                <a:lnTo>
                  <a:pt x="2234262" y="97682"/>
                </a:lnTo>
                <a:lnTo>
                  <a:pt x="2241550" y="142875"/>
                </a:lnTo>
                <a:lnTo>
                  <a:pt x="2241550" y="714375"/>
                </a:lnTo>
                <a:lnTo>
                  <a:pt x="2234262" y="759518"/>
                </a:lnTo>
                <a:lnTo>
                  <a:pt x="2213971" y="798737"/>
                </a:lnTo>
                <a:lnTo>
                  <a:pt x="2183037" y="829671"/>
                </a:lnTo>
                <a:lnTo>
                  <a:pt x="2143818" y="849962"/>
                </a:lnTo>
                <a:lnTo>
                  <a:pt x="2098675" y="857250"/>
                </a:lnTo>
                <a:lnTo>
                  <a:pt x="142875" y="857250"/>
                </a:lnTo>
                <a:lnTo>
                  <a:pt x="97731" y="849962"/>
                </a:lnTo>
                <a:lnTo>
                  <a:pt x="58512" y="829671"/>
                </a:lnTo>
                <a:lnTo>
                  <a:pt x="27578" y="798737"/>
                </a:lnTo>
                <a:lnTo>
                  <a:pt x="7287" y="759518"/>
                </a:lnTo>
                <a:lnTo>
                  <a:pt x="0" y="714375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8666" y="3017901"/>
            <a:ext cx="195008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PVC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latin typeface="Arial"/>
                <a:cs typeface="Arial"/>
              </a:rPr>
              <a:t>Hi-efficiency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3775" y="2201798"/>
            <a:ext cx="2919730" cy="760730"/>
          </a:xfrm>
          <a:custGeom>
            <a:avLst/>
            <a:gdLst/>
            <a:ahLst/>
            <a:cxnLst/>
            <a:rect l="l" t="t" r="r" b="b"/>
            <a:pathLst>
              <a:path w="2919729" h="760730">
                <a:moveTo>
                  <a:pt x="0" y="0"/>
                </a:moveTo>
                <a:lnTo>
                  <a:pt x="2919476" y="7604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2962275"/>
            <a:ext cx="1657350" cy="627380"/>
          </a:xfrm>
          <a:custGeom>
            <a:avLst/>
            <a:gdLst/>
            <a:ahLst/>
            <a:cxnLst/>
            <a:rect l="l" t="t" r="r" b="b"/>
            <a:pathLst>
              <a:path w="1657350" h="627379">
                <a:moveTo>
                  <a:pt x="0" y="104521"/>
                </a:moveTo>
                <a:lnTo>
                  <a:pt x="8212" y="63811"/>
                </a:lnTo>
                <a:lnTo>
                  <a:pt x="30608" y="30591"/>
                </a:lnTo>
                <a:lnTo>
                  <a:pt x="63827" y="8205"/>
                </a:lnTo>
                <a:lnTo>
                  <a:pt x="104508" y="0"/>
                </a:lnTo>
                <a:lnTo>
                  <a:pt x="1552829" y="0"/>
                </a:lnTo>
                <a:lnTo>
                  <a:pt x="1593538" y="8205"/>
                </a:lnTo>
                <a:lnTo>
                  <a:pt x="1626758" y="30591"/>
                </a:lnTo>
                <a:lnTo>
                  <a:pt x="1649144" y="63811"/>
                </a:lnTo>
                <a:lnTo>
                  <a:pt x="1657350" y="104521"/>
                </a:lnTo>
                <a:lnTo>
                  <a:pt x="1657350" y="522604"/>
                </a:lnTo>
                <a:lnTo>
                  <a:pt x="1649144" y="563260"/>
                </a:lnTo>
                <a:lnTo>
                  <a:pt x="1626758" y="596487"/>
                </a:lnTo>
                <a:lnTo>
                  <a:pt x="1593538" y="618902"/>
                </a:lnTo>
                <a:lnTo>
                  <a:pt x="1552829" y="627126"/>
                </a:lnTo>
                <a:lnTo>
                  <a:pt x="104508" y="627126"/>
                </a:lnTo>
                <a:lnTo>
                  <a:pt x="63827" y="618902"/>
                </a:lnTo>
                <a:lnTo>
                  <a:pt x="30608" y="596487"/>
                </a:lnTo>
                <a:lnTo>
                  <a:pt x="8212" y="563260"/>
                </a:lnTo>
                <a:lnTo>
                  <a:pt x="0" y="522604"/>
                </a:lnTo>
                <a:lnTo>
                  <a:pt x="0" y="104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3924" y="3007867"/>
            <a:ext cx="1381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Coaxi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2963926"/>
            <a:ext cx="2232025" cy="627380"/>
          </a:xfrm>
          <a:custGeom>
            <a:avLst/>
            <a:gdLst/>
            <a:ahLst/>
            <a:cxnLst/>
            <a:rect l="l" t="t" r="r" b="b"/>
            <a:pathLst>
              <a:path w="2232025" h="627379">
                <a:moveTo>
                  <a:pt x="0" y="104394"/>
                </a:moveTo>
                <a:lnTo>
                  <a:pt x="8205" y="63757"/>
                </a:lnTo>
                <a:lnTo>
                  <a:pt x="30591" y="30575"/>
                </a:lnTo>
                <a:lnTo>
                  <a:pt x="63811" y="8203"/>
                </a:lnTo>
                <a:lnTo>
                  <a:pt x="104521" y="0"/>
                </a:lnTo>
                <a:lnTo>
                  <a:pt x="2127504" y="0"/>
                </a:lnTo>
                <a:lnTo>
                  <a:pt x="2168213" y="8203"/>
                </a:lnTo>
                <a:lnTo>
                  <a:pt x="2201433" y="30575"/>
                </a:lnTo>
                <a:lnTo>
                  <a:pt x="2223819" y="63757"/>
                </a:lnTo>
                <a:lnTo>
                  <a:pt x="2232025" y="104394"/>
                </a:lnTo>
                <a:lnTo>
                  <a:pt x="2232025" y="522477"/>
                </a:lnTo>
                <a:lnTo>
                  <a:pt x="2223819" y="563187"/>
                </a:lnTo>
                <a:lnTo>
                  <a:pt x="2201433" y="596407"/>
                </a:lnTo>
                <a:lnTo>
                  <a:pt x="2168213" y="618793"/>
                </a:lnTo>
                <a:lnTo>
                  <a:pt x="2127504" y="626999"/>
                </a:lnTo>
                <a:lnTo>
                  <a:pt x="104521" y="626999"/>
                </a:lnTo>
                <a:lnTo>
                  <a:pt x="63811" y="618793"/>
                </a:lnTo>
                <a:lnTo>
                  <a:pt x="30591" y="596407"/>
                </a:lnTo>
                <a:lnTo>
                  <a:pt x="8205" y="563187"/>
                </a:lnTo>
                <a:lnTo>
                  <a:pt x="0" y="522477"/>
                </a:lnTo>
                <a:lnTo>
                  <a:pt x="0" y="1043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91254" y="3009392"/>
            <a:ext cx="1673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Co-linear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7476" y="2201926"/>
            <a:ext cx="106680" cy="762000"/>
          </a:xfrm>
          <a:custGeom>
            <a:avLst/>
            <a:gdLst/>
            <a:ahLst/>
            <a:cxnLst/>
            <a:rect l="l" t="t" r="r" b="b"/>
            <a:pathLst>
              <a:path w="106679" h="762000">
                <a:moveTo>
                  <a:pt x="106299" y="0"/>
                </a:moveTo>
                <a:lnTo>
                  <a:pt x="0" y="762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3665537"/>
            <a:ext cx="25019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600" y="4191084"/>
            <a:ext cx="1930380" cy="2133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3589337"/>
            <a:ext cx="161925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762125" y="1720850"/>
            <a:ext cx="5781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3200" spc="-10" dirty="0">
                <a:latin typeface="Arial"/>
                <a:cs typeface="Arial"/>
              </a:rPr>
              <a:t>Woodburning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800" y="5172075"/>
            <a:ext cx="1295400" cy="627380"/>
          </a:xfrm>
          <a:custGeom>
            <a:avLst/>
            <a:gdLst/>
            <a:ahLst/>
            <a:cxnLst/>
            <a:rect l="l" t="t" r="r" b="b"/>
            <a:pathLst>
              <a:path w="1295400" h="627379">
                <a:moveTo>
                  <a:pt x="0" y="104521"/>
                </a:moveTo>
                <a:lnTo>
                  <a:pt x="8205" y="63811"/>
                </a:lnTo>
                <a:lnTo>
                  <a:pt x="30591" y="30591"/>
                </a:lnTo>
                <a:lnTo>
                  <a:pt x="63811" y="8205"/>
                </a:lnTo>
                <a:lnTo>
                  <a:pt x="104520" y="0"/>
                </a:lnTo>
                <a:lnTo>
                  <a:pt x="1190878" y="0"/>
                </a:lnTo>
                <a:lnTo>
                  <a:pt x="1231588" y="8205"/>
                </a:lnTo>
                <a:lnTo>
                  <a:pt x="1264808" y="30591"/>
                </a:lnTo>
                <a:lnTo>
                  <a:pt x="1287194" y="63811"/>
                </a:lnTo>
                <a:lnTo>
                  <a:pt x="1295400" y="104521"/>
                </a:lnTo>
                <a:lnTo>
                  <a:pt x="1295400" y="522554"/>
                </a:lnTo>
                <a:lnTo>
                  <a:pt x="1287194" y="563234"/>
                </a:lnTo>
                <a:lnTo>
                  <a:pt x="1264808" y="596453"/>
                </a:lnTo>
                <a:lnTo>
                  <a:pt x="1231588" y="618850"/>
                </a:lnTo>
                <a:lnTo>
                  <a:pt x="1190878" y="627062"/>
                </a:lnTo>
                <a:lnTo>
                  <a:pt x="104520" y="627062"/>
                </a:lnTo>
                <a:lnTo>
                  <a:pt x="63811" y="618850"/>
                </a:lnTo>
                <a:lnTo>
                  <a:pt x="30591" y="596453"/>
                </a:lnTo>
                <a:lnTo>
                  <a:pt x="8205" y="563234"/>
                </a:lnTo>
                <a:lnTo>
                  <a:pt x="0" y="522554"/>
                </a:lnTo>
                <a:lnTo>
                  <a:pt x="0" y="104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0654" y="5222849"/>
            <a:ext cx="1334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1700</a:t>
            </a:r>
            <a:r>
              <a:rPr sz="3200" spc="-10" dirty="0">
                <a:latin typeface="MS PGothic"/>
                <a:cs typeface="MS PGothic"/>
              </a:rPr>
              <a:t>°</a:t>
            </a:r>
            <a:endParaRPr sz="3200">
              <a:latin typeface="MS PGothic"/>
              <a:cs typeface="MS P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00" y="5219700"/>
            <a:ext cx="2514600" cy="647700"/>
          </a:xfrm>
          <a:custGeom>
            <a:avLst/>
            <a:gdLst/>
            <a:ahLst/>
            <a:cxnLst/>
            <a:rect l="l" t="t" r="r" b="b"/>
            <a:pathLst>
              <a:path w="2514600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2406650" y="0"/>
                </a:lnTo>
                <a:lnTo>
                  <a:pt x="2448645" y="8491"/>
                </a:lnTo>
                <a:lnTo>
                  <a:pt x="2482961" y="31638"/>
                </a:lnTo>
                <a:lnTo>
                  <a:pt x="2506108" y="65954"/>
                </a:lnTo>
                <a:lnTo>
                  <a:pt x="2514600" y="107950"/>
                </a:lnTo>
                <a:lnTo>
                  <a:pt x="2514600" y="539750"/>
                </a:lnTo>
                <a:lnTo>
                  <a:pt x="2506108" y="581766"/>
                </a:lnTo>
                <a:lnTo>
                  <a:pt x="2482961" y="616080"/>
                </a:lnTo>
                <a:lnTo>
                  <a:pt x="2448645" y="639216"/>
                </a:lnTo>
                <a:lnTo>
                  <a:pt x="2406650" y="647700"/>
                </a:lnTo>
                <a:lnTo>
                  <a:pt x="107950" y="647700"/>
                </a:lnTo>
                <a:lnTo>
                  <a:pt x="65954" y="639216"/>
                </a:lnTo>
                <a:lnTo>
                  <a:pt x="31638" y="616080"/>
                </a:lnTo>
                <a:lnTo>
                  <a:pt x="8491" y="581766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40197" y="5280761"/>
            <a:ext cx="2259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2100</a:t>
            </a:r>
            <a:r>
              <a:rPr sz="3200" spc="-5" dirty="0">
                <a:latin typeface="MS PGothic"/>
                <a:cs typeface="MS PGothic"/>
              </a:rPr>
              <a:t>°</a:t>
            </a:r>
            <a:r>
              <a:rPr sz="3200" spc="-195" dirty="0">
                <a:latin typeface="MS PGothic"/>
                <a:cs typeface="MS PGothic"/>
              </a:rPr>
              <a:t> </a:t>
            </a:r>
            <a:r>
              <a:rPr sz="3200" spc="-5" dirty="0">
                <a:latin typeface="Arial"/>
                <a:cs typeface="Arial"/>
              </a:rPr>
              <a:t>“HT”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500" y="4652898"/>
            <a:ext cx="1616075" cy="519430"/>
          </a:xfrm>
          <a:custGeom>
            <a:avLst/>
            <a:gdLst/>
            <a:ahLst/>
            <a:cxnLst/>
            <a:rect l="l" t="t" r="r" b="b"/>
            <a:pathLst>
              <a:path w="1616075" h="519429">
                <a:moveTo>
                  <a:pt x="1616075" y="0"/>
                </a:moveTo>
                <a:lnTo>
                  <a:pt x="0" y="519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4575" y="4652898"/>
            <a:ext cx="1431925" cy="567055"/>
          </a:xfrm>
          <a:custGeom>
            <a:avLst/>
            <a:gdLst/>
            <a:ahLst/>
            <a:cxnLst/>
            <a:rect l="l" t="t" r="r" b="b"/>
            <a:pathLst>
              <a:path w="1431925" h="567054">
                <a:moveTo>
                  <a:pt x="0" y="0"/>
                </a:moveTo>
                <a:lnTo>
                  <a:pt x="1431925" y="5668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262" y="3460750"/>
            <a:ext cx="2105660" cy="1192530"/>
          </a:xfrm>
          <a:custGeom>
            <a:avLst/>
            <a:gdLst/>
            <a:ahLst/>
            <a:cxnLst/>
            <a:rect l="l" t="t" r="r" b="b"/>
            <a:pathLst>
              <a:path w="2105660" h="1192529">
                <a:moveTo>
                  <a:pt x="0" y="198755"/>
                </a:moveTo>
                <a:lnTo>
                  <a:pt x="5247" y="153155"/>
                </a:lnTo>
                <a:lnTo>
                  <a:pt x="20196" y="111310"/>
                </a:lnTo>
                <a:lnTo>
                  <a:pt x="43653" y="74407"/>
                </a:lnTo>
                <a:lnTo>
                  <a:pt x="74425" y="43637"/>
                </a:lnTo>
                <a:lnTo>
                  <a:pt x="111319" y="20186"/>
                </a:lnTo>
                <a:lnTo>
                  <a:pt x="153143" y="5244"/>
                </a:lnTo>
                <a:lnTo>
                  <a:pt x="198704" y="0"/>
                </a:lnTo>
                <a:lnTo>
                  <a:pt x="1906333" y="0"/>
                </a:lnTo>
                <a:lnTo>
                  <a:pt x="1951893" y="5244"/>
                </a:lnTo>
                <a:lnTo>
                  <a:pt x="1993722" y="20186"/>
                </a:lnTo>
                <a:lnTo>
                  <a:pt x="2030627" y="43637"/>
                </a:lnTo>
                <a:lnTo>
                  <a:pt x="2061411" y="74407"/>
                </a:lnTo>
                <a:lnTo>
                  <a:pt x="2084879" y="111310"/>
                </a:lnTo>
                <a:lnTo>
                  <a:pt x="2099837" y="153155"/>
                </a:lnTo>
                <a:lnTo>
                  <a:pt x="2105088" y="198755"/>
                </a:lnTo>
                <a:lnTo>
                  <a:pt x="2105088" y="993520"/>
                </a:lnTo>
                <a:lnTo>
                  <a:pt x="2099837" y="1039073"/>
                </a:lnTo>
                <a:lnTo>
                  <a:pt x="2084879" y="1080885"/>
                </a:lnTo>
                <a:lnTo>
                  <a:pt x="2061411" y="1117764"/>
                </a:lnTo>
                <a:lnTo>
                  <a:pt x="2030627" y="1148521"/>
                </a:lnTo>
                <a:lnTo>
                  <a:pt x="1993722" y="1171965"/>
                </a:lnTo>
                <a:lnTo>
                  <a:pt x="1951893" y="1186904"/>
                </a:lnTo>
                <a:lnTo>
                  <a:pt x="1906333" y="1192149"/>
                </a:lnTo>
                <a:lnTo>
                  <a:pt x="198704" y="1192149"/>
                </a:lnTo>
                <a:lnTo>
                  <a:pt x="153143" y="1186904"/>
                </a:lnTo>
                <a:lnTo>
                  <a:pt x="111319" y="1171965"/>
                </a:lnTo>
                <a:lnTo>
                  <a:pt x="74425" y="1148521"/>
                </a:lnTo>
                <a:lnTo>
                  <a:pt x="43653" y="1117764"/>
                </a:lnTo>
                <a:lnTo>
                  <a:pt x="20196" y="1080885"/>
                </a:lnTo>
                <a:lnTo>
                  <a:pt x="5247" y="1039073"/>
                </a:lnTo>
                <a:lnTo>
                  <a:pt x="0" y="993520"/>
                </a:lnTo>
                <a:lnTo>
                  <a:pt x="0" y="1987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435" y="3545204"/>
            <a:ext cx="18319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Masonry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2366898"/>
            <a:ext cx="3695700" cy="1094105"/>
          </a:xfrm>
          <a:custGeom>
            <a:avLst/>
            <a:gdLst/>
            <a:ahLst/>
            <a:cxnLst/>
            <a:rect l="l" t="t" r="r" b="b"/>
            <a:pathLst>
              <a:path w="3695700" h="1094104">
                <a:moveTo>
                  <a:pt x="0" y="1093851"/>
                </a:moveTo>
                <a:lnTo>
                  <a:pt x="36957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3714750"/>
            <a:ext cx="1351280" cy="647700"/>
          </a:xfrm>
          <a:custGeom>
            <a:avLst/>
            <a:gdLst/>
            <a:ahLst/>
            <a:cxnLst/>
            <a:rect l="l" t="t" r="r" b="b"/>
            <a:pathLst>
              <a:path w="1351279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243076" y="0"/>
                </a:lnTo>
                <a:lnTo>
                  <a:pt x="1285071" y="8491"/>
                </a:lnTo>
                <a:lnTo>
                  <a:pt x="1319387" y="31638"/>
                </a:lnTo>
                <a:lnTo>
                  <a:pt x="1342534" y="65954"/>
                </a:lnTo>
                <a:lnTo>
                  <a:pt x="1351026" y="107950"/>
                </a:lnTo>
                <a:lnTo>
                  <a:pt x="1351026" y="539750"/>
                </a:lnTo>
                <a:lnTo>
                  <a:pt x="1342534" y="581745"/>
                </a:lnTo>
                <a:lnTo>
                  <a:pt x="1319387" y="616061"/>
                </a:lnTo>
                <a:lnTo>
                  <a:pt x="1285071" y="639208"/>
                </a:lnTo>
                <a:lnTo>
                  <a:pt x="1243076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97090" y="3770757"/>
            <a:ext cx="1132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Lin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38700" y="2366898"/>
            <a:ext cx="3009900" cy="1348105"/>
          </a:xfrm>
          <a:custGeom>
            <a:avLst/>
            <a:gdLst/>
            <a:ahLst/>
            <a:cxnLst/>
            <a:rect l="l" t="t" r="r" b="b"/>
            <a:pathLst>
              <a:path w="3009900" h="1348104">
                <a:moveTo>
                  <a:pt x="3009900" y="134785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4001" y="3460750"/>
            <a:ext cx="2581275" cy="1192530"/>
          </a:xfrm>
          <a:custGeom>
            <a:avLst/>
            <a:gdLst/>
            <a:ahLst/>
            <a:cxnLst/>
            <a:rect l="l" t="t" r="r" b="b"/>
            <a:pathLst>
              <a:path w="2581275" h="1192529">
                <a:moveTo>
                  <a:pt x="0" y="198755"/>
                </a:moveTo>
                <a:lnTo>
                  <a:pt x="5244" y="153155"/>
                </a:lnTo>
                <a:lnTo>
                  <a:pt x="20183" y="111310"/>
                </a:lnTo>
                <a:lnTo>
                  <a:pt x="43627" y="74407"/>
                </a:lnTo>
                <a:lnTo>
                  <a:pt x="74384" y="43637"/>
                </a:lnTo>
                <a:lnTo>
                  <a:pt x="111263" y="20186"/>
                </a:lnTo>
                <a:lnTo>
                  <a:pt x="153075" y="5244"/>
                </a:lnTo>
                <a:lnTo>
                  <a:pt x="198627" y="0"/>
                </a:lnTo>
                <a:lnTo>
                  <a:pt x="2382520" y="0"/>
                </a:lnTo>
                <a:lnTo>
                  <a:pt x="2428079" y="5244"/>
                </a:lnTo>
                <a:lnTo>
                  <a:pt x="2469909" y="20186"/>
                </a:lnTo>
                <a:lnTo>
                  <a:pt x="2506813" y="43637"/>
                </a:lnTo>
                <a:lnTo>
                  <a:pt x="2537597" y="74407"/>
                </a:lnTo>
                <a:lnTo>
                  <a:pt x="2561066" y="111310"/>
                </a:lnTo>
                <a:lnTo>
                  <a:pt x="2576023" y="153155"/>
                </a:lnTo>
                <a:lnTo>
                  <a:pt x="2581275" y="198755"/>
                </a:lnTo>
                <a:lnTo>
                  <a:pt x="2581275" y="993520"/>
                </a:lnTo>
                <a:lnTo>
                  <a:pt x="2576023" y="1039073"/>
                </a:lnTo>
                <a:lnTo>
                  <a:pt x="2561066" y="1080885"/>
                </a:lnTo>
                <a:lnTo>
                  <a:pt x="2537597" y="1117764"/>
                </a:lnTo>
                <a:lnTo>
                  <a:pt x="2506813" y="1148521"/>
                </a:lnTo>
                <a:lnTo>
                  <a:pt x="2469909" y="1171965"/>
                </a:lnTo>
                <a:lnTo>
                  <a:pt x="2428079" y="1186904"/>
                </a:lnTo>
                <a:lnTo>
                  <a:pt x="2382520" y="1192149"/>
                </a:lnTo>
                <a:lnTo>
                  <a:pt x="198627" y="1192149"/>
                </a:lnTo>
                <a:lnTo>
                  <a:pt x="153075" y="1186904"/>
                </a:lnTo>
                <a:lnTo>
                  <a:pt x="111263" y="1171965"/>
                </a:lnTo>
                <a:lnTo>
                  <a:pt x="74384" y="1148521"/>
                </a:lnTo>
                <a:lnTo>
                  <a:pt x="43627" y="1117764"/>
                </a:lnTo>
                <a:lnTo>
                  <a:pt x="20183" y="1080885"/>
                </a:lnTo>
                <a:lnTo>
                  <a:pt x="5244" y="1039073"/>
                </a:lnTo>
                <a:lnTo>
                  <a:pt x="0" y="993520"/>
                </a:lnTo>
                <a:lnTo>
                  <a:pt x="0" y="1987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01541" y="3545204"/>
            <a:ext cx="2308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Factory-Bui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Chimneys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38700" y="2366898"/>
            <a:ext cx="46355" cy="1094105"/>
          </a:xfrm>
          <a:custGeom>
            <a:avLst/>
            <a:gdLst/>
            <a:ahLst/>
            <a:cxnLst/>
            <a:rect l="l" t="t" r="r" b="b"/>
            <a:pathLst>
              <a:path w="46354" h="1094104">
                <a:moveTo>
                  <a:pt x="46100" y="109385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593975" y="1720850"/>
            <a:ext cx="437832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54"/>
              </a:spcBef>
            </a:pPr>
            <a:r>
              <a:rPr sz="3200" spc="-5" dirty="0">
                <a:latin typeface="Arial"/>
                <a:cs typeface="Arial"/>
              </a:rPr>
              <a:t>Pellet </a:t>
            </a:r>
            <a:r>
              <a:rPr sz="3200" spc="-30" dirty="0">
                <a:latin typeface="Arial"/>
                <a:cs typeface="Arial"/>
              </a:rPr>
              <a:t>Venting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3626" y="4038600"/>
            <a:ext cx="1351280" cy="647700"/>
          </a:xfrm>
          <a:custGeom>
            <a:avLst/>
            <a:gdLst/>
            <a:ahLst/>
            <a:cxnLst/>
            <a:rect l="l" t="t" r="r" b="b"/>
            <a:pathLst>
              <a:path w="1351279" h="647700">
                <a:moveTo>
                  <a:pt x="0" y="107950"/>
                </a:moveTo>
                <a:lnTo>
                  <a:pt x="8473" y="65954"/>
                </a:lnTo>
                <a:lnTo>
                  <a:pt x="31591" y="31638"/>
                </a:lnTo>
                <a:lnTo>
                  <a:pt x="65901" y="8491"/>
                </a:lnTo>
                <a:lnTo>
                  <a:pt x="107950" y="0"/>
                </a:lnTo>
                <a:lnTo>
                  <a:pt x="1242949" y="0"/>
                </a:lnTo>
                <a:lnTo>
                  <a:pt x="1284944" y="8491"/>
                </a:lnTo>
                <a:lnTo>
                  <a:pt x="1319260" y="31638"/>
                </a:lnTo>
                <a:lnTo>
                  <a:pt x="1342407" y="65954"/>
                </a:lnTo>
                <a:lnTo>
                  <a:pt x="1350899" y="107950"/>
                </a:lnTo>
                <a:lnTo>
                  <a:pt x="1350899" y="539750"/>
                </a:lnTo>
                <a:lnTo>
                  <a:pt x="1342407" y="581745"/>
                </a:lnTo>
                <a:lnTo>
                  <a:pt x="1319260" y="616061"/>
                </a:lnTo>
                <a:lnTo>
                  <a:pt x="1284944" y="639208"/>
                </a:lnTo>
                <a:lnTo>
                  <a:pt x="1242949" y="647700"/>
                </a:lnTo>
                <a:lnTo>
                  <a:pt x="107950" y="647700"/>
                </a:lnTo>
                <a:lnTo>
                  <a:pt x="65901" y="639208"/>
                </a:lnTo>
                <a:lnTo>
                  <a:pt x="31591" y="616061"/>
                </a:lnTo>
                <a:lnTo>
                  <a:pt x="847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25131" y="4094734"/>
            <a:ext cx="1132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3201" y="2305050"/>
            <a:ext cx="2806700" cy="1733550"/>
          </a:xfrm>
          <a:custGeom>
            <a:avLst/>
            <a:gdLst/>
            <a:ahLst/>
            <a:cxnLst/>
            <a:rect l="l" t="t" r="r" b="b"/>
            <a:pathLst>
              <a:path w="2806700" h="1733550">
                <a:moveTo>
                  <a:pt x="0" y="0"/>
                </a:moveTo>
                <a:lnTo>
                  <a:pt x="2806700" y="1733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262" y="4038600"/>
            <a:ext cx="2588260" cy="647700"/>
          </a:xfrm>
          <a:custGeom>
            <a:avLst/>
            <a:gdLst/>
            <a:ahLst/>
            <a:cxnLst/>
            <a:rect l="l" t="t" r="r" b="b"/>
            <a:pathLst>
              <a:path w="2588260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2479738" y="0"/>
                </a:lnTo>
                <a:lnTo>
                  <a:pt x="2521733" y="8491"/>
                </a:lnTo>
                <a:lnTo>
                  <a:pt x="2556049" y="31638"/>
                </a:lnTo>
                <a:lnTo>
                  <a:pt x="2579197" y="65954"/>
                </a:lnTo>
                <a:lnTo>
                  <a:pt x="2587688" y="107950"/>
                </a:lnTo>
                <a:lnTo>
                  <a:pt x="2587688" y="539750"/>
                </a:lnTo>
                <a:lnTo>
                  <a:pt x="2579197" y="581745"/>
                </a:lnTo>
                <a:lnTo>
                  <a:pt x="2556049" y="616061"/>
                </a:lnTo>
                <a:lnTo>
                  <a:pt x="2521733" y="639208"/>
                </a:lnTo>
                <a:lnTo>
                  <a:pt x="2479738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612" y="4094734"/>
            <a:ext cx="2357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Pellet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305050"/>
            <a:ext cx="3259454" cy="1733550"/>
          </a:xfrm>
          <a:custGeom>
            <a:avLst/>
            <a:gdLst/>
            <a:ahLst/>
            <a:cxnLst/>
            <a:rect l="l" t="t" r="r" b="b"/>
            <a:pathLst>
              <a:path w="3259454" h="1733550">
                <a:moveTo>
                  <a:pt x="0" y="1733550"/>
                </a:moveTo>
                <a:lnTo>
                  <a:pt x="32592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6051" y="4000500"/>
            <a:ext cx="2640330" cy="647700"/>
          </a:xfrm>
          <a:custGeom>
            <a:avLst/>
            <a:gdLst/>
            <a:ahLst/>
            <a:cxnLst/>
            <a:rect l="l" t="t" r="r" b="b"/>
            <a:pathLst>
              <a:path w="2640329" h="647700">
                <a:moveTo>
                  <a:pt x="0" y="107950"/>
                </a:moveTo>
                <a:lnTo>
                  <a:pt x="8473" y="65954"/>
                </a:lnTo>
                <a:lnTo>
                  <a:pt x="31591" y="31638"/>
                </a:lnTo>
                <a:lnTo>
                  <a:pt x="65901" y="8491"/>
                </a:lnTo>
                <a:lnTo>
                  <a:pt x="107950" y="0"/>
                </a:lnTo>
                <a:lnTo>
                  <a:pt x="2531999" y="0"/>
                </a:lnTo>
                <a:lnTo>
                  <a:pt x="2573994" y="8491"/>
                </a:lnTo>
                <a:lnTo>
                  <a:pt x="2608310" y="31638"/>
                </a:lnTo>
                <a:lnTo>
                  <a:pt x="2631457" y="65954"/>
                </a:lnTo>
                <a:lnTo>
                  <a:pt x="2639949" y="107950"/>
                </a:lnTo>
                <a:lnTo>
                  <a:pt x="2639949" y="539750"/>
                </a:lnTo>
                <a:lnTo>
                  <a:pt x="2631457" y="581745"/>
                </a:lnTo>
                <a:lnTo>
                  <a:pt x="2608310" y="616061"/>
                </a:lnTo>
                <a:lnTo>
                  <a:pt x="2573994" y="639208"/>
                </a:lnTo>
                <a:lnTo>
                  <a:pt x="2531999" y="647700"/>
                </a:lnTo>
                <a:lnTo>
                  <a:pt x="107950" y="647700"/>
                </a:lnTo>
                <a:lnTo>
                  <a:pt x="65901" y="639208"/>
                </a:lnTo>
                <a:lnTo>
                  <a:pt x="31591" y="616061"/>
                </a:lnTo>
                <a:lnTo>
                  <a:pt x="847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6426" y="4056634"/>
            <a:ext cx="17202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Pellet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0976" y="2305050"/>
            <a:ext cx="44450" cy="1695450"/>
          </a:xfrm>
          <a:custGeom>
            <a:avLst/>
            <a:gdLst/>
            <a:ahLst/>
            <a:cxnLst/>
            <a:rect l="l" t="t" r="r" b="b"/>
            <a:pathLst>
              <a:path w="44450" h="1695450">
                <a:moveTo>
                  <a:pt x="44450" y="169545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5600" y="1524000"/>
            <a:ext cx="5765800" cy="584200"/>
          </a:xfrm>
          <a:custGeom>
            <a:avLst/>
            <a:gdLst/>
            <a:ahLst/>
            <a:cxnLst/>
            <a:rect l="l" t="t" r="r" b="b"/>
            <a:pathLst>
              <a:path w="5765800" h="584200">
                <a:moveTo>
                  <a:pt x="0" y="584200"/>
                </a:moveTo>
                <a:lnTo>
                  <a:pt x="5765800" y="584200"/>
                </a:lnTo>
                <a:lnTo>
                  <a:pt x="576580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1010" y="1547875"/>
            <a:ext cx="5554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latin typeface="Arial"/>
                <a:cs typeface="Arial"/>
              </a:rPr>
              <a:t>Vented </a:t>
            </a:r>
            <a:r>
              <a:rPr sz="3200" dirty="0">
                <a:latin typeface="Arial"/>
                <a:cs typeface="Arial"/>
              </a:rPr>
              <a:t>Gas Hearth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025" y="2821051"/>
            <a:ext cx="3507104" cy="919480"/>
          </a:xfrm>
          <a:custGeom>
            <a:avLst/>
            <a:gdLst/>
            <a:ahLst/>
            <a:cxnLst/>
            <a:rect l="l" t="t" r="r" b="b"/>
            <a:pathLst>
              <a:path w="3507104" h="919479">
                <a:moveTo>
                  <a:pt x="0" y="153162"/>
                </a:moveTo>
                <a:lnTo>
                  <a:pt x="7810" y="104753"/>
                </a:lnTo>
                <a:lnTo>
                  <a:pt x="29559" y="62709"/>
                </a:lnTo>
                <a:lnTo>
                  <a:pt x="62723" y="29553"/>
                </a:lnTo>
                <a:lnTo>
                  <a:pt x="104778" y="7808"/>
                </a:lnTo>
                <a:lnTo>
                  <a:pt x="153200" y="0"/>
                </a:lnTo>
                <a:lnTo>
                  <a:pt x="3353562" y="0"/>
                </a:lnTo>
                <a:lnTo>
                  <a:pt x="3401983" y="7808"/>
                </a:lnTo>
                <a:lnTo>
                  <a:pt x="3444059" y="29553"/>
                </a:lnTo>
                <a:lnTo>
                  <a:pt x="3477252" y="62709"/>
                </a:lnTo>
                <a:lnTo>
                  <a:pt x="3499028" y="104753"/>
                </a:lnTo>
                <a:lnTo>
                  <a:pt x="3506851" y="153162"/>
                </a:lnTo>
                <a:lnTo>
                  <a:pt x="3506851" y="765937"/>
                </a:lnTo>
                <a:lnTo>
                  <a:pt x="3499028" y="814345"/>
                </a:lnTo>
                <a:lnTo>
                  <a:pt x="3477252" y="856389"/>
                </a:lnTo>
                <a:lnTo>
                  <a:pt x="3444059" y="889545"/>
                </a:lnTo>
                <a:lnTo>
                  <a:pt x="3401983" y="911290"/>
                </a:lnTo>
                <a:lnTo>
                  <a:pt x="3353562" y="919099"/>
                </a:lnTo>
                <a:lnTo>
                  <a:pt x="153200" y="919099"/>
                </a:lnTo>
                <a:lnTo>
                  <a:pt x="104778" y="911290"/>
                </a:lnTo>
                <a:lnTo>
                  <a:pt x="62723" y="889545"/>
                </a:lnTo>
                <a:lnTo>
                  <a:pt x="29559" y="856389"/>
                </a:lnTo>
                <a:lnTo>
                  <a:pt x="7810" y="814345"/>
                </a:lnTo>
                <a:lnTo>
                  <a:pt x="0" y="765937"/>
                </a:lnTo>
                <a:lnTo>
                  <a:pt x="0" y="1531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6350" y="2895041"/>
            <a:ext cx="3025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NOT </a:t>
            </a:r>
            <a:r>
              <a:rPr sz="2400" spc="-10" dirty="0">
                <a:latin typeface="Arial"/>
                <a:cs typeface="Arial"/>
              </a:rPr>
              <a:t>Efficiency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Tested</a:t>
            </a:r>
            <a:endParaRPr sz="2400">
              <a:latin typeface="Arial"/>
              <a:cs typeface="Arial"/>
            </a:endParaRPr>
          </a:p>
          <a:p>
            <a:pPr marL="69342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(“Decorative”)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9351" y="2865373"/>
            <a:ext cx="2943225" cy="919480"/>
          </a:xfrm>
          <a:custGeom>
            <a:avLst/>
            <a:gdLst/>
            <a:ahLst/>
            <a:cxnLst/>
            <a:rect l="l" t="t" r="r" b="b"/>
            <a:pathLst>
              <a:path w="2943225" h="919479">
                <a:moveTo>
                  <a:pt x="0" y="153288"/>
                </a:moveTo>
                <a:lnTo>
                  <a:pt x="7808" y="104867"/>
                </a:lnTo>
                <a:lnTo>
                  <a:pt x="29553" y="62791"/>
                </a:lnTo>
                <a:lnTo>
                  <a:pt x="62709" y="29598"/>
                </a:lnTo>
                <a:lnTo>
                  <a:pt x="104753" y="7822"/>
                </a:lnTo>
                <a:lnTo>
                  <a:pt x="153162" y="0"/>
                </a:lnTo>
                <a:lnTo>
                  <a:pt x="2789935" y="0"/>
                </a:lnTo>
                <a:lnTo>
                  <a:pt x="2838357" y="7822"/>
                </a:lnTo>
                <a:lnTo>
                  <a:pt x="2880433" y="29598"/>
                </a:lnTo>
                <a:lnTo>
                  <a:pt x="2913626" y="62791"/>
                </a:lnTo>
                <a:lnTo>
                  <a:pt x="2935402" y="104867"/>
                </a:lnTo>
                <a:lnTo>
                  <a:pt x="2943225" y="153288"/>
                </a:lnTo>
                <a:lnTo>
                  <a:pt x="2943225" y="766063"/>
                </a:lnTo>
                <a:lnTo>
                  <a:pt x="2935402" y="814472"/>
                </a:lnTo>
                <a:lnTo>
                  <a:pt x="2913626" y="856516"/>
                </a:lnTo>
                <a:lnTo>
                  <a:pt x="2880433" y="889672"/>
                </a:lnTo>
                <a:lnTo>
                  <a:pt x="2838357" y="911417"/>
                </a:lnTo>
                <a:lnTo>
                  <a:pt x="2789935" y="919226"/>
                </a:lnTo>
                <a:lnTo>
                  <a:pt x="153162" y="919226"/>
                </a:lnTo>
                <a:lnTo>
                  <a:pt x="104753" y="911417"/>
                </a:lnTo>
                <a:lnTo>
                  <a:pt x="62709" y="889672"/>
                </a:lnTo>
                <a:lnTo>
                  <a:pt x="29553" y="856516"/>
                </a:lnTo>
                <a:lnTo>
                  <a:pt x="7808" y="814472"/>
                </a:lnTo>
                <a:lnTo>
                  <a:pt x="0" y="766063"/>
                </a:lnTo>
                <a:lnTo>
                  <a:pt x="0" y="1532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7133" y="2939542"/>
            <a:ext cx="2369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Efficiency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Testing  </a:t>
            </a:r>
            <a:r>
              <a:rPr sz="2400" spc="-10" dirty="0">
                <a:latin typeface="Arial"/>
                <a:cs typeface="Arial"/>
              </a:rPr>
              <a:t>(“Heating”)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487926"/>
            <a:ext cx="2336800" cy="617855"/>
          </a:xfrm>
          <a:custGeom>
            <a:avLst/>
            <a:gdLst/>
            <a:ahLst/>
            <a:cxnLst/>
            <a:rect l="l" t="t" r="r" b="b"/>
            <a:pathLst>
              <a:path w="2336800" h="617854">
                <a:moveTo>
                  <a:pt x="375945" y="0"/>
                </a:moveTo>
                <a:lnTo>
                  <a:pt x="1960880" y="0"/>
                </a:lnTo>
                <a:lnTo>
                  <a:pt x="2011896" y="2817"/>
                </a:lnTo>
                <a:lnTo>
                  <a:pt x="2060824" y="11024"/>
                </a:lnTo>
                <a:lnTo>
                  <a:pt x="2107217" y="24255"/>
                </a:lnTo>
                <a:lnTo>
                  <a:pt x="2150627" y="42140"/>
                </a:lnTo>
                <a:lnTo>
                  <a:pt x="2190606" y="64313"/>
                </a:lnTo>
                <a:lnTo>
                  <a:pt x="2226706" y="90408"/>
                </a:lnTo>
                <a:lnTo>
                  <a:pt x="2258481" y="120055"/>
                </a:lnTo>
                <a:lnTo>
                  <a:pt x="2285482" y="152889"/>
                </a:lnTo>
                <a:lnTo>
                  <a:pt x="2307262" y="188541"/>
                </a:lnTo>
                <a:lnTo>
                  <a:pt x="2323373" y="226645"/>
                </a:lnTo>
                <a:lnTo>
                  <a:pt x="2333368" y="266832"/>
                </a:lnTo>
                <a:lnTo>
                  <a:pt x="2336800" y="308737"/>
                </a:lnTo>
                <a:lnTo>
                  <a:pt x="2333368" y="350614"/>
                </a:lnTo>
                <a:lnTo>
                  <a:pt x="2323373" y="390784"/>
                </a:lnTo>
                <a:lnTo>
                  <a:pt x="2307262" y="428879"/>
                </a:lnTo>
                <a:lnTo>
                  <a:pt x="2285482" y="464528"/>
                </a:lnTo>
                <a:lnTo>
                  <a:pt x="2258481" y="497364"/>
                </a:lnTo>
                <a:lnTo>
                  <a:pt x="2226706" y="527018"/>
                </a:lnTo>
                <a:lnTo>
                  <a:pt x="2190606" y="553121"/>
                </a:lnTo>
                <a:lnTo>
                  <a:pt x="2150627" y="575305"/>
                </a:lnTo>
                <a:lnTo>
                  <a:pt x="2107217" y="593201"/>
                </a:lnTo>
                <a:lnTo>
                  <a:pt x="2060824" y="606440"/>
                </a:lnTo>
                <a:lnTo>
                  <a:pt x="2011896" y="614654"/>
                </a:lnTo>
                <a:lnTo>
                  <a:pt x="1960880" y="617474"/>
                </a:lnTo>
                <a:lnTo>
                  <a:pt x="375945" y="617474"/>
                </a:lnTo>
                <a:lnTo>
                  <a:pt x="324931" y="614654"/>
                </a:lnTo>
                <a:lnTo>
                  <a:pt x="276003" y="606440"/>
                </a:lnTo>
                <a:lnTo>
                  <a:pt x="229609" y="593201"/>
                </a:lnTo>
                <a:lnTo>
                  <a:pt x="186197" y="575305"/>
                </a:lnTo>
                <a:lnTo>
                  <a:pt x="146214" y="553121"/>
                </a:lnTo>
                <a:lnTo>
                  <a:pt x="110110" y="527018"/>
                </a:lnTo>
                <a:lnTo>
                  <a:pt x="78331" y="497364"/>
                </a:lnTo>
                <a:lnTo>
                  <a:pt x="51326" y="464528"/>
                </a:lnTo>
                <a:lnTo>
                  <a:pt x="29543" y="428879"/>
                </a:lnTo>
                <a:lnTo>
                  <a:pt x="13428" y="390784"/>
                </a:lnTo>
                <a:lnTo>
                  <a:pt x="3431" y="350614"/>
                </a:lnTo>
                <a:lnTo>
                  <a:pt x="0" y="308737"/>
                </a:lnTo>
                <a:lnTo>
                  <a:pt x="3431" y="266832"/>
                </a:lnTo>
                <a:lnTo>
                  <a:pt x="13428" y="226645"/>
                </a:lnTo>
                <a:lnTo>
                  <a:pt x="29543" y="188541"/>
                </a:lnTo>
                <a:lnTo>
                  <a:pt x="51326" y="152889"/>
                </a:lnTo>
                <a:lnTo>
                  <a:pt x="78331" y="120055"/>
                </a:lnTo>
                <a:lnTo>
                  <a:pt x="110110" y="90408"/>
                </a:lnTo>
                <a:lnTo>
                  <a:pt x="146214" y="64313"/>
                </a:lnTo>
                <a:lnTo>
                  <a:pt x="186197" y="42140"/>
                </a:lnTo>
                <a:lnTo>
                  <a:pt x="229609" y="24255"/>
                </a:lnTo>
                <a:lnTo>
                  <a:pt x="276003" y="11024"/>
                </a:lnTo>
                <a:lnTo>
                  <a:pt x="324931" y="2817"/>
                </a:lnTo>
                <a:lnTo>
                  <a:pt x="37594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277" y="4594605"/>
            <a:ext cx="187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 </a:t>
            </a:r>
            <a:r>
              <a:rPr sz="2400" spc="-5" dirty="0">
                <a:latin typeface="Arial"/>
                <a:cs typeface="Arial"/>
              </a:rPr>
              <a:t>Log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5600" y="4526026"/>
            <a:ext cx="2362200" cy="617855"/>
          </a:xfrm>
          <a:custGeom>
            <a:avLst/>
            <a:gdLst/>
            <a:ahLst/>
            <a:cxnLst/>
            <a:rect l="l" t="t" r="r" b="b"/>
            <a:pathLst>
              <a:path w="2362200" h="617854">
                <a:moveTo>
                  <a:pt x="379984" y="0"/>
                </a:moveTo>
                <a:lnTo>
                  <a:pt x="1982215" y="0"/>
                </a:lnTo>
                <a:lnTo>
                  <a:pt x="2033765" y="2817"/>
                </a:lnTo>
                <a:lnTo>
                  <a:pt x="2083211" y="11024"/>
                </a:lnTo>
                <a:lnTo>
                  <a:pt x="2130099" y="24255"/>
                </a:lnTo>
                <a:lnTo>
                  <a:pt x="2173976" y="42140"/>
                </a:lnTo>
                <a:lnTo>
                  <a:pt x="2214389" y="64313"/>
                </a:lnTo>
                <a:lnTo>
                  <a:pt x="2250884" y="90408"/>
                </a:lnTo>
                <a:lnTo>
                  <a:pt x="2283008" y="120055"/>
                </a:lnTo>
                <a:lnTo>
                  <a:pt x="2310308" y="152889"/>
                </a:lnTo>
                <a:lnTo>
                  <a:pt x="2332331" y="188541"/>
                </a:lnTo>
                <a:lnTo>
                  <a:pt x="2348622" y="226645"/>
                </a:lnTo>
                <a:lnTo>
                  <a:pt x="2358730" y="266832"/>
                </a:lnTo>
                <a:lnTo>
                  <a:pt x="2362200" y="308737"/>
                </a:lnTo>
                <a:lnTo>
                  <a:pt x="2358730" y="350614"/>
                </a:lnTo>
                <a:lnTo>
                  <a:pt x="2348622" y="390784"/>
                </a:lnTo>
                <a:lnTo>
                  <a:pt x="2332331" y="428879"/>
                </a:lnTo>
                <a:lnTo>
                  <a:pt x="2310308" y="464528"/>
                </a:lnTo>
                <a:lnTo>
                  <a:pt x="2283008" y="497364"/>
                </a:lnTo>
                <a:lnTo>
                  <a:pt x="2250884" y="527018"/>
                </a:lnTo>
                <a:lnTo>
                  <a:pt x="2214389" y="553121"/>
                </a:lnTo>
                <a:lnTo>
                  <a:pt x="2173976" y="575305"/>
                </a:lnTo>
                <a:lnTo>
                  <a:pt x="2130099" y="593201"/>
                </a:lnTo>
                <a:lnTo>
                  <a:pt x="2083211" y="606440"/>
                </a:lnTo>
                <a:lnTo>
                  <a:pt x="2033765" y="614654"/>
                </a:lnTo>
                <a:lnTo>
                  <a:pt x="1982215" y="617474"/>
                </a:lnTo>
                <a:lnTo>
                  <a:pt x="379984" y="617474"/>
                </a:lnTo>
                <a:lnTo>
                  <a:pt x="328434" y="614654"/>
                </a:lnTo>
                <a:lnTo>
                  <a:pt x="278988" y="606440"/>
                </a:lnTo>
                <a:lnTo>
                  <a:pt x="232100" y="593201"/>
                </a:lnTo>
                <a:lnTo>
                  <a:pt x="188223" y="575305"/>
                </a:lnTo>
                <a:lnTo>
                  <a:pt x="147810" y="553121"/>
                </a:lnTo>
                <a:lnTo>
                  <a:pt x="111315" y="527018"/>
                </a:lnTo>
                <a:lnTo>
                  <a:pt x="79191" y="497364"/>
                </a:lnTo>
                <a:lnTo>
                  <a:pt x="51891" y="464528"/>
                </a:lnTo>
                <a:lnTo>
                  <a:pt x="29868" y="428879"/>
                </a:lnTo>
                <a:lnTo>
                  <a:pt x="13577" y="390784"/>
                </a:lnTo>
                <a:lnTo>
                  <a:pt x="3469" y="350614"/>
                </a:lnTo>
                <a:lnTo>
                  <a:pt x="0" y="308737"/>
                </a:lnTo>
                <a:lnTo>
                  <a:pt x="3469" y="266832"/>
                </a:lnTo>
                <a:lnTo>
                  <a:pt x="13577" y="226645"/>
                </a:lnTo>
                <a:lnTo>
                  <a:pt x="29868" y="188541"/>
                </a:lnTo>
                <a:lnTo>
                  <a:pt x="51891" y="152889"/>
                </a:lnTo>
                <a:lnTo>
                  <a:pt x="79191" y="120055"/>
                </a:lnTo>
                <a:lnTo>
                  <a:pt x="111315" y="90408"/>
                </a:lnTo>
                <a:lnTo>
                  <a:pt x="147810" y="64313"/>
                </a:lnTo>
                <a:lnTo>
                  <a:pt x="188223" y="42140"/>
                </a:lnTo>
                <a:lnTo>
                  <a:pt x="232100" y="24255"/>
                </a:lnTo>
                <a:lnTo>
                  <a:pt x="278988" y="11024"/>
                </a:lnTo>
                <a:lnTo>
                  <a:pt x="328434" y="2817"/>
                </a:lnTo>
                <a:lnTo>
                  <a:pt x="37998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86226" y="4632705"/>
            <a:ext cx="192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Fireplace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200" y="4495800"/>
            <a:ext cx="3580129" cy="617855"/>
          </a:xfrm>
          <a:custGeom>
            <a:avLst/>
            <a:gdLst/>
            <a:ahLst/>
            <a:cxnLst/>
            <a:rect l="l" t="t" r="r" b="b"/>
            <a:pathLst>
              <a:path w="3580129" h="617854">
                <a:moveTo>
                  <a:pt x="575945" y="0"/>
                </a:moveTo>
                <a:lnTo>
                  <a:pt x="3003930" y="0"/>
                </a:lnTo>
                <a:lnTo>
                  <a:pt x="3066673" y="1812"/>
                </a:lnTo>
                <a:lnTo>
                  <a:pt x="3127461" y="7124"/>
                </a:lnTo>
                <a:lnTo>
                  <a:pt x="3185944" y="15746"/>
                </a:lnTo>
                <a:lnTo>
                  <a:pt x="3241770" y="27491"/>
                </a:lnTo>
                <a:lnTo>
                  <a:pt x="3294586" y="42168"/>
                </a:lnTo>
                <a:lnTo>
                  <a:pt x="3344043" y="59590"/>
                </a:lnTo>
                <a:lnTo>
                  <a:pt x="3389786" y="79567"/>
                </a:lnTo>
                <a:lnTo>
                  <a:pt x="3431466" y="101911"/>
                </a:lnTo>
                <a:lnTo>
                  <a:pt x="3468729" y="126434"/>
                </a:lnTo>
                <a:lnTo>
                  <a:pt x="3501225" y="152945"/>
                </a:lnTo>
                <a:lnTo>
                  <a:pt x="3528601" y="181257"/>
                </a:lnTo>
                <a:lnTo>
                  <a:pt x="3566588" y="242528"/>
                </a:lnTo>
                <a:lnTo>
                  <a:pt x="3579876" y="308737"/>
                </a:lnTo>
                <a:lnTo>
                  <a:pt x="3576495" y="342386"/>
                </a:lnTo>
                <a:lnTo>
                  <a:pt x="3550506" y="406341"/>
                </a:lnTo>
                <a:lnTo>
                  <a:pt x="3501225" y="464584"/>
                </a:lnTo>
                <a:lnTo>
                  <a:pt x="3468729" y="491094"/>
                </a:lnTo>
                <a:lnTo>
                  <a:pt x="3431466" y="515612"/>
                </a:lnTo>
                <a:lnTo>
                  <a:pt x="3389786" y="537950"/>
                </a:lnTo>
                <a:lnTo>
                  <a:pt x="3344043" y="557920"/>
                </a:lnTo>
                <a:lnTo>
                  <a:pt x="3294586" y="575333"/>
                </a:lnTo>
                <a:lnTo>
                  <a:pt x="3241770" y="590002"/>
                </a:lnTo>
                <a:lnTo>
                  <a:pt x="3185944" y="601739"/>
                </a:lnTo>
                <a:lnTo>
                  <a:pt x="3127461" y="610355"/>
                </a:lnTo>
                <a:lnTo>
                  <a:pt x="3066673" y="615662"/>
                </a:lnTo>
                <a:lnTo>
                  <a:pt x="3003930" y="617474"/>
                </a:lnTo>
                <a:lnTo>
                  <a:pt x="575945" y="617474"/>
                </a:lnTo>
                <a:lnTo>
                  <a:pt x="513180" y="615662"/>
                </a:lnTo>
                <a:lnTo>
                  <a:pt x="452376" y="610355"/>
                </a:lnTo>
                <a:lnTo>
                  <a:pt x="393882" y="601739"/>
                </a:lnTo>
                <a:lnTo>
                  <a:pt x="338051" y="590002"/>
                </a:lnTo>
                <a:lnTo>
                  <a:pt x="285232" y="575333"/>
                </a:lnTo>
                <a:lnTo>
                  <a:pt x="235778" y="557920"/>
                </a:lnTo>
                <a:lnTo>
                  <a:pt x="190038" y="537950"/>
                </a:lnTo>
                <a:lnTo>
                  <a:pt x="148365" y="515612"/>
                </a:lnTo>
                <a:lnTo>
                  <a:pt x="111109" y="491094"/>
                </a:lnTo>
                <a:lnTo>
                  <a:pt x="78622" y="464584"/>
                </a:lnTo>
                <a:lnTo>
                  <a:pt x="51254" y="436270"/>
                </a:lnTo>
                <a:lnTo>
                  <a:pt x="13281" y="374983"/>
                </a:lnTo>
                <a:lnTo>
                  <a:pt x="0" y="308737"/>
                </a:lnTo>
                <a:lnTo>
                  <a:pt x="3378" y="275110"/>
                </a:lnTo>
                <a:lnTo>
                  <a:pt x="29357" y="211181"/>
                </a:lnTo>
                <a:lnTo>
                  <a:pt x="78622" y="152945"/>
                </a:lnTo>
                <a:lnTo>
                  <a:pt x="111109" y="126434"/>
                </a:lnTo>
                <a:lnTo>
                  <a:pt x="148365" y="101911"/>
                </a:lnTo>
                <a:lnTo>
                  <a:pt x="190038" y="79567"/>
                </a:lnTo>
                <a:lnTo>
                  <a:pt x="235778" y="59590"/>
                </a:lnTo>
                <a:lnTo>
                  <a:pt x="285232" y="42168"/>
                </a:lnTo>
                <a:lnTo>
                  <a:pt x="338051" y="27491"/>
                </a:lnTo>
                <a:lnTo>
                  <a:pt x="393882" y="15746"/>
                </a:lnTo>
                <a:lnTo>
                  <a:pt x="452376" y="7124"/>
                </a:lnTo>
                <a:lnTo>
                  <a:pt x="513180" y="1812"/>
                </a:lnTo>
                <a:lnTo>
                  <a:pt x="57594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8358" y="4602607"/>
            <a:ext cx="3078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Gas </a:t>
            </a:r>
            <a:r>
              <a:rPr sz="2400" spc="-5" dirty="0">
                <a:latin typeface="Arial"/>
                <a:cs typeface="Arial"/>
              </a:rPr>
              <a:t>Fireplace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9276" y="2108200"/>
            <a:ext cx="1919605" cy="713105"/>
          </a:xfrm>
          <a:custGeom>
            <a:avLst/>
            <a:gdLst/>
            <a:ahLst/>
            <a:cxnLst/>
            <a:rect l="l" t="t" r="r" b="b"/>
            <a:pathLst>
              <a:path w="1919604" h="713105">
                <a:moveTo>
                  <a:pt x="1919224" y="0"/>
                </a:moveTo>
                <a:lnTo>
                  <a:pt x="0" y="7127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500" y="2108200"/>
            <a:ext cx="2692400" cy="757555"/>
          </a:xfrm>
          <a:custGeom>
            <a:avLst/>
            <a:gdLst/>
            <a:ahLst/>
            <a:cxnLst/>
            <a:rect l="l" t="t" r="r" b="b"/>
            <a:pathLst>
              <a:path w="2692400" h="757555">
                <a:moveTo>
                  <a:pt x="0" y="0"/>
                </a:moveTo>
                <a:lnTo>
                  <a:pt x="2692400" y="7573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5600" y="3740150"/>
            <a:ext cx="963930" cy="748030"/>
          </a:xfrm>
          <a:custGeom>
            <a:avLst/>
            <a:gdLst/>
            <a:ahLst/>
            <a:cxnLst/>
            <a:rect l="l" t="t" r="r" b="b"/>
            <a:pathLst>
              <a:path w="963930" h="748029">
                <a:moveTo>
                  <a:pt x="963676" y="0"/>
                </a:moveTo>
                <a:lnTo>
                  <a:pt x="0" y="7477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7625" y="3740150"/>
            <a:ext cx="1489075" cy="786130"/>
          </a:xfrm>
          <a:custGeom>
            <a:avLst/>
            <a:gdLst/>
            <a:ahLst/>
            <a:cxnLst/>
            <a:rect l="l" t="t" r="r" b="b"/>
            <a:pathLst>
              <a:path w="1489075" h="786129">
                <a:moveTo>
                  <a:pt x="0" y="0"/>
                </a:moveTo>
                <a:lnTo>
                  <a:pt x="1489075" y="7858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00900" y="3784600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67964" y="430733"/>
            <a:ext cx="360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Gas</a:t>
            </a:r>
            <a:r>
              <a:rPr sz="4000" spc="-70" dirty="0"/>
              <a:t> </a:t>
            </a:r>
            <a:r>
              <a:rPr sz="4000" spc="-5" dirty="0"/>
              <a:t>Standards</a:t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568198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Categorizing By </a:t>
            </a:r>
            <a:r>
              <a:rPr sz="4000" spc="-35" dirty="0"/>
              <a:t>Venting</a:t>
            </a:r>
            <a:r>
              <a:rPr sz="4000" spc="-45" dirty="0"/>
              <a:t> </a:t>
            </a:r>
            <a:r>
              <a:rPr sz="4000" spc="-80" dirty="0"/>
              <a:t>Type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276600" y="1617725"/>
            <a:ext cx="305625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0"/>
              </a:spcBef>
            </a:pPr>
            <a:r>
              <a:rPr sz="3200" dirty="0">
                <a:latin typeface="Arial"/>
                <a:cs typeface="Arial"/>
              </a:rPr>
              <a:t>Gas Direct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3075" y="2201926"/>
            <a:ext cx="3061970" cy="750570"/>
          </a:xfrm>
          <a:custGeom>
            <a:avLst/>
            <a:gdLst/>
            <a:ahLst/>
            <a:cxnLst/>
            <a:rect l="l" t="t" r="r" b="b"/>
            <a:pathLst>
              <a:path w="3061970" h="750569">
                <a:moveTo>
                  <a:pt x="3061462" y="0"/>
                </a:moveTo>
                <a:lnTo>
                  <a:pt x="0" y="7504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2949829"/>
            <a:ext cx="2241550" cy="885825"/>
          </a:xfrm>
          <a:custGeom>
            <a:avLst/>
            <a:gdLst/>
            <a:ahLst/>
            <a:cxnLst/>
            <a:rect l="l" t="t" r="r" b="b"/>
            <a:pathLst>
              <a:path w="2241550" h="885825">
                <a:moveTo>
                  <a:pt x="0" y="147574"/>
                </a:moveTo>
                <a:lnTo>
                  <a:pt x="7520" y="100917"/>
                </a:lnTo>
                <a:lnTo>
                  <a:pt x="28464" y="60405"/>
                </a:lnTo>
                <a:lnTo>
                  <a:pt x="60405" y="28464"/>
                </a:lnTo>
                <a:lnTo>
                  <a:pt x="100917" y="7520"/>
                </a:lnTo>
                <a:lnTo>
                  <a:pt x="147574" y="0"/>
                </a:lnTo>
                <a:lnTo>
                  <a:pt x="2093976" y="0"/>
                </a:lnTo>
                <a:lnTo>
                  <a:pt x="2140632" y="7520"/>
                </a:lnTo>
                <a:lnTo>
                  <a:pt x="2181144" y="28464"/>
                </a:lnTo>
                <a:lnTo>
                  <a:pt x="2213085" y="60405"/>
                </a:lnTo>
                <a:lnTo>
                  <a:pt x="2234029" y="100917"/>
                </a:lnTo>
                <a:lnTo>
                  <a:pt x="2241550" y="147574"/>
                </a:lnTo>
                <a:lnTo>
                  <a:pt x="2241550" y="737743"/>
                </a:lnTo>
                <a:lnTo>
                  <a:pt x="2234029" y="784399"/>
                </a:lnTo>
                <a:lnTo>
                  <a:pt x="2213085" y="824911"/>
                </a:lnTo>
                <a:lnTo>
                  <a:pt x="2181144" y="856852"/>
                </a:lnTo>
                <a:lnTo>
                  <a:pt x="2140632" y="877796"/>
                </a:lnTo>
                <a:lnTo>
                  <a:pt x="2093976" y="885317"/>
                </a:lnTo>
                <a:lnTo>
                  <a:pt x="147574" y="885317"/>
                </a:lnTo>
                <a:lnTo>
                  <a:pt x="100917" y="877796"/>
                </a:lnTo>
                <a:lnTo>
                  <a:pt x="60405" y="856852"/>
                </a:lnTo>
                <a:lnTo>
                  <a:pt x="28464" y="824911"/>
                </a:lnTo>
                <a:lnTo>
                  <a:pt x="7520" y="784399"/>
                </a:lnTo>
                <a:lnTo>
                  <a:pt x="0" y="737743"/>
                </a:lnTo>
                <a:lnTo>
                  <a:pt x="0" y="147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9935" y="3017901"/>
            <a:ext cx="195008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PVC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latin typeface="Arial"/>
                <a:cs typeface="Arial"/>
              </a:rPr>
              <a:t>Hi-efficiency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3775" y="2201798"/>
            <a:ext cx="2919730" cy="760730"/>
          </a:xfrm>
          <a:custGeom>
            <a:avLst/>
            <a:gdLst/>
            <a:ahLst/>
            <a:cxnLst/>
            <a:rect l="l" t="t" r="r" b="b"/>
            <a:pathLst>
              <a:path w="2919729" h="760730">
                <a:moveTo>
                  <a:pt x="0" y="0"/>
                </a:moveTo>
                <a:lnTo>
                  <a:pt x="2919476" y="7604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2952369"/>
            <a:ext cx="1657350" cy="647065"/>
          </a:xfrm>
          <a:custGeom>
            <a:avLst/>
            <a:gdLst/>
            <a:ahLst/>
            <a:cxnLst/>
            <a:rect l="l" t="t" r="r" b="b"/>
            <a:pathLst>
              <a:path w="1657350" h="647064">
                <a:moveTo>
                  <a:pt x="0" y="107822"/>
                </a:moveTo>
                <a:lnTo>
                  <a:pt x="8473" y="65847"/>
                </a:lnTo>
                <a:lnTo>
                  <a:pt x="31581" y="31575"/>
                </a:lnTo>
                <a:lnTo>
                  <a:pt x="65858" y="8471"/>
                </a:lnTo>
                <a:lnTo>
                  <a:pt x="107835" y="0"/>
                </a:lnTo>
                <a:lnTo>
                  <a:pt x="1549527" y="0"/>
                </a:lnTo>
                <a:lnTo>
                  <a:pt x="1591502" y="8471"/>
                </a:lnTo>
                <a:lnTo>
                  <a:pt x="1625774" y="31575"/>
                </a:lnTo>
                <a:lnTo>
                  <a:pt x="1648878" y="65847"/>
                </a:lnTo>
                <a:lnTo>
                  <a:pt x="1657350" y="107822"/>
                </a:lnTo>
                <a:lnTo>
                  <a:pt x="1657350" y="539114"/>
                </a:lnTo>
                <a:lnTo>
                  <a:pt x="1648878" y="581090"/>
                </a:lnTo>
                <a:lnTo>
                  <a:pt x="1625774" y="615362"/>
                </a:lnTo>
                <a:lnTo>
                  <a:pt x="1591502" y="638466"/>
                </a:lnTo>
                <a:lnTo>
                  <a:pt x="1549527" y="646938"/>
                </a:lnTo>
                <a:lnTo>
                  <a:pt x="107835" y="646938"/>
                </a:lnTo>
                <a:lnTo>
                  <a:pt x="65858" y="638466"/>
                </a:lnTo>
                <a:lnTo>
                  <a:pt x="31581" y="615362"/>
                </a:lnTo>
                <a:lnTo>
                  <a:pt x="8473" y="581090"/>
                </a:lnTo>
                <a:lnTo>
                  <a:pt x="0" y="539114"/>
                </a:lnTo>
                <a:lnTo>
                  <a:pt x="0" y="10782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2271" y="3007867"/>
            <a:ext cx="1381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Coaxi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2953892"/>
            <a:ext cx="2232025" cy="647065"/>
          </a:xfrm>
          <a:custGeom>
            <a:avLst/>
            <a:gdLst/>
            <a:ahLst/>
            <a:cxnLst/>
            <a:rect l="l" t="t" r="r" b="b"/>
            <a:pathLst>
              <a:path w="2232025" h="647064">
                <a:moveTo>
                  <a:pt x="0" y="107823"/>
                </a:moveTo>
                <a:lnTo>
                  <a:pt x="8471" y="65847"/>
                </a:lnTo>
                <a:lnTo>
                  <a:pt x="31575" y="31575"/>
                </a:lnTo>
                <a:lnTo>
                  <a:pt x="65847" y="8471"/>
                </a:lnTo>
                <a:lnTo>
                  <a:pt x="107823" y="0"/>
                </a:lnTo>
                <a:lnTo>
                  <a:pt x="2124202" y="0"/>
                </a:lnTo>
                <a:lnTo>
                  <a:pt x="2166177" y="8471"/>
                </a:lnTo>
                <a:lnTo>
                  <a:pt x="2200449" y="31575"/>
                </a:lnTo>
                <a:lnTo>
                  <a:pt x="2223553" y="65847"/>
                </a:lnTo>
                <a:lnTo>
                  <a:pt x="2232025" y="107823"/>
                </a:lnTo>
                <a:lnTo>
                  <a:pt x="2232025" y="539115"/>
                </a:lnTo>
                <a:lnTo>
                  <a:pt x="2223553" y="581090"/>
                </a:lnTo>
                <a:lnTo>
                  <a:pt x="2200449" y="615362"/>
                </a:lnTo>
                <a:lnTo>
                  <a:pt x="2166177" y="638466"/>
                </a:lnTo>
                <a:lnTo>
                  <a:pt x="2124202" y="646938"/>
                </a:lnTo>
                <a:lnTo>
                  <a:pt x="107823" y="646938"/>
                </a:lnTo>
                <a:lnTo>
                  <a:pt x="65847" y="638466"/>
                </a:lnTo>
                <a:lnTo>
                  <a:pt x="31575" y="615362"/>
                </a:lnTo>
                <a:lnTo>
                  <a:pt x="8471" y="581090"/>
                </a:lnTo>
                <a:lnTo>
                  <a:pt x="0" y="539115"/>
                </a:lnTo>
                <a:lnTo>
                  <a:pt x="0" y="1078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61308" y="3009392"/>
            <a:ext cx="1673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-li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7476" y="2201926"/>
            <a:ext cx="107314" cy="752475"/>
          </a:xfrm>
          <a:custGeom>
            <a:avLst/>
            <a:gdLst/>
            <a:ahLst/>
            <a:cxnLst/>
            <a:rect l="l" t="t" r="r" b="b"/>
            <a:pathLst>
              <a:path w="107314" h="752475">
                <a:moveTo>
                  <a:pt x="107061" y="0"/>
                </a:moveTo>
                <a:lnTo>
                  <a:pt x="0" y="75196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3665537"/>
            <a:ext cx="25019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600" y="4191084"/>
            <a:ext cx="1930380" cy="2133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3589337"/>
            <a:ext cx="161925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844" y="1850263"/>
            <a:ext cx="69951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00"/>
              </a:spcBef>
              <a:buClr>
                <a:srgbClr val="622422"/>
              </a:buClr>
              <a:buChar char="•"/>
              <a:tabLst>
                <a:tab pos="302260" algn="l"/>
              </a:tabLst>
            </a:pPr>
            <a:r>
              <a:rPr sz="3600" dirty="0">
                <a:latin typeface="Arial"/>
                <a:cs typeface="Arial"/>
              </a:rPr>
              <a:t>Challenges </a:t>
            </a:r>
            <a:r>
              <a:rPr sz="3600" spc="-5" dirty="0">
                <a:latin typeface="Arial"/>
                <a:cs typeface="Arial"/>
              </a:rPr>
              <a:t>our industry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presents</a:t>
            </a:r>
            <a:endParaRPr sz="3600">
              <a:latin typeface="Arial"/>
              <a:cs typeface="Arial"/>
            </a:endParaRPr>
          </a:p>
          <a:p>
            <a:pPr marL="301625" indent="-288925">
              <a:lnSpc>
                <a:spcPct val="100000"/>
              </a:lnSpc>
              <a:buClr>
                <a:srgbClr val="622422"/>
              </a:buClr>
              <a:buChar char="•"/>
              <a:tabLst>
                <a:tab pos="302260" algn="l"/>
              </a:tabLst>
            </a:pPr>
            <a:r>
              <a:rPr sz="3600" dirty="0">
                <a:latin typeface="Arial"/>
                <a:cs typeface="Arial"/>
              </a:rPr>
              <a:t>Importance to </a:t>
            </a:r>
            <a:r>
              <a:rPr sz="3600" spc="-5" dirty="0">
                <a:latin typeface="Arial"/>
                <a:cs typeface="Arial"/>
              </a:rPr>
              <a:t>public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773937"/>
            <a:ext cx="7900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Why discuss fireplace</a:t>
            </a:r>
            <a:r>
              <a:rPr sz="4000" b="0" spc="2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inspections?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3526" y="2971800"/>
            <a:ext cx="2579624" cy="299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8051" y="1605025"/>
            <a:ext cx="6245225" cy="584200"/>
          </a:xfrm>
          <a:custGeom>
            <a:avLst/>
            <a:gdLst/>
            <a:ahLst/>
            <a:cxnLst/>
            <a:rect l="l" t="t" r="r" b="b"/>
            <a:pathLst>
              <a:path w="6245225" h="584200">
                <a:moveTo>
                  <a:pt x="0" y="584200"/>
                </a:moveTo>
                <a:lnTo>
                  <a:pt x="6245225" y="584200"/>
                </a:lnTo>
                <a:lnTo>
                  <a:pt x="6245225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6508" y="1628597"/>
            <a:ext cx="6027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Unvented </a:t>
            </a:r>
            <a:r>
              <a:rPr sz="3200" dirty="0">
                <a:latin typeface="Arial"/>
                <a:cs typeface="Arial"/>
              </a:rPr>
              <a:t>Gas Hearth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Appliances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5801" y="3113023"/>
            <a:ext cx="4149725" cy="1532255"/>
          </a:xfrm>
          <a:custGeom>
            <a:avLst/>
            <a:gdLst/>
            <a:ahLst/>
            <a:cxnLst/>
            <a:rect l="l" t="t" r="r" b="b"/>
            <a:pathLst>
              <a:path w="4149725" h="1532254">
                <a:moveTo>
                  <a:pt x="0" y="255397"/>
                </a:moveTo>
                <a:lnTo>
                  <a:pt x="4113" y="209510"/>
                </a:lnTo>
                <a:lnTo>
                  <a:pt x="15971" y="166313"/>
                </a:lnTo>
                <a:lnTo>
                  <a:pt x="34854" y="126529"/>
                </a:lnTo>
                <a:lnTo>
                  <a:pt x="60040" y="90881"/>
                </a:lnTo>
                <a:lnTo>
                  <a:pt x="90807" y="60093"/>
                </a:lnTo>
                <a:lnTo>
                  <a:pt x="126435" y="34887"/>
                </a:lnTo>
                <a:lnTo>
                  <a:pt x="166202" y="15987"/>
                </a:lnTo>
                <a:lnTo>
                  <a:pt x="209387" y="4117"/>
                </a:lnTo>
                <a:lnTo>
                  <a:pt x="255269" y="0"/>
                </a:lnTo>
                <a:lnTo>
                  <a:pt x="3894328" y="0"/>
                </a:lnTo>
                <a:lnTo>
                  <a:pt x="3940214" y="4117"/>
                </a:lnTo>
                <a:lnTo>
                  <a:pt x="3983411" y="15987"/>
                </a:lnTo>
                <a:lnTo>
                  <a:pt x="4023195" y="34887"/>
                </a:lnTo>
                <a:lnTo>
                  <a:pt x="4058843" y="60093"/>
                </a:lnTo>
                <a:lnTo>
                  <a:pt x="4089631" y="90881"/>
                </a:lnTo>
                <a:lnTo>
                  <a:pt x="4114837" y="126529"/>
                </a:lnTo>
                <a:lnTo>
                  <a:pt x="4133737" y="166313"/>
                </a:lnTo>
                <a:lnTo>
                  <a:pt x="4145607" y="209510"/>
                </a:lnTo>
                <a:lnTo>
                  <a:pt x="4149725" y="255397"/>
                </a:lnTo>
                <a:lnTo>
                  <a:pt x="4149725" y="1276731"/>
                </a:lnTo>
                <a:lnTo>
                  <a:pt x="4145607" y="1322613"/>
                </a:lnTo>
                <a:lnTo>
                  <a:pt x="4133737" y="1365798"/>
                </a:lnTo>
                <a:lnTo>
                  <a:pt x="4114837" y="1405565"/>
                </a:lnTo>
                <a:lnTo>
                  <a:pt x="4089631" y="1441193"/>
                </a:lnTo>
                <a:lnTo>
                  <a:pt x="4058843" y="1471960"/>
                </a:lnTo>
                <a:lnTo>
                  <a:pt x="4023195" y="1497146"/>
                </a:lnTo>
                <a:lnTo>
                  <a:pt x="3983411" y="1516029"/>
                </a:lnTo>
                <a:lnTo>
                  <a:pt x="3940214" y="1527887"/>
                </a:lnTo>
                <a:lnTo>
                  <a:pt x="3894328" y="1532001"/>
                </a:lnTo>
                <a:lnTo>
                  <a:pt x="255269" y="1532001"/>
                </a:lnTo>
                <a:lnTo>
                  <a:pt x="209387" y="1527887"/>
                </a:lnTo>
                <a:lnTo>
                  <a:pt x="166202" y="1516029"/>
                </a:lnTo>
                <a:lnTo>
                  <a:pt x="126435" y="1497146"/>
                </a:lnTo>
                <a:lnTo>
                  <a:pt x="90807" y="1471960"/>
                </a:lnTo>
                <a:lnTo>
                  <a:pt x="60040" y="1441193"/>
                </a:lnTo>
                <a:lnTo>
                  <a:pt x="34854" y="1405565"/>
                </a:lnTo>
                <a:lnTo>
                  <a:pt x="15971" y="1365798"/>
                </a:lnTo>
                <a:lnTo>
                  <a:pt x="4113" y="1322613"/>
                </a:lnTo>
                <a:lnTo>
                  <a:pt x="0" y="1276731"/>
                </a:lnTo>
                <a:lnTo>
                  <a:pt x="0" y="25539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4426" y="3217926"/>
            <a:ext cx="3289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Gas Logs  Fireplaces  Freestanding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Stoves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2190750"/>
            <a:ext cx="1905" cy="923925"/>
          </a:xfrm>
          <a:custGeom>
            <a:avLst/>
            <a:gdLst/>
            <a:ahLst/>
            <a:cxnLst/>
            <a:rect l="l" t="t" r="r" b="b"/>
            <a:pathLst>
              <a:path w="1904" h="923925">
                <a:moveTo>
                  <a:pt x="1650" y="0"/>
                </a:moveTo>
                <a:lnTo>
                  <a:pt x="0" y="9239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06445" y="430733"/>
            <a:ext cx="360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Gas</a:t>
            </a:r>
            <a:r>
              <a:rPr sz="4000" spc="-70" dirty="0"/>
              <a:t> </a:t>
            </a:r>
            <a:r>
              <a:rPr sz="4000" spc="-5" dirty="0"/>
              <a:t>Standards</a:t>
            </a:r>
            <a:endParaRPr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964" y="727963"/>
            <a:ext cx="360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Gas</a:t>
            </a:r>
            <a:r>
              <a:rPr sz="4000" spc="-85" dirty="0"/>
              <a:t> </a:t>
            </a:r>
            <a:r>
              <a:rPr sz="4000" spc="-5" dirty="0"/>
              <a:t>Standards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4175" y="2655951"/>
            <a:ext cx="8310499" cy="244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6757" y="500837"/>
            <a:ext cx="4650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Vented </a:t>
            </a:r>
            <a:r>
              <a:rPr dirty="0"/>
              <a:t>Gas</a:t>
            </a:r>
            <a:r>
              <a:rPr spc="-30" dirty="0"/>
              <a:t> </a:t>
            </a:r>
            <a:r>
              <a:rPr spc="-5" dirty="0"/>
              <a:t>Fireplace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148841"/>
            <a:ext cx="6259830" cy="4765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9295">
              <a:lnSpc>
                <a:spcPts val="3765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Z21.50,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2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2.33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(Not tested for</a:t>
            </a:r>
            <a:r>
              <a:rPr sz="2800" spc="40" dirty="0">
                <a:solidFill>
                  <a:srgbClr val="DE4F00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efficiency)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Spill switch if </a:t>
            </a:r>
            <a:r>
              <a:rPr sz="2400" spc="-10" dirty="0">
                <a:latin typeface="Arial Unicode MS"/>
                <a:cs typeface="Arial Unicode MS"/>
              </a:rPr>
              <a:t>equipped </a:t>
            </a:r>
            <a:r>
              <a:rPr sz="2400" spc="-5" dirty="0">
                <a:latin typeface="Arial Unicode MS"/>
                <a:cs typeface="Arial Unicode MS"/>
              </a:rPr>
              <a:t>with draft</a:t>
            </a:r>
            <a:r>
              <a:rPr sz="2400" spc="5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hood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8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1041" y="500837"/>
            <a:ext cx="6201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Vented </a:t>
            </a:r>
            <a:r>
              <a:rPr dirty="0"/>
              <a:t>Gas </a:t>
            </a:r>
            <a:r>
              <a:rPr spc="-5" dirty="0"/>
              <a:t>Fireplace</a:t>
            </a:r>
            <a:r>
              <a:rPr spc="-25" dirty="0"/>
              <a:t> </a:t>
            </a:r>
            <a:r>
              <a:rPr dirty="0"/>
              <a:t>Heater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148841"/>
            <a:ext cx="6259830" cy="513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9295">
              <a:lnSpc>
                <a:spcPts val="3765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Z21.88,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2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2.33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(Tested for</a:t>
            </a:r>
            <a:r>
              <a:rPr sz="2800" spc="25" dirty="0">
                <a:solidFill>
                  <a:srgbClr val="DE4F00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DE4F00"/>
                </a:solidFill>
                <a:latin typeface="Arial Unicode MS"/>
                <a:cs typeface="Arial Unicode MS"/>
              </a:rPr>
              <a:t>efficiency)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Spill switch if </a:t>
            </a:r>
            <a:r>
              <a:rPr sz="2400" spc="-10" dirty="0">
                <a:latin typeface="Arial Unicode MS"/>
                <a:cs typeface="Arial Unicode MS"/>
              </a:rPr>
              <a:t>equipped </a:t>
            </a:r>
            <a:r>
              <a:rPr sz="2400" spc="-5" dirty="0">
                <a:latin typeface="Arial Unicode MS"/>
                <a:cs typeface="Arial Unicode MS"/>
              </a:rPr>
              <a:t>with draft</a:t>
            </a:r>
            <a:r>
              <a:rPr sz="2400" spc="5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hood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None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Thermostats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0424" y="371297"/>
            <a:ext cx="6308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Decorative Gas Accessory</a:t>
            </a:r>
            <a:r>
              <a:rPr spc="-265" dirty="0"/>
              <a:t> </a:t>
            </a:r>
            <a:r>
              <a:rPr dirty="0"/>
              <a:t>in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Solid </a:t>
            </a:r>
            <a:r>
              <a:rPr dirty="0"/>
              <a:t>Fuel</a:t>
            </a:r>
            <a:r>
              <a:rPr spc="-45" dirty="0"/>
              <a:t> </a:t>
            </a:r>
            <a:r>
              <a:rPr spc="-5" dirty="0"/>
              <a:t>Fireplaces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263602"/>
            <a:ext cx="6202680" cy="516826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4200" b="1" spc="-7" baseline="-30753" dirty="0">
                <a:solidFill>
                  <a:srgbClr val="DE4F00"/>
                </a:solidFill>
                <a:latin typeface="Arial Unicode MS"/>
                <a:cs typeface="Arial Unicode MS"/>
              </a:rPr>
              <a:t>Appliances: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Z21.60,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CSA</a:t>
            </a:r>
            <a:r>
              <a:rPr sz="3200" spc="-4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2.26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ts val="2870"/>
              </a:lnSpc>
              <a:spcBef>
                <a:spcPts val="150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Log</a:t>
            </a:r>
            <a:r>
              <a:rPr sz="2400" spc="-7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Sets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</a:t>
            </a:r>
            <a:r>
              <a:rPr sz="2400" spc="-5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dirty="0">
                <a:latin typeface="Arial Unicode MS"/>
                <a:cs typeface="Arial Unicode MS"/>
              </a:rPr>
              <a:t>Working fireplace </a:t>
            </a:r>
            <a:r>
              <a:rPr sz="2400" spc="-5" dirty="0">
                <a:latin typeface="Arial Unicode MS"/>
                <a:cs typeface="Arial Unicode MS"/>
              </a:rPr>
              <a:t>and</a:t>
            </a:r>
            <a:r>
              <a:rPr sz="2400" spc="-7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chimney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Permanent damper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opening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6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screen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</a:pPr>
            <a:r>
              <a:rPr sz="2400" spc="-10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10" dirty="0">
                <a:latin typeface="Arial Unicode MS"/>
                <a:cs typeface="Arial Unicode MS"/>
              </a:rPr>
              <a:t>Cleaning </a:t>
            </a:r>
            <a:r>
              <a:rPr sz="2400" spc="-5" dirty="0">
                <a:latin typeface="Arial Unicode MS"/>
                <a:cs typeface="Arial Unicode MS"/>
              </a:rPr>
              <a:t>of venting</a:t>
            </a:r>
            <a:r>
              <a:rPr sz="2400" spc="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system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8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Manually Lighted, </a:t>
            </a:r>
            <a:r>
              <a:rPr dirty="0"/>
              <a:t>Natural Gas  </a:t>
            </a:r>
            <a:r>
              <a:rPr spc="-5" dirty="0"/>
              <a:t>Appliances for </a:t>
            </a:r>
            <a:r>
              <a:rPr dirty="0"/>
              <a:t>Installation in</a:t>
            </a:r>
            <a:r>
              <a:rPr spc="-55" dirty="0"/>
              <a:t> </a:t>
            </a:r>
            <a:r>
              <a:rPr dirty="0"/>
              <a:t>Solid-fuel  Burning</a:t>
            </a:r>
            <a:r>
              <a:rPr spc="-70" dirty="0"/>
              <a:t> </a:t>
            </a:r>
            <a:r>
              <a:rPr spc="-5" dirty="0"/>
              <a:t>Fireplaces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740" y="1745757"/>
            <a:ext cx="5288280" cy="444246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2948940">
              <a:lnSpc>
                <a:spcPct val="100000"/>
              </a:lnSpc>
              <a:spcBef>
                <a:spcPts val="2000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</a:t>
            </a:r>
            <a:r>
              <a:rPr sz="32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Z21.84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ts val="287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Log</a:t>
            </a:r>
            <a:r>
              <a:rPr sz="2400" spc="-8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Sets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dirty="0">
                <a:latin typeface="Arial Unicode MS"/>
                <a:cs typeface="Arial Unicode MS"/>
              </a:rPr>
              <a:t>Working fireplace </a:t>
            </a:r>
            <a:r>
              <a:rPr sz="2400" spc="-5" dirty="0">
                <a:latin typeface="Arial Unicode MS"/>
                <a:cs typeface="Arial Unicode MS"/>
              </a:rPr>
              <a:t>and</a:t>
            </a:r>
            <a:r>
              <a:rPr sz="2400" spc="-7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chimney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Permanent damper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opening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screen</a:t>
            </a:r>
            <a:endParaRPr sz="2400">
              <a:latin typeface="Arial Unicode MS"/>
              <a:cs typeface="Arial Unicode MS"/>
            </a:endParaRPr>
          </a:p>
          <a:p>
            <a:pPr marL="660400" indent="-190500">
              <a:lnSpc>
                <a:spcPts val="2875"/>
              </a:lnSpc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10" dirty="0">
                <a:latin typeface="Arial Unicode MS"/>
                <a:cs typeface="Arial Unicode MS"/>
              </a:rPr>
              <a:t>Cleaning </a:t>
            </a:r>
            <a:r>
              <a:rPr sz="2400" spc="-5" dirty="0">
                <a:latin typeface="Arial Unicode MS"/>
                <a:cs typeface="Arial Unicode MS"/>
              </a:rPr>
              <a:t>of venting</a:t>
            </a:r>
            <a:r>
              <a:rPr sz="2400" dirty="0">
                <a:latin typeface="Arial Unicode MS"/>
                <a:cs typeface="Arial Unicode MS"/>
              </a:rPr>
              <a:t> system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660400" indent="-190500">
              <a:lnSpc>
                <a:spcPct val="100000"/>
              </a:lnSpc>
              <a:spcBef>
                <a:spcPts val="15"/>
              </a:spcBef>
              <a:buClr>
                <a:srgbClr val="DE4F00"/>
              </a:buClr>
              <a:buChar char="•"/>
              <a:tabLst>
                <a:tab pos="661035" algn="l"/>
              </a:tabLst>
            </a:pPr>
            <a:r>
              <a:rPr sz="2400" spc="-5" dirty="0">
                <a:latin typeface="Arial Unicode MS"/>
                <a:cs typeface="Arial Unicode MS"/>
              </a:rPr>
              <a:t>No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thermostat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5049" y="500837"/>
            <a:ext cx="607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Unvented Gas </a:t>
            </a:r>
            <a:r>
              <a:rPr spc="-5" dirty="0"/>
              <a:t>Room</a:t>
            </a:r>
            <a:r>
              <a:rPr spc="-90" dirty="0"/>
              <a:t> </a:t>
            </a:r>
            <a:r>
              <a:rPr dirty="0"/>
              <a:t>Heater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9533" y="1148841"/>
            <a:ext cx="2885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ANSI</a:t>
            </a:r>
            <a:r>
              <a:rPr sz="3200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800000"/>
                </a:solidFill>
                <a:latin typeface="Arial"/>
                <a:cs typeface="Arial"/>
              </a:rPr>
              <a:t>Z21.11.2a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313433"/>
            <a:ext cx="1870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Appliances:</a:t>
            </a:r>
            <a:endParaRPr sz="2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741754"/>
            <a:ext cx="560578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Fireplace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inserts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5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Freestanding</a:t>
            </a:r>
            <a:r>
              <a:rPr sz="2400" spc="-35" dirty="0">
                <a:latin typeface="Arial Unicode MS"/>
                <a:cs typeface="Arial Unicode MS"/>
              </a:rPr>
              <a:t> </a:t>
            </a:r>
            <a:r>
              <a:rPr sz="2400" dirty="0">
                <a:latin typeface="Arial Unicode MS"/>
                <a:cs typeface="Arial Unicode MS"/>
              </a:rPr>
              <a:t>stoves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4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Requirements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  <a:spcBef>
                <a:spcPts val="15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Safety </a:t>
            </a:r>
            <a:r>
              <a:rPr sz="2400" spc="-10" dirty="0">
                <a:latin typeface="Arial Unicode MS"/>
                <a:cs typeface="Arial Unicode MS"/>
              </a:rPr>
              <a:t>pilot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w/ODS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Restrictions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Bedroom, Bathroom, Confined</a:t>
            </a:r>
            <a:r>
              <a:rPr sz="2400" spc="25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space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Tight</a:t>
            </a:r>
            <a:r>
              <a:rPr sz="2400" spc="-40" dirty="0">
                <a:latin typeface="Arial Unicode MS"/>
                <a:cs typeface="Arial Unicode MS"/>
              </a:rPr>
              <a:t> </a:t>
            </a:r>
            <a:r>
              <a:rPr sz="2400" spc="-5" dirty="0">
                <a:latin typeface="Arial Unicode MS"/>
                <a:cs typeface="Arial Unicode MS"/>
              </a:rPr>
              <a:t>construction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ts val="287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Maximum 40,000 </a:t>
            </a:r>
            <a:r>
              <a:rPr sz="2400" dirty="0">
                <a:latin typeface="Arial Unicode MS"/>
                <a:cs typeface="Arial Unicode MS"/>
              </a:rPr>
              <a:t>Btu/hr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input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ts val="3350"/>
              </a:lnSpc>
            </a:pPr>
            <a:r>
              <a:rPr sz="2800" b="1" spc="-5" dirty="0">
                <a:solidFill>
                  <a:srgbClr val="DE4F00"/>
                </a:solidFill>
                <a:latin typeface="Arial Unicode MS"/>
                <a:cs typeface="Arial Unicode MS"/>
              </a:rPr>
              <a:t>Options</a:t>
            </a:r>
            <a:endParaRPr sz="28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Listed</a:t>
            </a:r>
            <a:r>
              <a:rPr sz="2400" spc="-60" dirty="0">
                <a:latin typeface="Arial Unicode MS"/>
                <a:cs typeface="Arial Unicode MS"/>
              </a:rPr>
              <a:t> </a:t>
            </a:r>
            <a:r>
              <a:rPr sz="2400" spc="-10" dirty="0">
                <a:latin typeface="Arial Unicode MS"/>
                <a:cs typeface="Arial Unicode MS"/>
              </a:rPr>
              <a:t>blowers</a:t>
            </a:r>
            <a:endParaRPr sz="2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DE4F00"/>
                </a:solidFill>
                <a:latin typeface="Arial Unicode MS"/>
                <a:cs typeface="Arial Unicode MS"/>
              </a:rPr>
              <a:t>•</a:t>
            </a:r>
            <a:r>
              <a:rPr sz="2400" spc="-5" dirty="0">
                <a:latin typeface="Arial Unicode MS"/>
                <a:cs typeface="Arial Unicode MS"/>
              </a:rPr>
              <a:t>Thermostats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4857" y="447801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Solid </a:t>
            </a:r>
            <a:r>
              <a:rPr dirty="0"/>
              <a:t>Fuel</a:t>
            </a:r>
            <a:r>
              <a:rPr spc="-35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216" y="1475358"/>
            <a:ext cx="6038215" cy="183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Underwriter’s </a:t>
            </a:r>
            <a:r>
              <a:rPr sz="3200" spc="-10" dirty="0">
                <a:latin typeface="Arial"/>
                <a:cs typeface="Arial"/>
              </a:rPr>
              <a:t>Laboratories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(UL)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Materials and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construction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Fire and strength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Review of installation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instructions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3352800"/>
            <a:ext cx="2563876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7910" y="310337"/>
            <a:ext cx="4573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Solid </a:t>
            </a:r>
            <a:r>
              <a:rPr dirty="0"/>
              <a:t>Fuel</a:t>
            </a:r>
            <a:r>
              <a:rPr spc="-40" dirty="0"/>
              <a:t> </a:t>
            </a:r>
            <a:r>
              <a:rPr spc="-5" dirty="0"/>
              <a:t>Standards</a:t>
            </a:r>
          </a:p>
        </p:txBody>
      </p:sp>
      <p:sp>
        <p:nvSpPr>
          <p:cNvPr id="5" name="object 5"/>
          <p:cNvSpPr/>
          <p:nvPr/>
        </p:nvSpPr>
        <p:spPr>
          <a:xfrm>
            <a:off x="4199001" y="4305300"/>
            <a:ext cx="3708400" cy="571500"/>
          </a:xfrm>
          <a:custGeom>
            <a:avLst/>
            <a:gdLst/>
            <a:ahLst/>
            <a:cxnLst/>
            <a:rect l="l" t="t" r="r" b="b"/>
            <a:pathLst>
              <a:path w="3708400" h="571500">
                <a:moveTo>
                  <a:pt x="3708400" y="571500"/>
                </a:moveTo>
                <a:lnTo>
                  <a:pt x="3708400" y="431800"/>
                </a:lnTo>
                <a:lnTo>
                  <a:pt x="50800" y="431800"/>
                </a:lnTo>
                <a:lnTo>
                  <a:pt x="50800" y="0"/>
                </a:lnTo>
                <a:lnTo>
                  <a:pt x="0" y="0"/>
                </a:lnTo>
                <a:lnTo>
                  <a:pt x="0" y="482600"/>
                </a:lnTo>
                <a:lnTo>
                  <a:pt x="3657600" y="482600"/>
                </a:lnTo>
                <a:lnTo>
                  <a:pt x="3657600" y="571500"/>
                </a:lnTo>
                <a:lnTo>
                  <a:pt x="3708400" y="57150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9001" y="4305300"/>
            <a:ext cx="1481455" cy="552450"/>
          </a:xfrm>
          <a:custGeom>
            <a:avLst/>
            <a:gdLst/>
            <a:ahLst/>
            <a:cxnLst/>
            <a:rect l="l" t="t" r="r" b="b"/>
            <a:pathLst>
              <a:path w="1481454" h="552450">
                <a:moveTo>
                  <a:pt x="1481074" y="552450"/>
                </a:moveTo>
                <a:lnTo>
                  <a:pt x="1481074" y="412750"/>
                </a:lnTo>
                <a:lnTo>
                  <a:pt x="50800" y="412750"/>
                </a:lnTo>
                <a:lnTo>
                  <a:pt x="50800" y="0"/>
                </a:lnTo>
                <a:lnTo>
                  <a:pt x="0" y="0"/>
                </a:lnTo>
                <a:lnTo>
                  <a:pt x="0" y="463550"/>
                </a:lnTo>
                <a:lnTo>
                  <a:pt x="1430274" y="463550"/>
                </a:lnTo>
                <a:lnTo>
                  <a:pt x="1430274" y="552450"/>
                </a:lnTo>
                <a:lnTo>
                  <a:pt x="1481074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8901" y="4305300"/>
            <a:ext cx="850900" cy="552450"/>
          </a:xfrm>
          <a:custGeom>
            <a:avLst/>
            <a:gdLst/>
            <a:ahLst/>
            <a:cxnLst/>
            <a:rect l="l" t="t" r="r" b="b"/>
            <a:pathLst>
              <a:path w="850900" h="552450">
                <a:moveTo>
                  <a:pt x="0" y="552450"/>
                </a:moveTo>
                <a:lnTo>
                  <a:pt x="0" y="412750"/>
                </a:lnTo>
                <a:lnTo>
                  <a:pt x="800100" y="412750"/>
                </a:lnTo>
                <a:lnTo>
                  <a:pt x="800100" y="0"/>
                </a:lnTo>
                <a:lnTo>
                  <a:pt x="850900" y="0"/>
                </a:lnTo>
                <a:lnTo>
                  <a:pt x="850900" y="463550"/>
                </a:lnTo>
                <a:lnTo>
                  <a:pt x="50800" y="463550"/>
                </a:lnTo>
                <a:lnTo>
                  <a:pt x="50800" y="552450"/>
                </a:lnTo>
                <a:lnTo>
                  <a:pt x="0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225" y="4305300"/>
            <a:ext cx="3084830" cy="552450"/>
          </a:xfrm>
          <a:custGeom>
            <a:avLst/>
            <a:gdLst/>
            <a:ahLst/>
            <a:cxnLst/>
            <a:rect l="l" t="t" r="r" b="b"/>
            <a:pathLst>
              <a:path w="3084829" h="552450">
                <a:moveTo>
                  <a:pt x="0" y="552450"/>
                </a:moveTo>
                <a:lnTo>
                  <a:pt x="0" y="412750"/>
                </a:lnTo>
                <a:lnTo>
                  <a:pt x="3033776" y="412750"/>
                </a:lnTo>
                <a:lnTo>
                  <a:pt x="3033776" y="0"/>
                </a:lnTo>
                <a:lnTo>
                  <a:pt x="3084576" y="0"/>
                </a:lnTo>
                <a:lnTo>
                  <a:pt x="3084576" y="463550"/>
                </a:lnTo>
                <a:lnTo>
                  <a:pt x="50800" y="463550"/>
                </a:lnTo>
                <a:lnTo>
                  <a:pt x="50800" y="552450"/>
                </a:lnTo>
                <a:lnTo>
                  <a:pt x="0" y="5524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3700" y="2362200"/>
            <a:ext cx="2789555" cy="819150"/>
          </a:xfrm>
          <a:custGeom>
            <a:avLst/>
            <a:gdLst/>
            <a:ahLst/>
            <a:cxnLst/>
            <a:rect l="l" t="t" r="r" b="b"/>
            <a:pathLst>
              <a:path w="2789554" h="819150">
                <a:moveTo>
                  <a:pt x="2789301" y="819150"/>
                </a:moveTo>
                <a:lnTo>
                  <a:pt x="2789301" y="679450"/>
                </a:lnTo>
                <a:lnTo>
                  <a:pt x="50800" y="679450"/>
                </a:lnTo>
                <a:lnTo>
                  <a:pt x="50800" y="0"/>
                </a:lnTo>
                <a:lnTo>
                  <a:pt x="0" y="0"/>
                </a:lnTo>
                <a:lnTo>
                  <a:pt x="0" y="730250"/>
                </a:lnTo>
                <a:lnTo>
                  <a:pt x="2738501" y="730250"/>
                </a:lnTo>
                <a:lnTo>
                  <a:pt x="2738501" y="819150"/>
                </a:lnTo>
                <a:lnTo>
                  <a:pt x="2789301" y="8191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9001" y="2362200"/>
            <a:ext cx="55880" cy="838200"/>
          </a:xfrm>
          <a:custGeom>
            <a:avLst/>
            <a:gdLst/>
            <a:ahLst/>
            <a:cxnLst/>
            <a:rect l="l" t="t" r="r" b="b"/>
            <a:pathLst>
              <a:path w="55879" h="838200">
                <a:moveTo>
                  <a:pt x="0" y="838200"/>
                </a:moveTo>
                <a:lnTo>
                  <a:pt x="0" y="698500"/>
                </a:lnTo>
                <a:lnTo>
                  <a:pt x="4699" y="698500"/>
                </a:lnTo>
                <a:lnTo>
                  <a:pt x="4699" y="0"/>
                </a:lnTo>
                <a:lnTo>
                  <a:pt x="55499" y="0"/>
                </a:lnTo>
                <a:lnTo>
                  <a:pt x="55499" y="749300"/>
                </a:lnTo>
                <a:lnTo>
                  <a:pt x="50800" y="749300"/>
                </a:lnTo>
                <a:lnTo>
                  <a:pt x="50800" y="838200"/>
                </a:lnTo>
                <a:lnTo>
                  <a:pt x="0" y="838200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0462" y="2362200"/>
            <a:ext cx="3094355" cy="819150"/>
          </a:xfrm>
          <a:custGeom>
            <a:avLst/>
            <a:gdLst/>
            <a:ahLst/>
            <a:cxnLst/>
            <a:rect l="l" t="t" r="r" b="b"/>
            <a:pathLst>
              <a:path w="3094354" h="819150">
                <a:moveTo>
                  <a:pt x="0" y="819150"/>
                </a:moveTo>
                <a:lnTo>
                  <a:pt x="0" y="679450"/>
                </a:lnTo>
                <a:lnTo>
                  <a:pt x="3043237" y="679450"/>
                </a:lnTo>
                <a:lnTo>
                  <a:pt x="3043237" y="0"/>
                </a:lnTo>
                <a:lnTo>
                  <a:pt x="3094037" y="0"/>
                </a:lnTo>
                <a:lnTo>
                  <a:pt x="3094037" y="730250"/>
                </a:lnTo>
                <a:lnTo>
                  <a:pt x="50800" y="730250"/>
                </a:lnTo>
                <a:lnTo>
                  <a:pt x="50800" y="819150"/>
                </a:lnTo>
                <a:lnTo>
                  <a:pt x="0" y="81915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1573" y="1747773"/>
            <a:ext cx="5114925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710"/>
              </a:spcBef>
            </a:pPr>
            <a:r>
              <a:rPr sz="2700" b="1" dirty="0">
                <a:latin typeface="Arial"/>
                <a:cs typeface="Arial"/>
              </a:rPr>
              <a:t>Solid </a:t>
            </a:r>
            <a:r>
              <a:rPr sz="2700" b="1" spc="-5" dirty="0">
                <a:latin typeface="Arial"/>
                <a:cs typeface="Arial"/>
              </a:rPr>
              <a:t>Fuel</a:t>
            </a:r>
            <a:r>
              <a:rPr sz="2700" b="1" spc="-6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Appliances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837" y="317652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683" y="0"/>
                </a:moveTo>
                <a:lnTo>
                  <a:pt x="1735391" y="0"/>
                </a:lnTo>
                <a:lnTo>
                  <a:pt x="1773364" y="3683"/>
                </a:lnTo>
                <a:lnTo>
                  <a:pt x="1841055" y="32258"/>
                </a:lnTo>
                <a:lnTo>
                  <a:pt x="1891855" y="83565"/>
                </a:lnTo>
                <a:lnTo>
                  <a:pt x="1920430" y="151129"/>
                </a:lnTo>
                <a:lnTo>
                  <a:pt x="1923986" y="188722"/>
                </a:lnTo>
                <a:lnTo>
                  <a:pt x="1923986" y="925830"/>
                </a:lnTo>
                <a:lnTo>
                  <a:pt x="1920430" y="963802"/>
                </a:lnTo>
                <a:lnTo>
                  <a:pt x="1891855" y="1031494"/>
                </a:lnTo>
                <a:lnTo>
                  <a:pt x="1841055" y="1082294"/>
                </a:lnTo>
                <a:lnTo>
                  <a:pt x="1773364" y="1110869"/>
                </a:lnTo>
                <a:lnTo>
                  <a:pt x="1735391" y="1114425"/>
                </a:lnTo>
                <a:lnTo>
                  <a:pt x="188683" y="1114425"/>
                </a:lnTo>
                <a:lnTo>
                  <a:pt x="115608" y="1099820"/>
                </a:lnTo>
                <a:lnTo>
                  <a:pt x="55371" y="1059180"/>
                </a:lnTo>
                <a:lnTo>
                  <a:pt x="15036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036" y="115697"/>
                </a:lnTo>
                <a:lnTo>
                  <a:pt x="55359" y="55372"/>
                </a:lnTo>
                <a:lnTo>
                  <a:pt x="115608" y="15112"/>
                </a:lnTo>
                <a:lnTo>
                  <a:pt x="18868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5109" y="3351657"/>
            <a:ext cx="14789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Open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Chamber  Factory Built  Fireplaces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2248" y="319557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722" y="0"/>
                </a:moveTo>
                <a:lnTo>
                  <a:pt x="1735454" y="0"/>
                </a:lnTo>
                <a:lnTo>
                  <a:pt x="1773427" y="3683"/>
                </a:lnTo>
                <a:lnTo>
                  <a:pt x="1841118" y="32258"/>
                </a:lnTo>
                <a:lnTo>
                  <a:pt x="1891918" y="83565"/>
                </a:lnTo>
                <a:lnTo>
                  <a:pt x="1920493" y="151129"/>
                </a:lnTo>
                <a:lnTo>
                  <a:pt x="1924050" y="188722"/>
                </a:lnTo>
                <a:lnTo>
                  <a:pt x="1924050" y="925830"/>
                </a:lnTo>
                <a:lnTo>
                  <a:pt x="1920493" y="963802"/>
                </a:lnTo>
                <a:lnTo>
                  <a:pt x="1891918" y="1031494"/>
                </a:lnTo>
                <a:lnTo>
                  <a:pt x="1841118" y="1082294"/>
                </a:lnTo>
                <a:lnTo>
                  <a:pt x="1773427" y="1110869"/>
                </a:lnTo>
                <a:lnTo>
                  <a:pt x="1735454" y="1114425"/>
                </a:lnTo>
                <a:lnTo>
                  <a:pt x="188722" y="1114425"/>
                </a:lnTo>
                <a:lnTo>
                  <a:pt x="115697" y="1099820"/>
                </a:lnTo>
                <a:lnTo>
                  <a:pt x="55372" y="1059180"/>
                </a:lnTo>
                <a:lnTo>
                  <a:pt x="15112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112" y="115697"/>
                </a:lnTo>
                <a:lnTo>
                  <a:pt x="55372" y="55372"/>
                </a:lnTo>
                <a:lnTo>
                  <a:pt x="115697" y="15112"/>
                </a:lnTo>
                <a:lnTo>
                  <a:pt x="18872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06521" y="3492500"/>
            <a:ext cx="1636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Closed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Chamber  High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Efficiency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05448" y="3176523"/>
            <a:ext cx="1924050" cy="1114425"/>
          </a:xfrm>
          <a:custGeom>
            <a:avLst/>
            <a:gdLst/>
            <a:ahLst/>
            <a:cxnLst/>
            <a:rect l="l" t="t" r="r" b="b"/>
            <a:pathLst>
              <a:path w="1924050" h="1114425">
                <a:moveTo>
                  <a:pt x="188722" y="0"/>
                </a:moveTo>
                <a:lnTo>
                  <a:pt x="1735454" y="0"/>
                </a:lnTo>
                <a:lnTo>
                  <a:pt x="1773427" y="3683"/>
                </a:lnTo>
                <a:lnTo>
                  <a:pt x="1841119" y="32258"/>
                </a:lnTo>
                <a:lnTo>
                  <a:pt x="1891919" y="83565"/>
                </a:lnTo>
                <a:lnTo>
                  <a:pt x="1920494" y="151129"/>
                </a:lnTo>
                <a:lnTo>
                  <a:pt x="1924050" y="188722"/>
                </a:lnTo>
                <a:lnTo>
                  <a:pt x="1924050" y="925830"/>
                </a:lnTo>
                <a:lnTo>
                  <a:pt x="1920494" y="963802"/>
                </a:lnTo>
                <a:lnTo>
                  <a:pt x="1891919" y="1031494"/>
                </a:lnTo>
                <a:lnTo>
                  <a:pt x="1841119" y="1082294"/>
                </a:lnTo>
                <a:lnTo>
                  <a:pt x="1773427" y="1110869"/>
                </a:lnTo>
                <a:lnTo>
                  <a:pt x="1735454" y="1114425"/>
                </a:lnTo>
                <a:lnTo>
                  <a:pt x="188722" y="1114425"/>
                </a:lnTo>
                <a:lnTo>
                  <a:pt x="115697" y="1099820"/>
                </a:lnTo>
                <a:lnTo>
                  <a:pt x="55372" y="1059180"/>
                </a:lnTo>
                <a:lnTo>
                  <a:pt x="15112" y="999236"/>
                </a:lnTo>
                <a:lnTo>
                  <a:pt x="0" y="925830"/>
                </a:lnTo>
                <a:lnTo>
                  <a:pt x="0" y="188722"/>
                </a:lnTo>
                <a:lnTo>
                  <a:pt x="15112" y="115697"/>
                </a:lnTo>
                <a:lnTo>
                  <a:pt x="55372" y="55372"/>
                </a:lnTo>
                <a:lnTo>
                  <a:pt x="115697" y="15112"/>
                </a:lnTo>
                <a:lnTo>
                  <a:pt x="18872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50102" y="3595496"/>
            <a:ext cx="1635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Fireplace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4852923"/>
            <a:ext cx="1924050" cy="791210"/>
          </a:xfrm>
          <a:custGeom>
            <a:avLst/>
            <a:gdLst/>
            <a:ahLst/>
            <a:cxnLst/>
            <a:rect l="l" t="t" r="r" b="b"/>
            <a:pathLst>
              <a:path w="1924050" h="791210">
                <a:moveTo>
                  <a:pt x="395173" y="0"/>
                </a:moveTo>
                <a:lnTo>
                  <a:pt x="1528826" y="0"/>
                </a:lnTo>
                <a:lnTo>
                  <a:pt x="1569339" y="2031"/>
                </a:lnTo>
                <a:lnTo>
                  <a:pt x="1608327" y="8127"/>
                </a:lnTo>
                <a:lnTo>
                  <a:pt x="1646427" y="17780"/>
                </a:lnTo>
                <a:lnTo>
                  <a:pt x="1682623" y="30987"/>
                </a:lnTo>
                <a:lnTo>
                  <a:pt x="1717167" y="47878"/>
                </a:lnTo>
                <a:lnTo>
                  <a:pt x="1780286" y="90424"/>
                </a:lnTo>
                <a:lnTo>
                  <a:pt x="1833626" y="143890"/>
                </a:lnTo>
                <a:lnTo>
                  <a:pt x="1856613" y="174370"/>
                </a:lnTo>
                <a:lnTo>
                  <a:pt x="1893062" y="241426"/>
                </a:lnTo>
                <a:lnTo>
                  <a:pt x="1906397" y="278002"/>
                </a:lnTo>
                <a:lnTo>
                  <a:pt x="1916049" y="315849"/>
                </a:lnTo>
                <a:lnTo>
                  <a:pt x="1922018" y="354838"/>
                </a:lnTo>
                <a:lnTo>
                  <a:pt x="1924050" y="395350"/>
                </a:lnTo>
                <a:lnTo>
                  <a:pt x="1922018" y="435863"/>
                </a:lnTo>
                <a:lnTo>
                  <a:pt x="1916049" y="474853"/>
                </a:lnTo>
                <a:lnTo>
                  <a:pt x="1906397" y="513079"/>
                </a:lnTo>
                <a:lnTo>
                  <a:pt x="1893062" y="549275"/>
                </a:lnTo>
                <a:lnTo>
                  <a:pt x="1876298" y="583819"/>
                </a:lnTo>
                <a:lnTo>
                  <a:pt x="1833626" y="646810"/>
                </a:lnTo>
                <a:lnTo>
                  <a:pt x="1780286" y="700278"/>
                </a:lnTo>
                <a:lnTo>
                  <a:pt x="1749679" y="723138"/>
                </a:lnTo>
                <a:lnTo>
                  <a:pt x="1682623" y="759701"/>
                </a:lnTo>
                <a:lnTo>
                  <a:pt x="1646427" y="772972"/>
                </a:lnTo>
                <a:lnTo>
                  <a:pt x="1608327" y="782612"/>
                </a:lnTo>
                <a:lnTo>
                  <a:pt x="1569339" y="788631"/>
                </a:lnTo>
                <a:lnTo>
                  <a:pt x="1528826" y="790638"/>
                </a:lnTo>
                <a:lnTo>
                  <a:pt x="395173" y="790638"/>
                </a:lnTo>
                <a:lnTo>
                  <a:pt x="354723" y="788631"/>
                </a:lnTo>
                <a:lnTo>
                  <a:pt x="315747" y="782612"/>
                </a:lnTo>
                <a:lnTo>
                  <a:pt x="277990" y="772972"/>
                </a:lnTo>
                <a:lnTo>
                  <a:pt x="241426" y="759701"/>
                </a:lnTo>
                <a:lnTo>
                  <a:pt x="206870" y="742835"/>
                </a:lnTo>
                <a:lnTo>
                  <a:pt x="143814" y="700278"/>
                </a:lnTo>
                <a:lnTo>
                  <a:pt x="90373" y="646810"/>
                </a:lnTo>
                <a:lnTo>
                  <a:pt x="67487" y="616331"/>
                </a:lnTo>
                <a:lnTo>
                  <a:pt x="30937" y="549275"/>
                </a:lnTo>
                <a:lnTo>
                  <a:pt x="17665" y="513079"/>
                </a:lnTo>
                <a:lnTo>
                  <a:pt x="8026" y="474853"/>
                </a:lnTo>
                <a:lnTo>
                  <a:pt x="2006" y="435863"/>
                </a:lnTo>
                <a:lnTo>
                  <a:pt x="0" y="395350"/>
                </a:lnTo>
                <a:lnTo>
                  <a:pt x="2006" y="354838"/>
                </a:lnTo>
                <a:lnTo>
                  <a:pt x="8026" y="315849"/>
                </a:lnTo>
                <a:lnTo>
                  <a:pt x="17665" y="278002"/>
                </a:lnTo>
                <a:lnTo>
                  <a:pt x="30937" y="241426"/>
                </a:lnTo>
                <a:lnTo>
                  <a:pt x="47802" y="206882"/>
                </a:lnTo>
                <a:lnTo>
                  <a:pt x="90373" y="143890"/>
                </a:lnTo>
                <a:lnTo>
                  <a:pt x="143814" y="90424"/>
                </a:lnTo>
                <a:lnTo>
                  <a:pt x="174332" y="67563"/>
                </a:lnTo>
                <a:lnTo>
                  <a:pt x="241426" y="30987"/>
                </a:lnTo>
                <a:lnTo>
                  <a:pt x="277990" y="17780"/>
                </a:lnTo>
                <a:lnTo>
                  <a:pt x="315747" y="8127"/>
                </a:lnTo>
                <a:lnTo>
                  <a:pt x="354723" y="2031"/>
                </a:lnTo>
                <a:lnTo>
                  <a:pt x="39517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5622" y="4988433"/>
            <a:ext cx="1209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ee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tand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ng  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62148" y="4852923"/>
            <a:ext cx="1922780" cy="791210"/>
          </a:xfrm>
          <a:custGeom>
            <a:avLst/>
            <a:gdLst/>
            <a:ahLst/>
            <a:cxnLst/>
            <a:rect l="l" t="t" r="r" b="b"/>
            <a:pathLst>
              <a:path w="1922779" h="791210">
                <a:moveTo>
                  <a:pt x="395224" y="0"/>
                </a:moveTo>
                <a:lnTo>
                  <a:pt x="1527302" y="0"/>
                </a:lnTo>
                <a:lnTo>
                  <a:pt x="1567814" y="2031"/>
                </a:lnTo>
                <a:lnTo>
                  <a:pt x="1606803" y="8127"/>
                </a:lnTo>
                <a:lnTo>
                  <a:pt x="1644903" y="17780"/>
                </a:lnTo>
                <a:lnTo>
                  <a:pt x="1681099" y="30987"/>
                </a:lnTo>
                <a:lnTo>
                  <a:pt x="1715642" y="47878"/>
                </a:lnTo>
                <a:lnTo>
                  <a:pt x="1778762" y="90424"/>
                </a:lnTo>
                <a:lnTo>
                  <a:pt x="1832102" y="143890"/>
                </a:lnTo>
                <a:lnTo>
                  <a:pt x="1855089" y="174370"/>
                </a:lnTo>
                <a:lnTo>
                  <a:pt x="1891538" y="241426"/>
                </a:lnTo>
                <a:lnTo>
                  <a:pt x="1904873" y="278002"/>
                </a:lnTo>
                <a:lnTo>
                  <a:pt x="1914525" y="315849"/>
                </a:lnTo>
                <a:lnTo>
                  <a:pt x="1920493" y="354838"/>
                </a:lnTo>
                <a:lnTo>
                  <a:pt x="1922526" y="395350"/>
                </a:lnTo>
                <a:lnTo>
                  <a:pt x="1920493" y="435863"/>
                </a:lnTo>
                <a:lnTo>
                  <a:pt x="1914525" y="474853"/>
                </a:lnTo>
                <a:lnTo>
                  <a:pt x="1904873" y="513079"/>
                </a:lnTo>
                <a:lnTo>
                  <a:pt x="1891538" y="549275"/>
                </a:lnTo>
                <a:lnTo>
                  <a:pt x="1874774" y="583819"/>
                </a:lnTo>
                <a:lnTo>
                  <a:pt x="1832102" y="646810"/>
                </a:lnTo>
                <a:lnTo>
                  <a:pt x="1778762" y="700278"/>
                </a:lnTo>
                <a:lnTo>
                  <a:pt x="1748154" y="723138"/>
                </a:lnTo>
                <a:lnTo>
                  <a:pt x="1681099" y="759701"/>
                </a:lnTo>
                <a:lnTo>
                  <a:pt x="1644903" y="772972"/>
                </a:lnTo>
                <a:lnTo>
                  <a:pt x="1606803" y="782612"/>
                </a:lnTo>
                <a:lnTo>
                  <a:pt x="1567814" y="788631"/>
                </a:lnTo>
                <a:lnTo>
                  <a:pt x="1527302" y="790638"/>
                </a:lnTo>
                <a:lnTo>
                  <a:pt x="395224" y="790638"/>
                </a:lnTo>
                <a:lnTo>
                  <a:pt x="354838" y="788631"/>
                </a:lnTo>
                <a:lnTo>
                  <a:pt x="315849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2" y="742835"/>
                </a:lnTo>
                <a:lnTo>
                  <a:pt x="143890" y="700278"/>
                </a:lnTo>
                <a:lnTo>
                  <a:pt x="90424" y="646810"/>
                </a:lnTo>
                <a:lnTo>
                  <a:pt x="47878" y="583819"/>
                </a:lnTo>
                <a:lnTo>
                  <a:pt x="30987" y="549275"/>
                </a:lnTo>
                <a:lnTo>
                  <a:pt x="17780" y="513079"/>
                </a:lnTo>
                <a:lnTo>
                  <a:pt x="8127" y="474853"/>
                </a:lnTo>
                <a:lnTo>
                  <a:pt x="2031" y="435863"/>
                </a:lnTo>
                <a:lnTo>
                  <a:pt x="0" y="395350"/>
                </a:lnTo>
                <a:lnTo>
                  <a:pt x="2031" y="354838"/>
                </a:lnTo>
                <a:lnTo>
                  <a:pt x="8127" y="315849"/>
                </a:lnTo>
                <a:lnTo>
                  <a:pt x="17780" y="278002"/>
                </a:lnTo>
                <a:lnTo>
                  <a:pt x="30987" y="241426"/>
                </a:lnTo>
                <a:lnTo>
                  <a:pt x="47878" y="206882"/>
                </a:lnTo>
                <a:lnTo>
                  <a:pt x="90424" y="143890"/>
                </a:lnTo>
                <a:lnTo>
                  <a:pt x="143890" y="90424"/>
                </a:lnTo>
                <a:lnTo>
                  <a:pt x="174370" y="67563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849" y="8127"/>
                </a:lnTo>
                <a:lnTo>
                  <a:pt x="354838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66441" y="5110353"/>
            <a:ext cx="1312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Hearth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Stoves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92650" y="4852923"/>
            <a:ext cx="1922780" cy="791210"/>
          </a:xfrm>
          <a:custGeom>
            <a:avLst/>
            <a:gdLst/>
            <a:ahLst/>
            <a:cxnLst/>
            <a:rect l="l" t="t" r="r" b="b"/>
            <a:pathLst>
              <a:path w="1922779" h="791210">
                <a:moveTo>
                  <a:pt x="395224" y="0"/>
                </a:moveTo>
                <a:lnTo>
                  <a:pt x="1527302" y="0"/>
                </a:lnTo>
                <a:lnTo>
                  <a:pt x="1567688" y="2031"/>
                </a:lnTo>
                <a:lnTo>
                  <a:pt x="1606677" y="8127"/>
                </a:lnTo>
                <a:lnTo>
                  <a:pt x="1644903" y="17780"/>
                </a:lnTo>
                <a:lnTo>
                  <a:pt x="1681099" y="30987"/>
                </a:lnTo>
                <a:lnTo>
                  <a:pt x="1715642" y="47878"/>
                </a:lnTo>
                <a:lnTo>
                  <a:pt x="1778635" y="90424"/>
                </a:lnTo>
                <a:lnTo>
                  <a:pt x="1832102" y="143890"/>
                </a:lnTo>
                <a:lnTo>
                  <a:pt x="1874647" y="206882"/>
                </a:lnTo>
                <a:lnTo>
                  <a:pt x="1891538" y="241426"/>
                </a:lnTo>
                <a:lnTo>
                  <a:pt x="1904746" y="278002"/>
                </a:lnTo>
                <a:lnTo>
                  <a:pt x="1914398" y="315849"/>
                </a:lnTo>
                <a:lnTo>
                  <a:pt x="1920494" y="354838"/>
                </a:lnTo>
                <a:lnTo>
                  <a:pt x="1922526" y="395350"/>
                </a:lnTo>
                <a:lnTo>
                  <a:pt x="1920494" y="435863"/>
                </a:lnTo>
                <a:lnTo>
                  <a:pt x="1914398" y="474853"/>
                </a:lnTo>
                <a:lnTo>
                  <a:pt x="1904746" y="513079"/>
                </a:lnTo>
                <a:lnTo>
                  <a:pt x="1891538" y="549275"/>
                </a:lnTo>
                <a:lnTo>
                  <a:pt x="1874647" y="583819"/>
                </a:lnTo>
                <a:lnTo>
                  <a:pt x="1832102" y="646810"/>
                </a:lnTo>
                <a:lnTo>
                  <a:pt x="1778635" y="700278"/>
                </a:lnTo>
                <a:lnTo>
                  <a:pt x="1748154" y="723138"/>
                </a:lnTo>
                <a:lnTo>
                  <a:pt x="1681099" y="759701"/>
                </a:lnTo>
                <a:lnTo>
                  <a:pt x="1644903" y="772972"/>
                </a:lnTo>
                <a:lnTo>
                  <a:pt x="1606677" y="782612"/>
                </a:lnTo>
                <a:lnTo>
                  <a:pt x="1567688" y="788631"/>
                </a:lnTo>
                <a:lnTo>
                  <a:pt x="1527302" y="790638"/>
                </a:lnTo>
                <a:lnTo>
                  <a:pt x="395224" y="790638"/>
                </a:lnTo>
                <a:lnTo>
                  <a:pt x="354711" y="788631"/>
                </a:lnTo>
                <a:lnTo>
                  <a:pt x="315722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3" y="742835"/>
                </a:lnTo>
                <a:lnTo>
                  <a:pt x="143763" y="700278"/>
                </a:lnTo>
                <a:lnTo>
                  <a:pt x="90424" y="646810"/>
                </a:lnTo>
                <a:lnTo>
                  <a:pt x="67437" y="616331"/>
                </a:lnTo>
                <a:lnTo>
                  <a:pt x="30987" y="549275"/>
                </a:lnTo>
                <a:lnTo>
                  <a:pt x="17652" y="513079"/>
                </a:lnTo>
                <a:lnTo>
                  <a:pt x="8000" y="474853"/>
                </a:lnTo>
                <a:lnTo>
                  <a:pt x="2032" y="435863"/>
                </a:lnTo>
                <a:lnTo>
                  <a:pt x="0" y="395350"/>
                </a:lnTo>
                <a:lnTo>
                  <a:pt x="2032" y="354838"/>
                </a:lnTo>
                <a:lnTo>
                  <a:pt x="8000" y="315849"/>
                </a:lnTo>
                <a:lnTo>
                  <a:pt x="17652" y="278002"/>
                </a:lnTo>
                <a:lnTo>
                  <a:pt x="30987" y="241426"/>
                </a:lnTo>
                <a:lnTo>
                  <a:pt x="47751" y="206882"/>
                </a:lnTo>
                <a:lnTo>
                  <a:pt x="90424" y="143890"/>
                </a:lnTo>
                <a:lnTo>
                  <a:pt x="143763" y="90424"/>
                </a:lnTo>
                <a:lnTo>
                  <a:pt x="174371" y="67563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722" y="8127"/>
                </a:lnTo>
                <a:lnTo>
                  <a:pt x="354711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24398" y="4988433"/>
            <a:ext cx="860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Fireplace  Inserts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19848" y="4871973"/>
            <a:ext cx="1924685" cy="791210"/>
          </a:xfrm>
          <a:custGeom>
            <a:avLst/>
            <a:gdLst/>
            <a:ahLst/>
            <a:cxnLst/>
            <a:rect l="l" t="t" r="r" b="b"/>
            <a:pathLst>
              <a:path w="1924684" h="791210">
                <a:moveTo>
                  <a:pt x="395224" y="0"/>
                </a:moveTo>
                <a:lnTo>
                  <a:pt x="1528952" y="0"/>
                </a:lnTo>
                <a:lnTo>
                  <a:pt x="1569339" y="2031"/>
                </a:lnTo>
                <a:lnTo>
                  <a:pt x="1608327" y="8127"/>
                </a:lnTo>
                <a:lnTo>
                  <a:pt x="1646554" y="17780"/>
                </a:lnTo>
                <a:lnTo>
                  <a:pt x="1682750" y="30987"/>
                </a:lnTo>
                <a:lnTo>
                  <a:pt x="1717294" y="47878"/>
                </a:lnTo>
                <a:lnTo>
                  <a:pt x="1780285" y="90424"/>
                </a:lnTo>
                <a:lnTo>
                  <a:pt x="1833752" y="143890"/>
                </a:lnTo>
                <a:lnTo>
                  <a:pt x="1876298" y="206882"/>
                </a:lnTo>
                <a:lnTo>
                  <a:pt x="1893189" y="241426"/>
                </a:lnTo>
                <a:lnTo>
                  <a:pt x="1906397" y="278002"/>
                </a:lnTo>
                <a:lnTo>
                  <a:pt x="1916049" y="315849"/>
                </a:lnTo>
                <a:lnTo>
                  <a:pt x="1922145" y="354838"/>
                </a:lnTo>
                <a:lnTo>
                  <a:pt x="1924177" y="395350"/>
                </a:lnTo>
                <a:lnTo>
                  <a:pt x="1922145" y="435863"/>
                </a:lnTo>
                <a:lnTo>
                  <a:pt x="1916049" y="474853"/>
                </a:lnTo>
                <a:lnTo>
                  <a:pt x="1906397" y="513079"/>
                </a:lnTo>
                <a:lnTo>
                  <a:pt x="1893189" y="549275"/>
                </a:lnTo>
                <a:lnTo>
                  <a:pt x="1876298" y="583819"/>
                </a:lnTo>
                <a:lnTo>
                  <a:pt x="1833752" y="646810"/>
                </a:lnTo>
                <a:lnTo>
                  <a:pt x="1780285" y="700278"/>
                </a:lnTo>
                <a:lnTo>
                  <a:pt x="1749805" y="723150"/>
                </a:lnTo>
                <a:lnTo>
                  <a:pt x="1682750" y="759701"/>
                </a:lnTo>
                <a:lnTo>
                  <a:pt x="1646554" y="772972"/>
                </a:lnTo>
                <a:lnTo>
                  <a:pt x="1608327" y="782612"/>
                </a:lnTo>
                <a:lnTo>
                  <a:pt x="1569339" y="788631"/>
                </a:lnTo>
                <a:lnTo>
                  <a:pt x="1528952" y="790638"/>
                </a:lnTo>
                <a:lnTo>
                  <a:pt x="395224" y="790638"/>
                </a:lnTo>
                <a:lnTo>
                  <a:pt x="354837" y="788631"/>
                </a:lnTo>
                <a:lnTo>
                  <a:pt x="315849" y="782612"/>
                </a:lnTo>
                <a:lnTo>
                  <a:pt x="278002" y="772972"/>
                </a:lnTo>
                <a:lnTo>
                  <a:pt x="241426" y="759701"/>
                </a:lnTo>
                <a:lnTo>
                  <a:pt x="206882" y="742835"/>
                </a:lnTo>
                <a:lnTo>
                  <a:pt x="143891" y="700278"/>
                </a:lnTo>
                <a:lnTo>
                  <a:pt x="90424" y="646810"/>
                </a:lnTo>
                <a:lnTo>
                  <a:pt x="47878" y="583819"/>
                </a:lnTo>
                <a:lnTo>
                  <a:pt x="30987" y="549275"/>
                </a:lnTo>
                <a:lnTo>
                  <a:pt x="17779" y="513079"/>
                </a:lnTo>
                <a:lnTo>
                  <a:pt x="8127" y="474853"/>
                </a:lnTo>
                <a:lnTo>
                  <a:pt x="2031" y="435863"/>
                </a:lnTo>
                <a:lnTo>
                  <a:pt x="0" y="395350"/>
                </a:lnTo>
                <a:lnTo>
                  <a:pt x="2031" y="354838"/>
                </a:lnTo>
                <a:lnTo>
                  <a:pt x="8127" y="315849"/>
                </a:lnTo>
                <a:lnTo>
                  <a:pt x="17779" y="278002"/>
                </a:lnTo>
                <a:lnTo>
                  <a:pt x="30987" y="241426"/>
                </a:lnTo>
                <a:lnTo>
                  <a:pt x="47878" y="206882"/>
                </a:lnTo>
                <a:lnTo>
                  <a:pt x="90424" y="143890"/>
                </a:lnTo>
                <a:lnTo>
                  <a:pt x="143891" y="90424"/>
                </a:lnTo>
                <a:lnTo>
                  <a:pt x="206882" y="47878"/>
                </a:lnTo>
                <a:lnTo>
                  <a:pt x="241426" y="30987"/>
                </a:lnTo>
                <a:lnTo>
                  <a:pt x="278002" y="17780"/>
                </a:lnTo>
                <a:lnTo>
                  <a:pt x="315849" y="8127"/>
                </a:lnTo>
                <a:lnTo>
                  <a:pt x="354837" y="2031"/>
                </a:lnTo>
                <a:lnTo>
                  <a:pt x="3952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98868" y="4885435"/>
            <a:ext cx="13684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High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Efficiency  Factory Built  Fireplaces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8646" y="729741"/>
            <a:ext cx="682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127 Factory </a:t>
            </a:r>
            <a:r>
              <a:rPr dirty="0"/>
              <a:t>Built</a:t>
            </a:r>
            <a:r>
              <a:rPr spc="-75" dirty="0"/>
              <a:t> </a:t>
            </a:r>
            <a:r>
              <a:rPr spc="-5" dirty="0"/>
              <a:t>Fireplaces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7249159" cy="26650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Arial"/>
                <a:cs typeface="Arial"/>
              </a:rPr>
              <a:t>Testing </a:t>
            </a:r>
            <a:r>
              <a:rPr sz="3200" spc="-5" dirty="0">
                <a:latin typeface="Arial"/>
                <a:cs typeface="Arial"/>
              </a:rPr>
              <a:t>requirements for entire</a:t>
            </a:r>
            <a:r>
              <a:rPr sz="3200" dirty="0">
                <a:latin typeface="Arial"/>
                <a:cs typeface="Arial"/>
              </a:rPr>
              <a:t> system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Fire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chamber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Chimney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Roof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assembly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Related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6200" y="2228850"/>
            <a:ext cx="4953000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435562"/>
            <a:ext cx="8286750" cy="24409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Products </a:t>
            </a:r>
            <a:r>
              <a:rPr sz="3600" b="1" dirty="0">
                <a:latin typeface="Arial"/>
                <a:cs typeface="Arial"/>
              </a:rPr>
              <a:t>are </a:t>
            </a:r>
            <a:r>
              <a:rPr sz="3600" b="1" spc="-5" dirty="0">
                <a:latin typeface="Arial"/>
                <a:cs typeface="Arial"/>
              </a:rPr>
              <a:t>Constantly</a:t>
            </a:r>
            <a:r>
              <a:rPr sz="3600" b="1" spc="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Changing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New </a:t>
            </a:r>
            <a:r>
              <a:rPr sz="3200" spc="-5" dirty="0">
                <a:latin typeface="Arial"/>
                <a:cs typeface="Arial"/>
              </a:rPr>
              <a:t>product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offerings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40" dirty="0">
                <a:latin typeface="Arial"/>
                <a:cs typeface="Arial"/>
              </a:rPr>
              <a:t>Various </a:t>
            </a:r>
            <a:r>
              <a:rPr sz="3200" spc="-5" dirty="0">
                <a:latin typeface="Arial"/>
                <a:cs typeface="Arial"/>
              </a:rPr>
              <a:t>installation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applications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30" dirty="0">
                <a:latin typeface="Arial"/>
                <a:cs typeface="Arial"/>
              </a:rPr>
              <a:t>Venting </a:t>
            </a:r>
            <a:r>
              <a:rPr sz="3200" spc="-5" dirty="0">
                <a:latin typeface="Arial"/>
                <a:cs typeface="Arial"/>
              </a:rPr>
              <a:t>systems and venting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configurations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7257" y="568198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Challenges</a:t>
            </a:r>
            <a:endParaRPr sz="4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8646" y="713994"/>
            <a:ext cx="682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127 Factory </a:t>
            </a:r>
            <a:r>
              <a:rPr dirty="0"/>
              <a:t>Built</a:t>
            </a:r>
            <a:r>
              <a:rPr spc="-75" dirty="0"/>
              <a:t> </a:t>
            </a:r>
            <a:r>
              <a:rPr spc="-5" dirty="0"/>
              <a:t>Fireplaces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746178"/>
            <a:ext cx="6808470" cy="376618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Standard factory-built chimney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Sustained temperature of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10" dirty="0">
                <a:latin typeface="Arial"/>
                <a:cs typeface="Arial"/>
              </a:rPr>
              <a:t>Ten </a:t>
            </a:r>
            <a:r>
              <a:rPr sz="2800" spc="-5" dirty="0">
                <a:latin typeface="Arial"/>
                <a:cs typeface="Arial"/>
              </a:rPr>
              <a:t>minute test at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1700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Optional </a:t>
            </a: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HT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Sustained temperature of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1000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3 - ten minute tests 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2100</a:t>
            </a:r>
            <a:r>
              <a:rPr sz="2800" dirty="0">
                <a:latin typeface="MS PGothic"/>
                <a:cs typeface="MS PGothic"/>
              </a:rPr>
              <a:t>°</a:t>
            </a:r>
            <a:r>
              <a:rPr sz="280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Not required for </a:t>
            </a:r>
            <a:r>
              <a:rPr sz="2800" dirty="0">
                <a:latin typeface="Arial"/>
                <a:cs typeface="Arial"/>
              </a:rPr>
              <a:t>factory-built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0829" y="371602"/>
            <a:ext cx="5020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737 Fireplace</a:t>
            </a:r>
            <a:r>
              <a:rPr spc="-95" dirty="0"/>
              <a:t> </a:t>
            </a:r>
            <a:r>
              <a:rPr spc="-5" dirty="0"/>
              <a:t>Stove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6703695" cy="16408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Open </a:t>
            </a:r>
            <a:r>
              <a:rPr sz="3200" dirty="0">
                <a:latin typeface="Arial"/>
                <a:cs typeface="Arial"/>
              </a:rPr>
              <a:t>or Closed fire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chamber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Freestanding stoves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Few appliances listed to this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standard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4200" y="3200336"/>
            <a:ext cx="3048000" cy="2922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4346" y="371602"/>
            <a:ext cx="7053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1482 Solid </a:t>
            </a:r>
            <a:r>
              <a:rPr dirty="0"/>
              <a:t>Fuel </a:t>
            </a:r>
            <a:r>
              <a:rPr spc="-5" dirty="0"/>
              <a:t>Room</a:t>
            </a:r>
            <a:r>
              <a:rPr spc="-70" dirty="0"/>
              <a:t> </a:t>
            </a:r>
            <a:r>
              <a:rPr spc="-5" dirty="0"/>
              <a:t>Heater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20761"/>
            <a:ext cx="6818630" cy="42754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Closed fire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chamber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Freestanding stoves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Fireplace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Inserts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Some built-in high </a:t>
            </a:r>
            <a:r>
              <a:rPr sz="2800" spc="-10" dirty="0">
                <a:latin typeface="Arial"/>
                <a:cs typeface="Arial"/>
              </a:rPr>
              <a:t>efficiency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Controlled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combustion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Regulated air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intake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High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efficiency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Extended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burns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3164" y="447801"/>
            <a:ext cx="422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Masonry</a:t>
            </a:r>
            <a:r>
              <a:rPr spc="-55" dirty="0"/>
              <a:t> </a:t>
            </a:r>
            <a:r>
              <a:rPr spc="-5" dirty="0"/>
              <a:t>Chimneys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2140" y="1338134"/>
            <a:ext cx="5879465" cy="420370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 </a:t>
            </a:r>
            <a:r>
              <a:rPr sz="3200" spc="-5" dirty="0">
                <a:latin typeface="Arial"/>
                <a:cs typeface="Arial"/>
              </a:rPr>
              <a:t>specific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standard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Site-Built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Materials subject 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flue </a:t>
            </a:r>
            <a:r>
              <a:rPr sz="2400" spc="-5" dirty="0">
                <a:latin typeface="Arial"/>
                <a:cs typeface="Arial"/>
              </a:rPr>
              <a:t>liners and </a:t>
            </a:r>
            <a:r>
              <a:rPr sz="2400" spc="-20" dirty="0">
                <a:latin typeface="Arial"/>
                <a:cs typeface="Arial"/>
              </a:rPr>
              <a:t>mortar,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Construction standards in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codes</a:t>
            </a:r>
            <a:endParaRPr sz="280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8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0" dirty="0">
                <a:latin typeface="Arial"/>
                <a:cs typeface="Arial"/>
              </a:rPr>
              <a:t>NFPA 211, </a:t>
            </a:r>
            <a:r>
              <a:rPr sz="2400" i="1" spc="-5" dirty="0">
                <a:latin typeface="Arial"/>
                <a:cs typeface="Arial"/>
              </a:rPr>
              <a:t>Standard for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Chimneys,  Fireplaces, </a:t>
            </a:r>
            <a:r>
              <a:rPr sz="2400" i="1" spc="-20" dirty="0">
                <a:latin typeface="Arial"/>
                <a:cs typeface="Arial"/>
              </a:rPr>
              <a:t>Vents, </a:t>
            </a:r>
            <a:r>
              <a:rPr sz="2400" i="1" spc="-5" dirty="0">
                <a:latin typeface="Arial"/>
                <a:cs typeface="Arial"/>
              </a:rPr>
              <a:t>and Solid Fuel-  Burning</a:t>
            </a:r>
            <a:r>
              <a:rPr sz="2400" i="1" spc="-1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Appliances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International Residential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9400" y="1600200"/>
            <a:ext cx="241935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8354" y="401827"/>
            <a:ext cx="677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103 Factory-Built</a:t>
            </a:r>
            <a:r>
              <a:rPr spc="-40" dirty="0"/>
              <a:t> </a:t>
            </a:r>
            <a:r>
              <a:rPr spc="-5" dirty="0"/>
              <a:t>Chimneys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746178"/>
            <a:ext cx="6042660" cy="164465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Optional </a:t>
            </a: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HT </a:t>
            </a:r>
            <a:r>
              <a:rPr sz="2400" spc="-5" dirty="0">
                <a:latin typeface="Arial"/>
                <a:cs typeface="Arial"/>
              </a:rPr>
              <a:t>High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Temperature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2100</a:t>
            </a:r>
            <a:r>
              <a:rPr sz="2800" spc="-5" dirty="0">
                <a:latin typeface="MS PGothic"/>
                <a:cs typeface="MS PGothic"/>
              </a:rPr>
              <a:t>° </a:t>
            </a:r>
            <a:r>
              <a:rPr sz="2800" spc="-5" dirty="0">
                <a:latin typeface="Arial"/>
                <a:cs typeface="Arial"/>
              </a:rPr>
              <a:t>testing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4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not required for UL 127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fireplaces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1143000"/>
            <a:ext cx="2895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8429" y="371602"/>
            <a:ext cx="5325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 1777 Chimney</a:t>
            </a:r>
            <a:r>
              <a:rPr spc="-95" dirty="0"/>
              <a:t> </a:t>
            </a:r>
            <a:r>
              <a:rPr spc="-5" dirty="0"/>
              <a:t>Liners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753336"/>
            <a:ext cx="3685540" cy="17862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Metallic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Poured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65" dirty="0">
                <a:latin typeface="Arial"/>
                <a:cs typeface="Arial"/>
              </a:rPr>
              <a:t>Tested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2100</a:t>
            </a:r>
            <a:r>
              <a:rPr sz="3200" spc="-5" dirty="0">
                <a:latin typeface="MS PGothic"/>
                <a:cs typeface="MS PGothic"/>
              </a:rPr>
              <a:t>°</a:t>
            </a:r>
            <a:r>
              <a:rPr sz="3200" spc="-5" dirty="0"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920750"/>
            <a:ext cx="2303526" cy="502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2626" y="1189100"/>
            <a:ext cx="1792224" cy="484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438400"/>
            <a:ext cx="7620000" cy="3235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2860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1999"/>
                </a:moveTo>
                <a:lnTo>
                  <a:pt x="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286000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600" y="23622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7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810000"/>
            <a:ext cx="3657600" cy="457200"/>
          </a:xfrm>
          <a:custGeom>
            <a:avLst/>
            <a:gdLst/>
            <a:ahLst/>
            <a:cxnLst/>
            <a:rect l="l" t="t" r="r" b="b"/>
            <a:pathLst>
              <a:path w="3657600" h="457200">
                <a:moveTo>
                  <a:pt x="0" y="228600"/>
                </a:moveTo>
                <a:lnTo>
                  <a:pt x="25161" y="190595"/>
                </a:lnTo>
                <a:lnTo>
                  <a:pt x="75503" y="163387"/>
                </a:lnTo>
                <a:lnTo>
                  <a:pt x="123097" y="145983"/>
                </a:lnTo>
                <a:lnTo>
                  <a:pt x="181326" y="129242"/>
                </a:lnTo>
                <a:lnTo>
                  <a:pt x="249681" y="113227"/>
                </a:lnTo>
                <a:lnTo>
                  <a:pt x="287498" y="105512"/>
                </a:lnTo>
                <a:lnTo>
                  <a:pt x="327656" y="98002"/>
                </a:lnTo>
                <a:lnTo>
                  <a:pt x="370092" y="90705"/>
                </a:lnTo>
                <a:lnTo>
                  <a:pt x="414742" y="83629"/>
                </a:lnTo>
                <a:lnTo>
                  <a:pt x="461543" y="76783"/>
                </a:lnTo>
                <a:lnTo>
                  <a:pt x="510431" y="70174"/>
                </a:lnTo>
                <a:lnTo>
                  <a:pt x="561343" y="63809"/>
                </a:lnTo>
                <a:lnTo>
                  <a:pt x="614216" y="57698"/>
                </a:lnTo>
                <a:lnTo>
                  <a:pt x="668985" y="51847"/>
                </a:lnTo>
                <a:lnTo>
                  <a:pt x="725588" y="46266"/>
                </a:lnTo>
                <a:lnTo>
                  <a:pt x="783961" y="40961"/>
                </a:lnTo>
                <a:lnTo>
                  <a:pt x="844041" y="35941"/>
                </a:lnTo>
                <a:lnTo>
                  <a:pt x="905764" y="31213"/>
                </a:lnTo>
                <a:lnTo>
                  <a:pt x="969066" y="26786"/>
                </a:lnTo>
                <a:lnTo>
                  <a:pt x="1033884" y="22668"/>
                </a:lnTo>
                <a:lnTo>
                  <a:pt x="1100155" y="18866"/>
                </a:lnTo>
                <a:lnTo>
                  <a:pt x="1167816" y="15389"/>
                </a:lnTo>
                <a:lnTo>
                  <a:pt x="1236802" y="12243"/>
                </a:lnTo>
                <a:lnTo>
                  <a:pt x="1307050" y="9439"/>
                </a:lnTo>
                <a:lnTo>
                  <a:pt x="1378497" y="6982"/>
                </a:lnTo>
                <a:lnTo>
                  <a:pt x="1451079" y="4882"/>
                </a:lnTo>
                <a:lnTo>
                  <a:pt x="1524734" y="3145"/>
                </a:lnTo>
                <a:lnTo>
                  <a:pt x="1599396" y="1781"/>
                </a:lnTo>
                <a:lnTo>
                  <a:pt x="1675004" y="797"/>
                </a:lnTo>
                <a:lnTo>
                  <a:pt x="1751493" y="200"/>
                </a:lnTo>
                <a:lnTo>
                  <a:pt x="1828800" y="0"/>
                </a:lnTo>
                <a:lnTo>
                  <a:pt x="1906106" y="200"/>
                </a:lnTo>
                <a:lnTo>
                  <a:pt x="1982595" y="797"/>
                </a:lnTo>
                <a:lnTo>
                  <a:pt x="2058203" y="1781"/>
                </a:lnTo>
                <a:lnTo>
                  <a:pt x="2132865" y="3145"/>
                </a:lnTo>
                <a:lnTo>
                  <a:pt x="2206520" y="4882"/>
                </a:lnTo>
                <a:lnTo>
                  <a:pt x="2279102" y="6982"/>
                </a:lnTo>
                <a:lnTo>
                  <a:pt x="2350549" y="9439"/>
                </a:lnTo>
                <a:lnTo>
                  <a:pt x="2420797" y="12243"/>
                </a:lnTo>
                <a:lnTo>
                  <a:pt x="2489783" y="15389"/>
                </a:lnTo>
                <a:lnTo>
                  <a:pt x="2557444" y="18866"/>
                </a:lnTo>
                <a:lnTo>
                  <a:pt x="2623715" y="22668"/>
                </a:lnTo>
                <a:lnTo>
                  <a:pt x="2688533" y="26786"/>
                </a:lnTo>
                <a:lnTo>
                  <a:pt x="2751836" y="31213"/>
                </a:lnTo>
                <a:lnTo>
                  <a:pt x="2813558" y="35941"/>
                </a:lnTo>
                <a:lnTo>
                  <a:pt x="2873638" y="40961"/>
                </a:lnTo>
                <a:lnTo>
                  <a:pt x="2932011" y="46266"/>
                </a:lnTo>
                <a:lnTo>
                  <a:pt x="2988614" y="51847"/>
                </a:lnTo>
                <a:lnTo>
                  <a:pt x="3043383" y="57698"/>
                </a:lnTo>
                <a:lnTo>
                  <a:pt x="3096256" y="63809"/>
                </a:lnTo>
                <a:lnTo>
                  <a:pt x="3147168" y="70174"/>
                </a:lnTo>
                <a:lnTo>
                  <a:pt x="3196056" y="76783"/>
                </a:lnTo>
                <a:lnTo>
                  <a:pt x="3242857" y="83629"/>
                </a:lnTo>
                <a:lnTo>
                  <a:pt x="3287507" y="90705"/>
                </a:lnTo>
                <a:lnTo>
                  <a:pt x="3329943" y="98002"/>
                </a:lnTo>
                <a:lnTo>
                  <a:pt x="3370101" y="105512"/>
                </a:lnTo>
                <a:lnTo>
                  <a:pt x="3407918" y="113227"/>
                </a:lnTo>
                <a:lnTo>
                  <a:pt x="3476273" y="129242"/>
                </a:lnTo>
                <a:lnTo>
                  <a:pt x="3534502" y="145983"/>
                </a:lnTo>
                <a:lnTo>
                  <a:pt x="3582096" y="163387"/>
                </a:lnTo>
                <a:lnTo>
                  <a:pt x="3618549" y="181389"/>
                </a:lnTo>
                <a:lnTo>
                  <a:pt x="3651224" y="209377"/>
                </a:lnTo>
                <a:lnTo>
                  <a:pt x="3657600" y="228600"/>
                </a:lnTo>
                <a:lnTo>
                  <a:pt x="3655995" y="238262"/>
                </a:lnTo>
                <a:lnTo>
                  <a:pt x="3618549" y="275810"/>
                </a:lnTo>
                <a:lnTo>
                  <a:pt x="3582096" y="293812"/>
                </a:lnTo>
                <a:lnTo>
                  <a:pt x="3534502" y="311216"/>
                </a:lnTo>
                <a:lnTo>
                  <a:pt x="3476273" y="327957"/>
                </a:lnTo>
                <a:lnTo>
                  <a:pt x="3407918" y="343972"/>
                </a:lnTo>
                <a:lnTo>
                  <a:pt x="3370101" y="351687"/>
                </a:lnTo>
                <a:lnTo>
                  <a:pt x="3329943" y="359197"/>
                </a:lnTo>
                <a:lnTo>
                  <a:pt x="3287507" y="366494"/>
                </a:lnTo>
                <a:lnTo>
                  <a:pt x="3242857" y="373570"/>
                </a:lnTo>
                <a:lnTo>
                  <a:pt x="3196056" y="380416"/>
                </a:lnTo>
                <a:lnTo>
                  <a:pt x="3147168" y="387025"/>
                </a:lnTo>
                <a:lnTo>
                  <a:pt x="3096256" y="393390"/>
                </a:lnTo>
                <a:lnTo>
                  <a:pt x="3043383" y="399501"/>
                </a:lnTo>
                <a:lnTo>
                  <a:pt x="2988614" y="405352"/>
                </a:lnTo>
                <a:lnTo>
                  <a:pt x="2932011" y="410933"/>
                </a:lnTo>
                <a:lnTo>
                  <a:pt x="2873638" y="416238"/>
                </a:lnTo>
                <a:lnTo>
                  <a:pt x="2813558" y="421258"/>
                </a:lnTo>
                <a:lnTo>
                  <a:pt x="2751836" y="425986"/>
                </a:lnTo>
                <a:lnTo>
                  <a:pt x="2688533" y="430413"/>
                </a:lnTo>
                <a:lnTo>
                  <a:pt x="2623715" y="434531"/>
                </a:lnTo>
                <a:lnTo>
                  <a:pt x="2557444" y="438333"/>
                </a:lnTo>
                <a:lnTo>
                  <a:pt x="2489783" y="441810"/>
                </a:lnTo>
                <a:lnTo>
                  <a:pt x="2420797" y="444956"/>
                </a:lnTo>
                <a:lnTo>
                  <a:pt x="2350549" y="447760"/>
                </a:lnTo>
                <a:lnTo>
                  <a:pt x="2279102" y="450217"/>
                </a:lnTo>
                <a:lnTo>
                  <a:pt x="2206520" y="452317"/>
                </a:lnTo>
                <a:lnTo>
                  <a:pt x="2132865" y="454054"/>
                </a:lnTo>
                <a:lnTo>
                  <a:pt x="2058203" y="455418"/>
                </a:lnTo>
                <a:lnTo>
                  <a:pt x="1982595" y="456402"/>
                </a:lnTo>
                <a:lnTo>
                  <a:pt x="1906106" y="456999"/>
                </a:lnTo>
                <a:lnTo>
                  <a:pt x="1828800" y="457200"/>
                </a:lnTo>
                <a:lnTo>
                  <a:pt x="1751493" y="456999"/>
                </a:lnTo>
                <a:lnTo>
                  <a:pt x="1675004" y="456402"/>
                </a:lnTo>
                <a:lnTo>
                  <a:pt x="1599396" y="455418"/>
                </a:lnTo>
                <a:lnTo>
                  <a:pt x="1524734" y="454054"/>
                </a:lnTo>
                <a:lnTo>
                  <a:pt x="1451079" y="452317"/>
                </a:lnTo>
                <a:lnTo>
                  <a:pt x="1378497" y="450217"/>
                </a:lnTo>
                <a:lnTo>
                  <a:pt x="1307050" y="447760"/>
                </a:lnTo>
                <a:lnTo>
                  <a:pt x="1236802" y="444956"/>
                </a:lnTo>
                <a:lnTo>
                  <a:pt x="1167816" y="441810"/>
                </a:lnTo>
                <a:lnTo>
                  <a:pt x="1100155" y="438333"/>
                </a:lnTo>
                <a:lnTo>
                  <a:pt x="1033884" y="434531"/>
                </a:lnTo>
                <a:lnTo>
                  <a:pt x="969066" y="430413"/>
                </a:lnTo>
                <a:lnTo>
                  <a:pt x="905763" y="425986"/>
                </a:lnTo>
                <a:lnTo>
                  <a:pt x="844041" y="421258"/>
                </a:lnTo>
                <a:lnTo>
                  <a:pt x="783961" y="416238"/>
                </a:lnTo>
                <a:lnTo>
                  <a:pt x="725588" y="410933"/>
                </a:lnTo>
                <a:lnTo>
                  <a:pt x="668985" y="405352"/>
                </a:lnTo>
                <a:lnTo>
                  <a:pt x="614216" y="399501"/>
                </a:lnTo>
                <a:lnTo>
                  <a:pt x="561343" y="393390"/>
                </a:lnTo>
                <a:lnTo>
                  <a:pt x="510431" y="387025"/>
                </a:lnTo>
                <a:lnTo>
                  <a:pt x="461543" y="380416"/>
                </a:lnTo>
                <a:lnTo>
                  <a:pt x="414742" y="373570"/>
                </a:lnTo>
                <a:lnTo>
                  <a:pt x="370092" y="366494"/>
                </a:lnTo>
                <a:lnTo>
                  <a:pt x="327656" y="359197"/>
                </a:lnTo>
                <a:lnTo>
                  <a:pt x="287498" y="351687"/>
                </a:lnTo>
                <a:lnTo>
                  <a:pt x="249681" y="343972"/>
                </a:lnTo>
                <a:lnTo>
                  <a:pt x="181326" y="327957"/>
                </a:lnTo>
                <a:lnTo>
                  <a:pt x="123097" y="311216"/>
                </a:lnTo>
                <a:lnTo>
                  <a:pt x="75503" y="293812"/>
                </a:lnTo>
                <a:lnTo>
                  <a:pt x="39050" y="275810"/>
                </a:lnTo>
                <a:lnTo>
                  <a:pt x="6375" y="247822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74189" y="568198"/>
            <a:ext cx="459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Installation</a:t>
            </a:r>
            <a:r>
              <a:rPr sz="4000" spc="-30" dirty="0"/>
              <a:t> </a:t>
            </a:r>
            <a:r>
              <a:rPr sz="4000" spc="-5" dirty="0"/>
              <a:t>Manual</a:t>
            </a:r>
            <a:endParaRPr sz="4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95336"/>
            <a:ext cx="7543800" cy="491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8802" y="392633"/>
            <a:ext cx="301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Safety</a:t>
            </a:r>
            <a:r>
              <a:rPr sz="4000" spc="-45" dirty="0"/>
              <a:t> </a:t>
            </a:r>
            <a:r>
              <a:rPr sz="4000" spc="-10" dirty="0"/>
              <a:t>Label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19800" y="46482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228600"/>
                </a:moveTo>
                <a:lnTo>
                  <a:pt x="21427" y="184321"/>
                </a:lnTo>
                <a:lnTo>
                  <a:pt x="58265" y="156350"/>
                </a:lnTo>
                <a:lnTo>
                  <a:pt x="111741" y="129898"/>
                </a:lnTo>
                <a:lnTo>
                  <a:pt x="180650" y="105207"/>
                </a:lnTo>
                <a:lnTo>
                  <a:pt x="220516" y="93597"/>
                </a:lnTo>
                <a:lnTo>
                  <a:pt x="263789" y="82518"/>
                </a:lnTo>
                <a:lnTo>
                  <a:pt x="310317" y="72000"/>
                </a:lnTo>
                <a:lnTo>
                  <a:pt x="359952" y="62072"/>
                </a:lnTo>
                <a:lnTo>
                  <a:pt x="412541" y="52766"/>
                </a:lnTo>
                <a:lnTo>
                  <a:pt x="467935" y="44110"/>
                </a:lnTo>
                <a:lnTo>
                  <a:pt x="525982" y="36136"/>
                </a:lnTo>
                <a:lnTo>
                  <a:pt x="586533" y="28873"/>
                </a:lnTo>
                <a:lnTo>
                  <a:pt x="649437" y="22352"/>
                </a:lnTo>
                <a:lnTo>
                  <a:pt x="714544" y="16603"/>
                </a:lnTo>
                <a:lnTo>
                  <a:pt x="781702" y="11655"/>
                </a:lnTo>
                <a:lnTo>
                  <a:pt x="850761" y="7539"/>
                </a:lnTo>
                <a:lnTo>
                  <a:pt x="921571" y="4286"/>
                </a:lnTo>
                <a:lnTo>
                  <a:pt x="993981" y="1925"/>
                </a:lnTo>
                <a:lnTo>
                  <a:pt x="1067841" y="486"/>
                </a:lnTo>
                <a:lnTo>
                  <a:pt x="1143000" y="0"/>
                </a:lnTo>
                <a:lnTo>
                  <a:pt x="1218158" y="486"/>
                </a:lnTo>
                <a:lnTo>
                  <a:pt x="1292018" y="1925"/>
                </a:lnTo>
                <a:lnTo>
                  <a:pt x="1364428" y="4286"/>
                </a:lnTo>
                <a:lnTo>
                  <a:pt x="1435238" y="7539"/>
                </a:lnTo>
                <a:lnTo>
                  <a:pt x="1504297" y="11655"/>
                </a:lnTo>
                <a:lnTo>
                  <a:pt x="1571455" y="16603"/>
                </a:lnTo>
                <a:lnTo>
                  <a:pt x="1636562" y="22352"/>
                </a:lnTo>
                <a:lnTo>
                  <a:pt x="1699466" y="28873"/>
                </a:lnTo>
                <a:lnTo>
                  <a:pt x="1760017" y="36136"/>
                </a:lnTo>
                <a:lnTo>
                  <a:pt x="1818064" y="44110"/>
                </a:lnTo>
                <a:lnTo>
                  <a:pt x="1873458" y="52766"/>
                </a:lnTo>
                <a:lnTo>
                  <a:pt x="1926047" y="62072"/>
                </a:lnTo>
                <a:lnTo>
                  <a:pt x="1975682" y="72000"/>
                </a:lnTo>
                <a:lnTo>
                  <a:pt x="2022210" y="82518"/>
                </a:lnTo>
                <a:lnTo>
                  <a:pt x="2065483" y="93597"/>
                </a:lnTo>
                <a:lnTo>
                  <a:pt x="2105349" y="105207"/>
                </a:lnTo>
                <a:lnTo>
                  <a:pt x="2141657" y="117318"/>
                </a:lnTo>
                <a:lnTo>
                  <a:pt x="2203000" y="142919"/>
                </a:lnTo>
                <a:lnTo>
                  <a:pt x="2248308" y="170160"/>
                </a:lnTo>
                <a:lnTo>
                  <a:pt x="2276376" y="198801"/>
                </a:lnTo>
                <a:lnTo>
                  <a:pt x="2286000" y="228600"/>
                </a:lnTo>
                <a:lnTo>
                  <a:pt x="2283569" y="243628"/>
                </a:lnTo>
                <a:lnTo>
                  <a:pt x="2248308" y="287039"/>
                </a:lnTo>
                <a:lnTo>
                  <a:pt x="2203000" y="314280"/>
                </a:lnTo>
                <a:lnTo>
                  <a:pt x="2141657" y="339881"/>
                </a:lnTo>
                <a:lnTo>
                  <a:pt x="2105349" y="351992"/>
                </a:lnTo>
                <a:lnTo>
                  <a:pt x="2065483" y="363602"/>
                </a:lnTo>
                <a:lnTo>
                  <a:pt x="2022210" y="374681"/>
                </a:lnTo>
                <a:lnTo>
                  <a:pt x="1975682" y="385199"/>
                </a:lnTo>
                <a:lnTo>
                  <a:pt x="1926047" y="395127"/>
                </a:lnTo>
                <a:lnTo>
                  <a:pt x="1873458" y="404433"/>
                </a:lnTo>
                <a:lnTo>
                  <a:pt x="1818064" y="413089"/>
                </a:lnTo>
                <a:lnTo>
                  <a:pt x="1760017" y="421063"/>
                </a:lnTo>
                <a:lnTo>
                  <a:pt x="1699466" y="428326"/>
                </a:lnTo>
                <a:lnTo>
                  <a:pt x="1636562" y="434847"/>
                </a:lnTo>
                <a:lnTo>
                  <a:pt x="1571455" y="440596"/>
                </a:lnTo>
                <a:lnTo>
                  <a:pt x="1504297" y="445544"/>
                </a:lnTo>
                <a:lnTo>
                  <a:pt x="1435238" y="449660"/>
                </a:lnTo>
                <a:lnTo>
                  <a:pt x="1364428" y="452913"/>
                </a:lnTo>
                <a:lnTo>
                  <a:pt x="1292018" y="455274"/>
                </a:lnTo>
                <a:lnTo>
                  <a:pt x="1218158" y="456713"/>
                </a:lnTo>
                <a:lnTo>
                  <a:pt x="1143000" y="457200"/>
                </a:lnTo>
                <a:lnTo>
                  <a:pt x="1067841" y="456713"/>
                </a:lnTo>
                <a:lnTo>
                  <a:pt x="993981" y="455274"/>
                </a:lnTo>
                <a:lnTo>
                  <a:pt x="921571" y="452913"/>
                </a:lnTo>
                <a:lnTo>
                  <a:pt x="850761" y="449660"/>
                </a:lnTo>
                <a:lnTo>
                  <a:pt x="781702" y="445544"/>
                </a:lnTo>
                <a:lnTo>
                  <a:pt x="714544" y="440596"/>
                </a:lnTo>
                <a:lnTo>
                  <a:pt x="649437" y="434847"/>
                </a:lnTo>
                <a:lnTo>
                  <a:pt x="586533" y="428326"/>
                </a:lnTo>
                <a:lnTo>
                  <a:pt x="525982" y="421063"/>
                </a:lnTo>
                <a:lnTo>
                  <a:pt x="467935" y="413089"/>
                </a:lnTo>
                <a:lnTo>
                  <a:pt x="412541" y="404433"/>
                </a:lnTo>
                <a:lnTo>
                  <a:pt x="359952" y="395127"/>
                </a:lnTo>
                <a:lnTo>
                  <a:pt x="310317" y="385199"/>
                </a:lnTo>
                <a:lnTo>
                  <a:pt x="263789" y="374681"/>
                </a:lnTo>
                <a:lnTo>
                  <a:pt x="220516" y="363602"/>
                </a:lnTo>
                <a:lnTo>
                  <a:pt x="180650" y="351992"/>
                </a:lnTo>
                <a:lnTo>
                  <a:pt x="144342" y="339881"/>
                </a:lnTo>
                <a:lnTo>
                  <a:pt x="82999" y="314280"/>
                </a:lnTo>
                <a:lnTo>
                  <a:pt x="37691" y="287039"/>
                </a:lnTo>
                <a:lnTo>
                  <a:pt x="9623" y="258398"/>
                </a:lnTo>
                <a:lnTo>
                  <a:pt x="0" y="228600"/>
                </a:lnTo>
                <a:close/>
              </a:path>
            </a:pathLst>
          </a:custGeom>
          <a:ln w="539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949" y="2372944"/>
            <a:ext cx="77641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Arial"/>
                <a:cs typeface="Arial"/>
              </a:rPr>
              <a:t>2. General</a:t>
            </a:r>
            <a:r>
              <a:rPr sz="6600" spc="-70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Concerns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2645" y="568198"/>
            <a:ext cx="338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Combustibles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215453"/>
            <a:ext cx="5891530" cy="29768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Combustible: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25" dirty="0">
                <a:latin typeface="Arial"/>
                <a:cs typeface="Arial"/>
              </a:rPr>
              <a:t>Walls </a:t>
            </a:r>
            <a:r>
              <a:rPr sz="2800" spc="-5" dirty="0">
                <a:latin typeface="Arial"/>
                <a:cs typeface="Arial"/>
              </a:rPr>
              <a:t>with wood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framing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Paper-faced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1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Papered sheetrock </a:t>
            </a:r>
            <a:r>
              <a:rPr sz="2400" dirty="0">
                <a:latin typeface="Arial"/>
                <a:cs typeface="Arial"/>
              </a:rPr>
              <a:t>(dry</a:t>
            </a:r>
            <a:r>
              <a:rPr sz="2400" spc="-5" dirty="0">
                <a:latin typeface="Arial"/>
                <a:cs typeface="Arial"/>
              </a:rPr>
              <a:t> wall)</a:t>
            </a:r>
            <a:endParaRPr sz="24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including fire-rated papered sheetrock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Plaster on wood lath or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studs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524000"/>
            <a:ext cx="3048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6300" y="4184650"/>
            <a:ext cx="2552700" cy="213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4688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spc="-20" dirty="0"/>
              <a:t>h</a:t>
            </a:r>
            <a:r>
              <a:rPr sz="4000" spc="-5" dirty="0"/>
              <a:t>alleng</a:t>
            </a:r>
            <a:r>
              <a:rPr sz="4000" spc="-25" dirty="0"/>
              <a:t>e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35562"/>
            <a:ext cx="6717665" cy="30264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965"/>
              </a:spcBef>
            </a:pPr>
            <a:r>
              <a:rPr sz="3600" b="1" spc="-30" dirty="0">
                <a:latin typeface="Arial"/>
                <a:cs typeface="Arial"/>
              </a:rPr>
              <a:t>Variety </a:t>
            </a:r>
            <a:r>
              <a:rPr sz="3600" b="1" dirty="0">
                <a:latin typeface="Arial"/>
                <a:cs typeface="Arial"/>
              </a:rPr>
              <a:t>of Code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Issues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Combustion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Use of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room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latin typeface="Arial"/>
                <a:cs typeface="Arial"/>
              </a:rPr>
              <a:t>Authority for venting instructions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Mobile home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2645" y="568198"/>
            <a:ext cx="3378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Com</a:t>
            </a:r>
            <a:r>
              <a:rPr sz="4000" spc="-25" dirty="0"/>
              <a:t>b</a:t>
            </a:r>
            <a:r>
              <a:rPr sz="4000" spc="-5" dirty="0"/>
              <a:t>ustibles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368361"/>
            <a:ext cx="4012565" cy="36899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Noncombustible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Entirely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metal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Brick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30" dirty="0">
                <a:latin typeface="Arial"/>
                <a:cs typeface="Arial"/>
              </a:rPr>
              <a:t>Tile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Concrete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Slate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Plaster on metal lath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4876" y="1417700"/>
            <a:ext cx="2082800" cy="254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2514600"/>
            <a:ext cx="2743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2154237"/>
            <a:ext cx="2381250" cy="397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622" y="430733"/>
            <a:ext cx="3458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Safety</a:t>
            </a:r>
            <a:r>
              <a:rPr sz="4000" spc="-35" dirty="0"/>
              <a:t> </a:t>
            </a:r>
            <a:r>
              <a:rPr sz="4000" spc="-50" dirty="0"/>
              <a:t>Testing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105400" y="22098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295463"/>
            <a:ext cx="7315200" cy="494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733" y="353009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</a:t>
            </a:r>
            <a:r>
              <a:rPr sz="4000" spc="-25" dirty="0"/>
              <a:t>n</a:t>
            </a:r>
            <a:r>
              <a:rPr sz="4000" spc="-5" dirty="0"/>
              <a:t>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001000" cy="404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0288" y="3012948"/>
            <a:ext cx="1335024" cy="1641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3048000"/>
            <a:ext cx="1219200" cy="1524000"/>
          </a:xfrm>
          <a:custGeom>
            <a:avLst/>
            <a:gdLst/>
            <a:ahLst/>
            <a:cxnLst/>
            <a:rect l="l" t="t" r="r" b="b"/>
            <a:pathLst>
              <a:path w="1219200" h="1524000">
                <a:moveTo>
                  <a:pt x="0" y="762000"/>
                </a:moveTo>
                <a:lnTo>
                  <a:pt x="1406" y="709824"/>
                </a:lnTo>
                <a:lnTo>
                  <a:pt x="5564" y="658593"/>
                </a:lnTo>
                <a:lnTo>
                  <a:pt x="12384" y="608419"/>
                </a:lnTo>
                <a:lnTo>
                  <a:pt x="21775" y="559417"/>
                </a:lnTo>
                <a:lnTo>
                  <a:pt x="33645" y="511699"/>
                </a:lnTo>
                <a:lnTo>
                  <a:pt x="47904" y="465379"/>
                </a:lnTo>
                <a:lnTo>
                  <a:pt x="64462" y="420571"/>
                </a:lnTo>
                <a:lnTo>
                  <a:pt x="83227" y="377387"/>
                </a:lnTo>
                <a:lnTo>
                  <a:pt x="104108" y="335942"/>
                </a:lnTo>
                <a:lnTo>
                  <a:pt x="127016" y="296348"/>
                </a:lnTo>
                <a:lnTo>
                  <a:pt x="151859" y="258720"/>
                </a:lnTo>
                <a:lnTo>
                  <a:pt x="178546" y="223170"/>
                </a:lnTo>
                <a:lnTo>
                  <a:pt x="206986" y="189813"/>
                </a:lnTo>
                <a:lnTo>
                  <a:pt x="237089" y="158761"/>
                </a:lnTo>
                <a:lnTo>
                  <a:pt x="268764" y="130127"/>
                </a:lnTo>
                <a:lnTo>
                  <a:pt x="301921" y="104027"/>
                </a:lnTo>
                <a:lnTo>
                  <a:pt x="336468" y="80572"/>
                </a:lnTo>
                <a:lnTo>
                  <a:pt x="372314" y="59876"/>
                </a:lnTo>
                <a:lnTo>
                  <a:pt x="409369" y="42053"/>
                </a:lnTo>
                <a:lnTo>
                  <a:pt x="447542" y="27216"/>
                </a:lnTo>
                <a:lnTo>
                  <a:pt x="486743" y="15479"/>
                </a:lnTo>
                <a:lnTo>
                  <a:pt x="526880" y="6955"/>
                </a:lnTo>
                <a:lnTo>
                  <a:pt x="567862" y="1757"/>
                </a:lnTo>
                <a:lnTo>
                  <a:pt x="609600" y="0"/>
                </a:lnTo>
                <a:lnTo>
                  <a:pt x="651337" y="1757"/>
                </a:lnTo>
                <a:lnTo>
                  <a:pt x="692319" y="6955"/>
                </a:lnTo>
                <a:lnTo>
                  <a:pt x="732456" y="15479"/>
                </a:lnTo>
                <a:lnTo>
                  <a:pt x="771657" y="27216"/>
                </a:lnTo>
                <a:lnTo>
                  <a:pt x="809830" y="42053"/>
                </a:lnTo>
                <a:lnTo>
                  <a:pt x="846885" y="59876"/>
                </a:lnTo>
                <a:lnTo>
                  <a:pt x="882731" y="80572"/>
                </a:lnTo>
                <a:lnTo>
                  <a:pt x="917278" y="104027"/>
                </a:lnTo>
                <a:lnTo>
                  <a:pt x="950435" y="130127"/>
                </a:lnTo>
                <a:lnTo>
                  <a:pt x="982110" y="158761"/>
                </a:lnTo>
                <a:lnTo>
                  <a:pt x="1012213" y="189813"/>
                </a:lnTo>
                <a:lnTo>
                  <a:pt x="1040653" y="223170"/>
                </a:lnTo>
                <a:lnTo>
                  <a:pt x="1067340" y="258720"/>
                </a:lnTo>
                <a:lnTo>
                  <a:pt x="1092183" y="296348"/>
                </a:lnTo>
                <a:lnTo>
                  <a:pt x="1115091" y="335942"/>
                </a:lnTo>
                <a:lnTo>
                  <a:pt x="1135972" y="377387"/>
                </a:lnTo>
                <a:lnTo>
                  <a:pt x="1154737" y="420571"/>
                </a:lnTo>
                <a:lnTo>
                  <a:pt x="1171295" y="465379"/>
                </a:lnTo>
                <a:lnTo>
                  <a:pt x="1185554" y="511699"/>
                </a:lnTo>
                <a:lnTo>
                  <a:pt x="1197424" y="559417"/>
                </a:lnTo>
                <a:lnTo>
                  <a:pt x="1206815" y="608419"/>
                </a:lnTo>
                <a:lnTo>
                  <a:pt x="1213635" y="658593"/>
                </a:lnTo>
                <a:lnTo>
                  <a:pt x="1217793" y="709824"/>
                </a:lnTo>
                <a:lnTo>
                  <a:pt x="1219200" y="762000"/>
                </a:lnTo>
                <a:lnTo>
                  <a:pt x="1217793" y="814175"/>
                </a:lnTo>
                <a:lnTo>
                  <a:pt x="1213635" y="865406"/>
                </a:lnTo>
                <a:lnTo>
                  <a:pt x="1206815" y="915580"/>
                </a:lnTo>
                <a:lnTo>
                  <a:pt x="1197424" y="964582"/>
                </a:lnTo>
                <a:lnTo>
                  <a:pt x="1185554" y="1012300"/>
                </a:lnTo>
                <a:lnTo>
                  <a:pt x="1171295" y="1058620"/>
                </a:lnTo>
                <a:lnTo>
                  <a:pt x="1154737" y="1103428"/>
                </a:lnTo>
                <a:lnTo>
                  <a:pt x="1135972" y="1146612"/>
                </a:lnTo>
                <a:lnTo>
                  <a:pt x="1115091" y="1188057"/>
                </a:lnTo>
                <a:lnTo>
                  <a:pt x="1092183" y="1227651"/>
                </a:lnTo>
                <a:lnTo>
                  <a:pt x="1067340" y="1265279"/>
                </a:lnTo>
                <a:lnTo>
                  <a:pt x="1040653" y="1300829"/>
                </a:lnTo>
                <a:lnTo>
                  <a:pt x="1012213" y="1334186"/>
                </a:lnTo>
                <a:lnTo>
                  <a:pt x="982110" y="1365238"/>
                </a:lnTo>
                <a:lnTo>
                  <a:pt x="950435" y="1393872"/>
                </a:lnTo>
                <a:lnTo>
                  <a:pt x="917278" y="1419972"/>
                </a:lnTo>
                <a:lnTo>
                  <a:pt x="882731" y="1443427"/>
                </a:lnTo>
                <a:lnTo>
                  <a:pt x="846885" y="1464123"/>
                </a:lnTo>
                <a:lnTo>
                  <a:pt x="809830" y="1481946"/>
                </a:lnTo>
                <a:lnTo>
                  <a:pt x="771657" y="1496783"/>
                </a:lnTo>
                <a:lnTo>
                  <a:pt x="732456" y="1508520"/>
                </a:lnTo>
                <a:lnTo>
                  <a:pt x="692319" y="1517044"/>
                </a:lnTo>
                <a:lnTo>
                  <a:pt x="651337" y="1522242"/>
                </a:lnTo>
                <a:lnTo>
                  <a:pt x="609600" y="1524000"/>
                </a:lnTo>
                <a:lnTo>
                  <a:pt x="567862" y="1522242"/>
                </a:lnTo>
                <a:lnTo>
                  <a:pt x="526880" y="1517044"/>
                </a:lnTo>
                <a:lnTo>
                  <a:pt x="486743" y="1508520"/>
                </a:lnTo>
                <a:lnTo>
                  <a:pt x="447542" y="1496783"/>
                </a:lnTo>
                <a:lnTo>
                  <a:pt x="409369" y="1481946"/>
                </a:lnTo>
                <a:lnTo>
                  <a:pt x="372314" y="1464123"/>
                </a:lnTo>
                <a:lnTo>
                  <a:pt x="336468" y="1443427"/>
                </a:lnTo>
                <a:lnTo>
                  <a:pt x="301921" y="1419972"/>
                </a:lnTo>
                <a:lnTo>
                  <a:pt x="268764" y="1393872"/>
                </a:lnTo>
                <a:lnTo>
                  <a:pt x="237089" y="1365238"/>
                </a:lnTo>
                <a:lnTo>
                  <a:pt x="206986" y="1334186"/>
                </a:lnTo>
                <a:lnTo>
                  <a:pt x="178546" y="1300829"/>
                </a:lnTo>
                <a:lnTo>
                  <a:pt x="151859" y="1265279"/>
                </a:lnTo>
                <a:lnTo>
                  <a:pt x="127016" y="1227651"/>
                </a:lnTo>
                <a:lnTo>
                  <a:pt x="104108" y="1188057"/>
                </a:lnTo>
                <a:lnTo>
                  <a:pt x="83227" y="1146612"/>
                </a:lnTo>
                <a:lnTo>
                  <a:pt x="64462" y="1103428"/>
                </a:lnTo>
                <a:lnTo>
                  <a:pt x="47904" y="1058620"/>
                </a:lnTo>
                <a:lnTo>
                  <a:pt x="33645" y="1012300"/>
                </a:lnTo>
                <a:lnTo>
                  <a:pt x="21775" y="964582"/>
                </a:lnTo>
                <a:lnTo>
                  <a:pt x="12384" y="915580"/>
                </a:lnTo>
                <a:lnTo>
                  <a:pt x="5564" y="865406"/>
                </a:lnTo>
                <a:lnTo>
                  <a:pt x="1406" y="814175"/>
                </a:lnTo>
                <a:lnTo>
                  <a:pt x="0" y="76200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2362200"/>
            <a:ext cx="3276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4334" y="4307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</a:t>
            </a:r>
            <a:r>
              <a:rPr sz="4000" spc="-25" dirty="0"/>
              <a:t>n</a:t>
            </a:r>
            <a:r>
              <a:rPr sz="4000" spc="-5" dirty="0"/>
              <a:t>ces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444" y="2279545"/>
            <a:ext cx="4404360" cy="2501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Side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Back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Bottom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Clearance</a:t>
            </a:r>
            <a:endParaRPr sz="2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Also mantle, surround,  ceiling and adjacent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walls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22098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3385" y="2630297"/>
            <a:ext cx="3515995" cy="1075690"/>
          </a:xfrm>
          <a:custGeom>
            <a:avLst/>
            <a:gdLst/>
            <a:ahLst/>
            <a:cxnLst/>
            <a:rect l="l" t="t" r="r" b="b"/>
            <a:pathLst>
              <a:path w="3515995" h="1075689">
                <a:moveTo>
                  <a:pt x="3285275" y="1001828"/>
                </a:moveTo>
                <a:lnTo>
                  <a:pt x="3264535" y="1075182"/>
                </a:lnTo>
                <a:lnTo>
                  <a:pt x="3515614" y="1027302"/>
                </a:lnTo>
                <a:lnTo>
                  <a:pt x="3499040" y="1012189"/>
                </a:lnTo>
                <a:lnTo>
                  <a:pt x="3321939" y="1012189"/>
                </a:lnTo>
                <a:lnTo>
                  <a:pt x="3285275" y="1001828"/>
                </a:lnTo>
                <a:close/>
              </a:path>
              <a:path w="3515995" h="1075689">
                <a:moveTo>
                  <a:pt x="3306026" y="928436"/>
                </a:moveTo>
                <a:lnTo>
                  <a:pt x="3285275" y="1001828"/>
                </a:lnTo>
                <a:lnTo>
                  <a:pt x="3321939" y="1012189"/>
                </a:lnTo>
                <a:lnTo>
                  <a:pt x="3342640" y="938783"/>
                </a:lnTo>
                <a:lnTo>
                  <a:pt x="3306026" y="928436"/>
                </a:lnTo>
                <a:close/>
              </a:path>
              <a:path w="3515995" h="1075689">
                <a:moveTo>
                  <a:pt x="3326765" y="855090"/>
                </a:moveTo>
                <a:lnTo>
                  <a:pt x="3306026" y="928436"/>
                </a:lnTo>
                <a:lnTo>
                  <a:pt x="3342640" y="938783"/>
                </a:lnTo>
                <a:lnTo>
                  <a:pt x="3321939" y="1012189"/>
                </a:lnTo>
                <a:lnTo>
                  <a:pt x="3499040" y="1012189"/>
                </a:lnTo>
                <a:lnTo>
                  <a:pt x="3326765" y="855090"/>
                </a:lnTo>
                <a:close/>
              </a:path>
              <a:path w="3515995" h="1075689">
                <a:moveTo>
                  <a:pt x="20827" y="0"/>
                </a:moveTo>
                <a:lnTo>
                  <a:pt x="0" y="73405"/>
                </a:lnTo>
                <a:lnTo>
                  <a:pt x="3285275" y="1001828"/>
                </a:lnTo>
                <a:lnTo>
                  <a:pt x="3306026" y="928436"/>
                </a:lnTo>
                <a:lnTo>
                  <a:pt x="2082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7817" y="3163189"/>
            <a:ext cx="4428490" cy="1089660"/>
          </a:xfrm>
          <a:custGeom>
            <a:avLst/>
            <a:gdLst/>
            <a:ahLst/>
            <a:cxnLst/>
            <a:rect l="l" t="t" r="r" b="b"/>
            <a:pathLst>
              <a:path w="4428490" h="1089660">
                <a:moveTo>
                  <a:pt x="4196588" y="1015025"/>
                </a:moveTo>
                <a:lnTo>
                  <a:pt x="4179951" y="1089406"/>
                </a:lnTo>
                <a:lnTo>
                  <a:pt x="4427982" y="1027811"/>
                </a:lnTo>
                <a:lnTo>
                  <a:pt x="4422530" y="1023366"/>
                </a:lnTo>
                <a:lnTo>
                  <a:pt x="4233799" y="1023366"/>
                </a:lnTo>
                <a:lnTo>
                  <a:pt x="4196588" y="1015025"/>
                </a:lnTo>
                <a:close/>
              </a:path>
              <a:path w="4428490" h="1089660">
                <a:moveTo>
                  <a:pt x="4213234" y="940605"/>
                </a:moveTo>
                <a:lnTo>
                  <a:pt x="4196588" y="1015025"/>
                </a:lnTo>
                <a:lnTo>
                  <a:pt x="4233799" y="1023366"/>
                </a:lnTo>
                <a:lnTo>
                  <a:pt x="4250436" y="948944"/>
                </a:lnTo>
                <a:lnTo>
                  <a:pt x="4213234" y="940605"/>
                </a:lnTo>
                <a:close/>
              </a:path>
              <a:path w="4428490" h="1089660">
                <a:moveTo>
                  <a:pt x="4229862" y="866267"/>
                </a:moveTo>
                <a:lnTo>
                  <a:pt x="4213234" y="940605"/>
                </a:lnTo>
                <a:lnTo>
                  <a:pt x="4250436" y="948944"/>
                </a:lnTo>
                <a:lnTo>
                  <a:pt x="4233799" y="1023366"/>
                </a:lnTo>
                <a:lnTo>
                  <a:pt x="4422530" y="1023366"/>
                </a:lnTo>
                <a:lnTo>
                  <a:pt x="4229862" y="866267"/>
                </a:lnTo>
                <a:close/>
              </a:path>
              <a:path w="4428490" h="1089660">
                <a:moveTo>
                  <a:pt x="16764" y="0"/>
                </a:moveTo>
                <a:lnTo>
                  <a:pt x="0" y="74422"/>
                </a:lnTo>
                <a:lnTo>
                  <a:pt x="4196588" y="1015025"/>
                </a:lnTo>
                <a:lnTo>
                  <a:pt x="4213234" y="940605"/>
                </a:lnTo>
                <a:lnTo>
                  <a:pt x="1676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2673" y="3655695"/>
            <a:ext cx="2486025" cy="744855"/>
          </a:xfrm>
          <a:custGeom>
            <a:avLst/>
            <a:gdLst/>
            <a:ahLst/>
            <a:cxnLst/>
            <a:rect l="l" t="t" r="r" b="b"/>
            <a:pathLst>
              <a:path w="2486025" h="744854">
                <a:moveTo>
                  <a:pt x="0" y="0"/>
                </a:moveTo>
                <a:lnTo>
                  <a:pt x="2485771" y="744600"/>
                </a:lnTo>
              </a:path>
            </a:pathLst>
          </a:custGeom>
          <a:ln w="762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282" y="4372609"/>
            <a:ext cx="518795" cy="493395"/>
          </a:xfrm>
          <a:custGeom>
            <a:avLst/>
            <a:gdLst/>
            <a:ahLst/>
            <a:cxnLst/>
            <a:rect l="l" t="t" r="r" b="b"/>
            <a:pathLst>
              <a:path w="518795" h="493395">
                <a:moveTo>
                  <a:pt x="326419" y="363995"/>
                </a:moveTo>
                <a:lnTo>
                  <a:pt x="274066" y="419353"/>
                </a:lnTo>
                <a:lnTo>
                  <a:pt x="518668" y="493394"/>
                </a:lnTo>
                <a:lnTo>
                  <a:pt x="481047" y="390144"/>
                </a:lnTo>
                <a:lnTo>
                  <a:pt x="354075" y="390144"/>
                </a:lnTo>
                <a:lnTo>
                  <a:pt x="326419" y="363995"/>
                </a:lnTo>
                <a:close/>
              </a:path>
              <a:path w="518795" h="493395">
                <a:moveTo>
                  <a:pt x="378821" y="308586"/>
                </a:moveTo>
                <a:lnTo>
                  <a:pt x="326419" y="363995"/>
                </a:lnTo>
                <a:lnTo>
                  <a:pt x="354075" y="390144"/>
                </a:lnTo>
                <a:lnTo>
                  <a:pt x="406526" y="334771"/>
                </a:lnTo>
                <a:lnTo>
                  <a:pt x="378821" y="308586"/>
                </a:lnTo>
                <a:close/>
              </a:path>
              <a:path w="518795" h="493395">
                <a:moveTo>
                  <a:pt x="431165" y="253237"/>
                </a:moveTo>
                <a:lnTo>
                  <a:pt x="378821" y="308586"/>
                </a:lnTo>
                <a:lnTo>
                  <a:pt x="406526" y="334771"/>
                </a:lnTo>
                <a:lnTo>
                  <a:pt x="354075" y="390144"/>
                </a:lnTo>
                <a:lnTo>
                  <a:pt x="481047" y="390144"/>
                </a:lnTo>
                <a:lnTo>
                  <a:pt x="431165" y="253237"/>
                </a:lnTo>
                <a:close/>
              </a:path>
              <a:path w="518795" h="493395">
                <a:moveTo>
                  <a:pt x="52324" y="0"/>
                </a:moveTo>
                <a:lnTo>
                  <a:pt x="0" y="55371"/>
                </a:lnTo>
                <a:lnTo>
                  <a:pt x="326419" y="363995"/>
                </a:lnTo>
                <a:lnTo>
                  <a:pt x="378821" y="308586"/>
                </a:lnTo>
                <a:lnTo>
                  <a:pt x="5232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1981200"/>
            <a:ext cx="32385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6234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</a:t>
            </a:r>
            <a:r>
              <a:rPr sz="4000" spc="-25" dirty="0"/>
              <a:t>n</a:t>
            </a:r>
            <a:r>
              <a:rPr sz="4000" spc="-5" dirty="0"/>
              <a:t>ces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351277" y="2554351"/>
            <a:ext cx="4583430" cy="1452245"/>
          </a:xfrm>
          <a:custGeom>
            <a:avLst/>
            <a:gdLst/>
            <a:ahLst/>
            <a:cxnLst/>
            <a:rect l="l" t="t" r="r" b="b"/>
            <a:pathLst>
              <a:path w="4583430" h="1452245">
                <a:moveTo>
                  <a:pt x="4353028" y="1378819"/>
                </a:moveTo>
                <a:lnTo>
                  <a:pt x="4331081" y="1451864"/>
                </a:lnTo>
                <a:lnTo>
                  <a:pt x="4582922" y="1408049"/>
                </a:lnTo>
                <a:lnTo>
                  <a:pt x="4563493" y="1389761"/>
                </a:lnTo>
                <a:lnTo>
                  <a:pt x="4389501" y="1389761"/>
                </a:lnTo>
                <a:lnTo>
                  <a:pt x="4353028" y="1378819"/>
                </a:lnTo>
                <a:close/>
              </a:path>
              <a:path w="4583430" h="1452245">
                <a:moveTo>
                  <a:pt x="4374926" y="1305937"/>
                </a:moveTo>
                <a:lnTo>
                  <a:pt x="4353028" y="1378819"/>
                </a:lnTo>
                <a:lnTo>
                  <a:pt x="4389501" y="1389761"/>
                </a:lnTo>
                <a:lnTo>
                  <a:pt x="4411345" y="1316863"/>
                </a:lnTo>
                <a:lnTo>
                  <a:pt x="4374926" y="1305937"/>
                </a:lnTo>
                <a:close/>
              </a:path>
              <a:path w="4583430" h="1452245">
                <a:moveTo>
                  <a:pt x="4396867" y="1232916"/>
                </a:moveTo>
                <a:lnTo>
                  <a:pt x="4374926" y="1305937"/>
                </a:lnTo>
                <a:lnTo>
                  <a:pt x="4411345" y="1316863"/>
                </a:lnTo>
                <a:lnTo>
                  <a:pt x="4389501" y="1389761"/>
                </a:lnTo>
                <a:lnTo>
                  <a:pt x="4563493" y="1389761"/>
                </a:lnTo>
                <a:lnTo>
                  <a:pt x="4396867" y="1232916"/>
                </a:lnTo>
                <a:close/>
              </a:path>
              <a:path w="4583430" h="1452245">
                <a:moveTo>
                  <a:pt x="21844" y="0"/>
                </a:moveTo>
                <a:lnTo>
                  <a:pt x="0" y="72898"/>
                </a:lnTo>
                <a:lnTo>
                  <a:pt x="4353028" y="1378819"/>
                </a:lnTo>
                <a:lnTo>
                  <a:pt x="4374926" y="1305937"/>
                </a:lnTo>
                <a:lnTo>
                  <a:pt x="218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2231263"/>
            <a:ext cx="3217545" cy="1737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Header</a:t>
            </a:r>
            <a:endParaRPr sz="3200">
              <a:latin typeface="Arial"/>
              <a:cs typeface="Arial"/>
            </a:endParaRPr>
          </a:p>
          <a:p>
            <a:pPr marL="692150" lvl="1" indent="-222250">
              <a:lnSpc>
                <a:spcPct val="100000"/>
              </a:lnSpc>
              <a:spcBef>
                <a:spcPts val="15"/>
              </a:spcBef>
              <a:buClr>
                <a:srgbClr val="800000"/>
              </a:buClr>
              <a:buChar char="•"/>
              <a:tabLst>
                <a:tab pos="692785" algn="l"/>
              </a:tabLst>
            </a:pPr>
            <a:r>
              <a:rPr sz="2800" spc="-5" dirty="0">
                <a:latin typeface="Arial"/>
                <a:cs typeface="Arial"/>
              </a:rPr>
              <a:t>Size</a:t>
            </a:r>
            <a:endParaRPr sz="2800">
              <a:latin typeface="Arial"/>
              <a:cs typeface="Arial"/>
            </a:endParaRPr>
          </a:p>
          <a:p>
            <a:pPr marL="692150" lvl="1" indent="-222250">
              <a:lnSpc>
                <a:spcPct val="100000"/>
              </a:lnSpc>
              <a:buClr>
                <a:srgbClr val="800000"/>
              </a:buClr>
              <a:buChar char="•"/>
              <a:tabLst>
                <a:tab pos="692785" algn="l"/>
              </a:tabLst>
            </a:pPr>
            <a:r>
              <a:rPr sz="2800" spc="-5" dirty="0">
                <a:latin typeface="Arial"/>
                <a:cs typeface="Arial"/>
              </a:rPr>
              <a:t>Orientation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Flat or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6234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</a:t>
            </a:r>
            <a:r>
              <a:rPr sz="4000" spc="-25" dirty="0"/>
              <a:t>n</a:t>
            </a:r>
            <a:r>
              <a:rPr sz="4000" spc="-5" dirty="0"/>
              <a:t>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71600" y="3808729"/>
            <a:ext cx="6705600" cy="251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2850" y="1016000"/>
            <a:ext cx="3756279" cy="2796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0" y="2514600"/>
            <a:ext cx="6096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2819400"/>
            <a:ext cx="909955" cy="1462405"/>
          </a:xfrm>
          <a:custGeom>
            <a:avLst/>
            <a:gdLst/>
            <a:ahLst/>
            <a:cxnLst/>
            <a:rect l="l" t="t" r="r" b="b"/>
            <a:pathLst>
              <a:path w="909954" h="1462404">
                <a:moveTo>
                  <a:pt x="0" y="731012"/>
                </a:moveTo>
                <a:lnTo>
                  <a:pt x="1507" y="671056"/>
                </a:lnTo>
                <a:lnTo>
                  <a:pt x="5951" y="612436"/>
                </a:lnTo>
                <a:lnTo>
                  <a:pt x="13215" y="555339"/>
                </a:lnTo>
                <a:lnTo>
                  <a:pt x="23182" y="499953"/>
                </a:lnTo>
                <a:lnTo>
                  <a:pt x="35734" y="446466"/>
                </a:lnTo>
                <a:lnTo>
                  <a:pt x="50756" y="395067"/>
                </a:lnTo>
                <a:lnTo>
                  <a:pt x="68129" y="345943"/>
                </a:lnTo>
                <a:lnTo>
                  <a:pt x="87737" y="299283"/>
                </a:lnTo>
                <a:lnTo>
                  <a:pt x="109463" y="255274"/>
                </a:lnTo>
                <a:lnTo>
                  <a:pt x="133191" y="214106"/>
                </a:lnTo>
                <a:lnTo>
                  <a:pt x="158802" y="175965"/>
                </a:lnTo>
                <a:lnTo>
                  <a:pt x="186180" y="141041"/>
                </a:lnTo>
                <a:lnTo>
                  <a:pt x="215209" y="109520"/>
                </a:lnTo>
                <a:lnTo>
                  <a:pt x="245771" y="81593"/>
                </a:lnTo>
                <a:lnTo>
                  <a:pt x="277749" y="57445"/>
                </a:lnTo>
                <a:lnTo>
                  <a:pt x="311026" y="37266"/>
                </a:lnTo>
                <a:lnTo>
                  <a:pt x="381009" y="9567"/>
                </a:lnTo>
                <a:lnTo>
                  <a:pt x="454787" y="0"/>
                </a:lnTo>
                <a:lnTo>
                  <a:pt x="492092" y="2423"/>
                </a:lnTo>
                <a:lnTo>
                  <a:pt x="564096" y="21244"/>
                </a:lnTo>
                <a:lnTo>
                  <a:pt x="631844" y="57445"/>
                </a:lnTo>
                <a:lnTo>
                  <a:pt x="663830" y="81593"/>
                </a:lnTo>
                <a:lnTo>
                  <a:pt x="694400" y="109520"/>
                </a:lnTo>
                <a:lnTo>
                  <a:pt x="723437" y="141041"/>
                </a:lnTo>
                <a:lnTo>
                  <a:pt x="750825" y="175965"/>
                </a:lnTo>
                <a:lnTo>
                  <a:pt x="776446" y="214106"/>
                </a:lnTo>
                <a:lnTo>
                  <a:pt x="800183" y="255274"/>
                </a:lnTo>
                <a:lnTo>
                  <a:pt x="821918" y="299283"/>
                </a:lnTo>
                <a:lnTo>
                  <a:pt x="841535" y="345943"/>
                </a:lnTo>
                <a:lnTo>
                  <a:pt x="858917" y="395067"/>
                </a:lnTo>
                <a:lnTo>
                  <a:pt x="873946" y="446466"/>
                </a:lnTo>
                <a:lnTo>
                  <a:pt x="886505" y="499953"/>
                </a:lnTo>
                <a:lnTo>
                  <a:pt x="896477" y="555339"/>
                </a:lnTo>
                <a:lnTo>
                  <a:pt x="903745" y="612436"/>
                </a:lnTo>
                <a:lnTo>
                  <a:pt x="908192" y="671056"/>
                </a:lnTo>
                <a:lnTo>
                  <a:pt x="909701" y="731012"/>
                </a:lnTo>
                <a:lnTo>
                  <a:pt x="908192" y="790967"/>
                </a:lnTo>
                <a:lnTo>
                  <a:pt x="903745" y="849587"/>
                </a:lnTo>
                <a:lnTo>
                  <a:pt x="896477" y="906684"/>
                </a:lnTo>
                <a:lnTo>
                  <a:pt x="886505" y="962070"/>
                </a:lnTo>
                <a:lnTo>
                  <a:pt x="873946" y="1015557"/>
                </a:lnTo>
                <a:lnTo>
                  <a:pt x="858917" y="1066956"/>
                </a:lnTo>
                <a:lnTo>
                  <a:pt x="841535" y="1116080"/>
                </a:lnTo>
                <a:lnTo>
                  <a:pt x="821918" y="1162740"/>
                </a:lnTo>
                <a:lnTo>
                  <a:pt x="800183" y="1206749"/>
                </a:lnTo>
                <a:lnTo>
                  <a:pt x="776446" y="1247917"/>
                </a:lnTo>
                <a:lnTo>
                  <a:pt x="750825" y="1286058"/>
                </a:lnTo>
                <a:lnTo>
                  <a:pt x="723437" y="1320982"/>
                </a:lnTo>
                <a:lnTo>
                  <a:pt x="694400" y="1352503"/>
                </a:lnTo>
                <a:lnTo>
                  <a:pt x="663830" y="1380430"/>
                </a:lnTo>
                <a:lnTo>
                  <a:pt x="631844" y="1404578"/>
                </a:lnTo>
                <a:lnTo>
                  <a:pt x="598561" y="1424757"/>
                </a:lnTo>
                <a:lnTo>
                  <a:pt x="528567" y="1452456"/>
                </a:lnTo>
                <a:lnTo>
                  <a:pt x="454787" y="1462024"/>
                </a:lnTo>
                <a:lnTo>
                  <a:pt x="417482" y="1459600"/>
                </a:lnTo>
                <a:lnTo>
                  <a:pt x="345485" y="1440779"/>
                </a:lnTo>
                <a:lnTo>
                  <a:pt x="277749" y="1404578"/>
                </a:lnTo>
                <a:lnTo>
                  <a:pt x="245771" y="1380430"/>
                </a:lnTo>
                <a:lnTo>
                  <a:pt x="215209" y="1352503"/>
                </a:lnTo>
                <a:lnTo>
                  <a:pt x="186180" y="1320982"/>
                </a:lnTo>
                <a:lnTo>
                  <a:pt x="158802" y="1286058"/>
                </a:lnTo>
                <a:lnTo>
                  <a:pt x="133191" y="1247917"/>
                </a:lnTo>
                <a:lnTo>
                  <a:pt x="109463" y="1206749"/>
                </a:lnTo>
                <a:lnTo>
                  <a:pt x="87737" y="1162740"/>
                </a:lnTo>
                <a:lnTo>
                  <a:pt x="68129" y="1116080"/>
                </a:lnTo>
                <a:lnTo>
                  <a:pt x="50756" y="1066956"/>
                </a:lnTo>
                <a:lnTo>
                  <a:pt x="35734" y="1015557"/>
                </a:lnTo>
                <a:lnTo>
                  <a:pt x="23182" y="962070"/>
                </a:lnTo>
                <a:lnTo>
                  <a:pt x="13215" y="906684"/>
                </a:lnTo>
                <a:lnTo>
                  <a:pt x="5951" y="849587"/>
                </a:lnTo>
                <a:lnTo>
                  <a:pt x="1507" y="790967"/>
                </a:lnTo>
                <a:lnTo>
                  <a:pt x="0" y="73101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4210" y="1468958"/>
            <a:ext cx="2965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800000"/>
                </a:solidFill>
                <a:latin typeface="Arial"/>
                <a:cs typeface="Arial"/>
              </a:rPr>
              <a:t>-Top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Cleara</a:t>
            </a:r>
            <a:r>
              <a:rPr spc="-25" dirty="0"/>
              <a:t>n</a:t>
            </a:r>
            <a:r>
              <a:rPr spc="-5" dirty="0"/>
              <a:t>ces</a:t>
            </a:r>
          </a:p>
        </p:txBody>
      </p:sp>
      <p:sp>
        <p:nvSpPr>
          <p:cNvPr id="5" name="object 5"/>
          <p:cNvSpPr/>
          <p:nvPr/>
        </p:nvSpPr>
        <p:spPr>
          <a:xfrm>
            <a:off x="2535301" y="2089150"/>
            <a:ext cx="4625975" cy="394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7953" y="2601425"/>
            <a:ext cx="4370705" cy="3598545"/>
          </a:xfrm>
          <a:custGeom>
            <a:avLst/>
            <a:gdLst/>
            <a:ahLst/>
            <a:cxnLst/>
            <a:rect l="l" t="t" r="r" b="b"/>
            <a:pathLst>
              <a:path w="4370705" h="3598545">
                <a:moveTo>
                  <a:pt x="109485" y="3349769"/>
                </a:moveTo>
                <a:lnTo>
                  <a:pt x="77588" y="3301601"/>
                </a:lnTo>
                <a:lnTo>
                  <a:pt x="51291" y="3250179"/>
                </a:lnTo>
                <a:lnTo>
                  <a:pt x="30509" y="3195652"/>
                </a:lnTo>
                <a:lnTo>
                  <a:pt x="15159" y="3138165"/>
                </a:lnTo>
                <a:lnTo>
                  <a:pt x="5157" y="3077868"/>
                </a:lnTo>
                <a:lnTo>
                  <a:pt x="420" y="3014907"/>
                </a:lnTo>
                <a:lnTo>
                  <a:pt x="0" y="2982475"/>
                </a:lnTo>
                <a:lnTo>
                  <a:pt x="864" y="2949431"/>
                </a:lnTo>
                <a:lnTo>
                  <a:pt x="6405" y="2881587"/>
                </a:lnTo>
                <a:lnTo>
                  <a:pt x="16960" y="2811523"/>
                </a:lnTo>
                <a:lnTo>
                  <a:pt x="32446" y="2739387"/>
                </a:lnTo>
                <a:lnTo>
                  <a:pt x="52778" y="2665326"/>
                </a:lnTo>
                <a:lnTo>
                  <a:pt x="64735" y="2627619"/>
                </a:lnTo>
                <a:lnTo>
                  <a:pt x="77873" y="2589487"/>
                </a:lnTo>
                <a:lnTo>
                  <a:pt x="92181" y="2550948"/>
                </a:lnTo>
                <a:lnTo>
                  <a:pt x="107648" y="2512019"/>
                </a:lnTo>
                <a:lnTo>
                  <a:pt x="124264" y="2472720"/>
                </a:lnTo>
                <a:lnTo>
                  <a:pt x="142018" y="2433070"/>
                </a:lnTo>
                <a:lnTo>
                  <a:pt x="160901" y="2393085"/>
                </a:lnTo>
                <a:lnTo>
                  <a:pt x="180901" y="2352786"/>
                </a:lnTo>
                <a:lnTo>
                  <a:pt x="202008" y="2312190"/>
                </a:lnTo>
                <a:lnTo>
                  <a:pt x="224213" y="2271316"/>
                </a:lnTo>
                <a:lnTo>
                  <a:pt x="247503" y="2230182"/>
                </a:lnTo>
                <a:lnTo>
                  <a:pt x="271869" y="2188807"/>
                </a:lnTo>
                <a:lnTo>
                  <a:pt x="297301" y="2147210"/>
                </a:lnTo>
                <a:lnTo>
                  <a:pt x="323787" y="2105408"/>
                </a:lnTo>
                <a:lnTo>
                  <a:pt x="351318" y="2063420"/>
                </a:lnTo>
                <a:lnTo>
                  <a:pt x="379883" y="2021264"/>
                </a:lnTo>
                <a:lnTo>
                  <a:pt x="409472" y="1978960"/>
                </a:lnTo>
                <a:lnTo>
                  <a:pt x="440074" y="1936526"/>
                </a:lnTo>
                <a:lnTo>
                  <a:pt x="471678" y="1893979"/>
                </a:lnTo>
                <a:lnTo>
                  <a:pt x="504275" y="1851339"/>
                </a:lnTo>
                <a:lnTo>
                  <a:pt x="537853" y="1808624"/>
                </a:lnTo>
                <a:lnTo>
                  <a:pt x="572403" y="1765852"/>
                </a:lnTo>
                <a:lnTo>
                  <a:pt x="607913" y="1723042"/>
                </a:lnTo>
                <a:lnTo>
                  <a:pt x="644374" y="1680213"/>
                </a:lnTo>
                <a:lnTo>
                  <a:pt x="681775" y="1637382"/>
                </a:lnTo>
                <a:lnTo>
                  <a:pt x="720106" y="1594569"/>
                </a:lnTo>
                <a:lnTo>
                  <a:pt x="759356" y="1551791"/>
                </a:lnTo>
                <a:lnTo>
                  <a:pt x="799514" y="1509067"/>
                </a:lnTo>
                <a:lnTo>
                  <a:pt x="840570" y="1466416"/>
                </a:lnTo>
                <a:lnTo>
                  <a:pt x="882514" y="1423856"/>
                </a:lnTo>
                <a:lnTo>
                  <a:pt x="925336" y="1381406"/>
                </a:lnTo>
                <a:lnTo>
                  <a:pt x="969024" y="1339083"/>
                </a:lnTo>
                <a:lnTo>
                  <a:pt x="1013569" y="1296907"/>
                </a:lnTo>
                <a:lnTo>
                  <a:pt x="1058959" y="1254896"/>
                </a:lnTo>
                <a:lnTo>
                  <a:pt x="1105185" y="1213068"/>
                </a:lnTo>
                <a:lnTo>
                  <a:pt x="1152237" y="1171443"/>
                </a:lnTo>
                <a:lnTo>
                  <a:pt x="1200102" y="1130037"/>
                </a:lnTo>
                <a:lnTo>
                  <a:pt x="1248772" y="1088870"/>
                </a:lnTo>
                <a:lnTo>
                  <a:pt x="1298236" y="1047961"/>
                </a:lnTo>
                <a:lnTo>
                  <a:pt x="1348482" y="1007327"/>
                </a:lnTo>
                <a:lnTo>
                  <a:pt x="1399502" y="966987"/>
                </a:lnTo>
                <a:lnTo>
                  <a:pt x="1451284" y="926960"/>
                </a:lnTo>
                <a:lnTo>
                  <a:pt x="1503818" y="887264"/>
                </a:lnTo>
                <a:lnTo>
                  <a:pt x="1556783" y="848145"/>
                </a:lnTo>
                <a:lnTo>
                  <a:pt x="1609852" y="809842"/>
                </a:lnTo>
                <a:lnTo>
                  <a:pt x="1663005" y="772357"/>
                </a:lnTo>
                <a:lnTo>
                  <a:pt x="1716221" y="735697"/>
                </a:lnTo>
                <a:lnTo>
                  <a:pt x="1769478" y="699867"/>
                </a:lnTo>
                <a:lnTo>
                  <a:pt x="1822758" y="664870"/>
                </a:lnTo>
                <a:lnTo>
                  <a:pt x="1876038" y="630712"/>
                </a:lnTo>
                <a:lnTo>
                  <a:pt x="1929298" y="597397"/>
                </a:lnTo>
                <a:lnTo>
                  <a:pt x="1982518" y="564931"/>
                </a:lnTo>
                <a:lnTo>
                  <a:pt x="2035677" y="533317"/>
                </a:lnTo>
                <a:lnTo>
                  <a:pt x="2088753" y="502562"/>
                </a:lnTo>
                <a:lnTo>
                  <a:pt x="2141728" y="472669"/>
                </a:lnTo>
                <a:lnTo>
                  <a:pt x="2194579" y="443644"/>
                </a:lnTo>
                <a:lnTo>
                  <a:pt x="2247286" y="415491"/>
                </a:lnTo>
                <a:lnTo>
                  <a:pt x="2299829" y="388215"/>
                </a:lnTo>
                <a:lnTo>
                  <a:pt x="2352187" y="361820"/>
                </a:lnTo>
                <a:lnTo>
                  <a:pt x="2404339" y="336313"/>
                </a:lnTo>
                <a:lnTo>
                  <a:pt x="2456264" y="311696"/>
                </a:lnTo>
                <a:lnTo>
                  <a:pt x="2507942" y="287976"/>
                </a:lnTo>
                <a:lnTo>
                  <a:pt x="2559353" y="265157"/>
                </a:lnTo>
                <a:lnTo>
                  <a:pt x="2610475" y="243244"/>
                </a:lnTo>
                <a:lnTo>
                  <a:pt x="2661288" y="222241"/>
                </a:lnTo>
                <a:lnTo>
                  <a:pt x="2711771" y="202154"/>
                </a:lnTo>
                <a:lnTo>
                  <a:pt x="2761904" y="182986"/>
                </a:lnTo>
                <a:lnTo>
                  <a:pt x="2811665" y="164744"/>
                </a:lnTo>
                <a:lnTo>
                  <a:pt x="2861035" y="147431"/>
                </a:lnTo>
                <a:lnTo>
                  <a:pt x="2909993" y="131053"/>
                </a:lnTo>
                <a:lnTo>
                  <a:pt x="2958517" y="115614"/>
                </a:lnTo>
                <a:lnTo>
                  <a:pt x="3006587" y="101119"/>
                </a:lnTo>
                <a:lnTo>
                  <a:pt x="3054184" y="87573"/>
                </a:lnTo>
                <a:lnTo>
                  <a:pt x="3101285" y="74980"/>
                </a:lnTo>
                <a:lnTo>
                  <a:pt x="3147870" y="63346"/>
                </a:lnTo>
                <a:lnTo>
                  <a:pt x="3193919" y="52676"/>
                </a:lnTo>
                <a:lnTo>
                  <a:pt x="3239410" y="42973"/>
                </a:lnTo>
                <a:lnTo>
                  <a:pt x="3284324" y="34243"/>
                </a:lnTo>
                <a:lnTo>
                  <a:pt x="3328640" y="26491"/>
                </a:lnTo>
                <a:lnTo>
                  <a:pt x="3372337" y="19721"/>
                </a:lnTo>
                <a:lnTo>
                  <a:pt x="3415393" y="13938"/>
                </a:lnTo>
                <a:lnTo>
                  <a:pt x="3457790" y="9147"/>
                </a:lnTo>
                <a:lnTo>
                  <a:pt x="3499505" y="5353"/>
                </a:lnTo>
                <a:lnTo>
                  <a:pt x="3540519" y="2561"/>
                </a:lnTo>
                <a:lnTo>
                  <a:pt x="3580810" y="775"/>
                </a:lnTo>
                <a:lnTo>
                  <a:pt x="3620358" y="0"/>
                </a:lnTo>
                <a:lnTo>
                  <a:pt x="3659143" y="240"/>
                </a:lnTo>
                <a:lnTo>
                  <a:pt x="3734338" y="3789"/>
                </a:lnTo>
                <a:lnTo>
                  <a:pt x="3806231" y="11459"/>
                </a:lnTo>
                <a:lnTo>
                  <a:pt x="3874655" y="23288"/>
                </a:lnTo>
                <a:lnTo>
                  <a:pt x="3939446" y="39314"/>
                </a:lnTo>
                <a:lnTo>
                  <a:pt x="4000438" y="59577"/>
                </a:lnTo>
                <a:lnTo>
                  <a:pt x="4057467" y="84114"/>
                </a:lnTo>
                <a:lnTo>
                  <a:pt x="4110365" y="112964"/>
                </a:lnTo>
                <a:lnTo>
                  <a:pt x="4158970" y="146165"/>
                </a:lnTo>
                <a:lnTo>
                  <a:pt x="4203114" y="183755"/>
                </a:lnTo>
                <a:lnTo>
                  <a:pt x="4242633" y="225773"/>
                </a:lnTo>
                <a:lnTo>
                  <a:pt x="4277260" y="272123"/>
                </a:lnTo>
                <a:lnTo>
                  <a:pt x="4306346" y="321938"/>
                </a:lnTo>
                <a:lnTo>
                  <a:pt x="4329876" y="374933"/>
                </a:lnTo>
                <a:lnTo>
                  <a:pt x="4347931" y="430961"/>
                </a:lnTo>
                <a:lnTo>
                  <a:pt x="4360597" y="489873"/>
                </a:lnTo>
                <a:lnTo>
                  <a:pt x="4367956" y="551522"/>
                </a:lnTo>
                <a:lnTo>
                  <a:pt x="4370092" y="615760"/>
                </a:lnTo>
                <a:lnTo>
                  <a:pt x="4369228" y="648804"/>
                </a:lnTo>
                <a:lnTo>
                  <a:pt x="4363686" y="716650"/>
                </a:lnTo>
                <a:lnTo>
                  <a:pt x="4353131" y="786715"/>
                </a:lnTo>
                <a:lnTo>
                  <a:pt x="4337646" y="858853"/>
                </a:lnTo>
                <a:lnTo>
                  <a:pt x="4317313" y="932915"/>
                </a:lnTo>
                <a:lnTo>
                  <a:pt x="4305356" y="970622"/>
                </a:lnTo>
                <a:lnTo>
                  <a:pt x="4292218" y="1008754"/>
                </a:lnTo>
                <a:lnTo>
                  <a:pt x="4277911" y="1047294"/>
                </a:lnTo>
                <a:lnTo>
                  <a:pt x="4262444" y="1086223"/>
                </a:lnTo>
                <a:lnTo>
                  <a:pt x="4245828" y="1125522"/>
                </a:lnTo>
                <a:lnTo>
                  <a:pt x="4228073" y="1165174"/>
                </a:lnTo>
                <a:lnTo>
                  <a:pt x="4209190" y="1205158"/>
                </a:lnTo>
                <a:lnTo>
                  <a:pt x="4189190" y="1245458"/>
                </a:lnTo>
                <a:lnTo>
                  <a:pt x="4168083" y="1286054"/>
                </a:lnTo>
                <a:lnTo>
                  <a:pt x="4145879" y="1326929"/>
                </a:lnTo>
                <a:lnTo>
                  <a:pt x="4122588" y="1368063"/>
                </a:lnTo>
                <a:lnTo>
                  <a:pt x="4098222" y="1409438"/>
                </a:lnTo>
                <a:lnTo>
                  <a:pt x="4072791" y="1451036"/>
                </a:lnTo>
                <a:lnTo>
                  <a:pt x="4046304" y="1492838"/>
                </a:lnTo>
                <a:lnTo>
                  <a:pt x="4018773" y="1534826"/>
                </a:lnTo>
                <a:lnTo>
                  <a:pt x="3990208" y="1576982"/>
                </a:lnTo>
                <a:lnTo>
                  <a:pt x="3960619" y="1619286"/>
                </a:lnTo>
                <a:lnTo>
                  <a:pt x="3930018" y="1661721"/>
                </a:lnTo>
                <a:lnTo>
                  <a:pt x="3898413" y="1704267"/>
                </a:lnTo>
                <a:lnTo>
                  <a:pt x="3865817" y="1746907"/>
                </a:lnTo>
                <a:lnTo>
                  <a:pt x="3832238" y="1789623"/>
                </a:lnTo>
                <a:lnTo>
                  <a:pt x="3797689" y="1832395"/>
                </a:lnTo>
                <a:lnTo>
                  <a:pt x="3762178" y="1875205"/>
                </a:lnTo>
                <a:lnTo>
                  <a:pt x="3725717" y="1918034"/>
                </a:lnTo>
                <a:lnTo>
                  <a:pt x="3688316" y="1960865"/>
                </a:lnTo>
                <a:lnTo>
                  <a:pt x="3649985" y="2003679"/>
                </a:lnTo>
                <a:lnTo>
                  <a:pt x="3610736" y="2046457"/>
                </a:lnTo>
                <a:lnTo>
                  <a:pt x="3570578" y="2089180"/>
                </a:lnTo>
                <a:lnTo>
                  <a:pt x="3529521" y="2131832"/>
                </a:lnTo>
                <a:lnTo>
                  <a:pt x="3487577" y="2174392"/>
                </a:lnTo>
                <a:lnTo>
                  <a:pt x="3444756" y="2216842"/>
                </a:lnTo>
                <a:lnTo>
                  <a:pt x="3401067" y="2259165"/>
                </a:lnTo>
                <a:lnTo>
                  <a:pt x="3356523" y="2301341"/>
                </a:lnTo>
                <a:lnTo>
                  <a:pt x="3311132" y="2343352"/>
                </a:lnTo>
                <a:lnTo>
                  <a:pt x="3264906" y="2385179"/>
                </a:lnTo>
                <a:lnTo>
                  <a:pt x="3217855" y="2426805"/>
                </a:lnTo>
                <a:lnTo>
                  <a:pt x="3169989" y="2468211"/>
                </a:lnTo>
                <a:lnTo>
                  <a:pt x="3121319" y="2509378"/>
                </a:lnTo>
                <a:lnTo>
                  <a:pt x="3071856" y="2550287"/>
                </a:lnTo>
                <a:lnTo>
                  <a:pt x="3021609" y="2590921"/>
                </a:lnTo>
                <a:lnTo>
                  <a:pt x="2970589" y="2631261"/>
                </a:lnTo>
                <a:lnTo>
                  <a:pt x="2918807" y="2671288"/>
                </a:lnTo>
                <a:lnTo>
                  <a:pt x="2866274" y="2710984"/>
                </a:lnTo>
                <a:lnTo>
                  <a:pt x="2813308" y="2750104"/>
                </a:lnTo>
                <a:lnTo>
                  <a:pt x="2760239" y="2788409"/>
                </a:lnTo>
                <a:lnTo>
                  <a:pt x="2707086" y="2825894"/>
                </a:lnTo>
                <a:lnTo>
                  <a:pt x="2653871" y="2862555"/>
                </a:lnTo>
                <a:lnTo>
                  <a:pt x="2600613" y="2898387"/>
                </a:lnTo>
                <a:lnTo>
                  <a:pt x="2547334" y="2933384"/>
                </a:lnTo>
                <a:lnTo>
                  <a:pt x="2494053" y="2967544"/>
                </a:lnTo>
                <a:lnTo>
                  <a:pt x="2440793" y="3000859"/>
                </a:lnTo>
                <a:lnTo>
                  <a:pt x="2387573" y="3033326"/>
                </a:lnTo>
                <a:lnTo>
                  <a:pt x="2334415" y="3064940"/>
                </a:lnTo>
                <a:lnTo>
                  <a:pt x="2281338" y="3095697"/>
                </a:lnTo>
                <a:lnTo>
                  <a:pt x="2228364" y="3125590"/>
                </a:lnTo>
                <a:lnTo>
                  <a:pt x="2175513" y="3154616"/>
                </a:lnTo>
                <a:lnTo>
                  <a:pt x="2122805" y="3182770"/>
                </a:lnTo>
                <a:lnTo>
                  <a:pt x="2070262" y="3210046"/>
                </a:lnTo>
                <a:lnTo>
                  <a:pt x="2017905" y="3236441"/>
                </a:lnTo>
                <a:lnTo>
                  <a:pt x="1965753" y="3261949"/>
                </a:lnTo>
                <a:lnTo>
                  <a:pt x="1913827" y="3286566"/>
                </a:lnTo>
                <a:lnTo>
                  <a:pt x="1862149" y="3310287"/>
                </a:lnTo>
                <a:lnTo>
                  <a:pt x="1810738" y="3333106"/>
                </a:lnTo>
                <a:lnTo>
                  <a:pt x="1759616" y="3355020"/>
                </a:lnTo>
                <a:lnTo>
                  <a:pt x="1708803" y="3376023"/>
                </a:lnTo>
                <a:lnTo>
                  <a:pt x="1658320" y="3396111"/>
                </a:lnTo>
                <a:lnTo>
                  <a:pt x="1608188" y="3415278"/>
                </a:lnTo>
                <a:lnTo>
                  <a:pt x="1558426" y="3433521"/>
                </a:lnTo>
                <a:lnTo>
                  <a:pt x="1509056" y="3450833"/>
                </a:lnTo>
                <a:lnTo>
                  <a:pt x="1460099" y="3467212"/>
                </a:lnTo>
                <a:lnTo>
                  <a:pt x="1411574" y="3482651"/>
                </a:lnTo>
                <a:lnTo>
                  <a:pt x="1363504" y="3497146"/>
                </a:lnTo>
                <a:lnTo>
                  <a:pt x="1315908" y="3510691"/>
                </a:lnTo>
                <a:lnTo>
                  <a:pt x="1268807" y="3523284"/>
                </a:lnTo>
                <a:lnTo>
                  <a:pt x="1222222" y="3534917"/>
                </a:lnTo>
                <a:lnTo>
                  <a:pt x="1176173" y="3545588"/>
                </a:lnTo>
                <a:lnTo>
                  <a:pt x="1130681" y="3555290"/>
                </a:lnTo>
                <a:lnTo>
                  <a:pt x="1085767" y="3564020"/>
                </a:lnTo>
                <a:lnTo>
                  <a:pt x="1041451" y="3571772"/>
                </a:lnTo>
                <a:lnTo>
                  <a:pt x="997755" y="3578541"/>
                </a:lnTo>
                <a:lnTo>
                  <a:pt x="954698" y="3584323"/>
                </a:lnTo>
                <a:lnTo>
                  <a:pt x="912301" y="3589113"/>
                </a:lnTo>
                <a:lnTo>
                  <a:pt x="870586" y="3592907"/>
                </a:lnTo>
                <a:lnTo>
                  <a:pt x="829572" y="3595698"/>
                </a:lnTo>
                <a:lnTo>
                  <a:pt x="789281" y="3597484"/>
                </a:lnTo>
                <a:lnTo>
                  <a:pt x="749733" y="3598258"/>
                </a:lnTo>
                <a:lnTo>
                  <a:pt x="710948" y="3598016"/>
                </a:lnTo>
                <a:lnTo>
                  <a:pt x="635753" y="3594466"/>
                </a:lnTo>
                <a:lnTo>
                  <a:pt x="563861" y="3586794"/>
                </a:lnTo>
                <a:lnTo>
                  <a:pt x="495436" y="3574962"/>
                </a:lnTo>
                <a:lnTo>
                  <a:pt x="430645" y="3558933"/>
                </a:lnTo>
                <a:lnTo>
                  <a:pt x="369653" y="3538667"/>
                </a:lnTo>
                <a:lnTo>
                  <a:pt x="312625" y="3514126"/>
                </a:lnTo>
                <a:lnTo>
                  <a:pt x="259726" y="3485273"/>
                </a:lnTo>
                <a:lnTo>
                  <a:pt x="211122" y="3452068"/>
                </a:lnTo>
                <a:lnTo>
                  <a:pt x="166977" y="3414474"/>
                </a:lnTo>
                <a:lnTo>
                  <a:pt x="127458" y="3372452"/>
                </a:lnTo>
                <a:lnTo>
                  <a:pt x="109485" y="334976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14294" y="1468958"/>
            <a:ext cx="3143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800000"/>
                </a:solidFill>
                <a:latin typeface="Arial"/>
                <a:cs typeface="Arial"/>
              </a:rPr>
              <a:t>-Side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819400"/>
            <a:ext cx="7675499" cy="283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4191000"/>
            <a:ext cx="4305300" cy="1462405"/>
          </a:xfrm>
          <a:custGeom>
            <a:avLst/>
            <a:gdLst/>
            <a:ahLst/>
            <a:cxnLst/>
            <a:rect l="l" t="t" r="r" b="b"/>
            <a:pathLst>
              <a:path w="4305300" h="1462404">
                <a:moveTo>
                  <a:pt x="0" y="731012"/>
                </a:moveTo>
                <a:lnTo>
                  <a:pt x="4402" y="683881"/>
                </a:lnTo>
                <a:lnTo>
                  <a:pt x="17430" y="637547"/>
                </a:lnTo>
                <a:lnTo>
                  <a:pt x="38816" y="592100"/>
                </a:lnTo>
                <a:lnTo>
                  <a:pt x="68294" y="547631"/>
                </a:lnTo>
                <a:lnTo>
                  <a:pt x="105596" y="504231"/>
                </a:lnTo>
                <a:lnTo>
                  <a:pt x="150454" y="461989"/>
                </a:lnTo>
                <a:lnTo>
                  <a:pt x="202602" y="420998"/>
                </a:lnTo>
                <a:lnTo>
                  <a:pt x="261771" y="381347"/>
                </a:lnTo>
                <a:lnTo>
                  <a:pt x="327695" y="343128"/>
                </a:lnTo>
                <a:lnTo>
                  <a:pt x="363107" y="324584"/>
                </a:lnTo>
                <a:lnTo>
                  <a:pt x="400107" y="306431"/>
                </a:lnTo>
                <a:lnTo>
                  <a:pt x="438662" y="288682"/>
                </a:lnTo>
                <a:lnTo>
                  <a:pt x="478739" y="271348"/>
                </a:lnTo>
                <a:lnTo>
                  <a:pt x="520303" y="254439"/>
                </a:lnTo>
                <a:lnTo>
                  <a:pt x="563323" y="237968"/>
                </a:lnTo>
                <a:lnTo>
                  <a:pt x="607764" y="221945"/>
                </a:lnTo>
                <a:lnTo>
                  <a:pt x="653593" y="206383"/>
                </a:lnTo>
                <a:lnTo>
                  <a:pt x="700776" y="191291"/>
                </a:lnTo>
                <a:lnTo>
                  <a:pt x="749280" y="176683"/>
                </a:lnTo>
                <a:lnTo>
                  <a:pt x="799072" y="162568"/>
                </a:lnTo>
                <a:lnTo>
                  <a:pt x="850119" y="148959"/>
                </a:lnTo>
                <a:lnTo>
                  <a:pt x="902386" y="135866"/>
                </a:lnTo>
                <a:lnTo>
                  <a:pt x="955841" y="123302"/>
                </a:lnTo>
                <a:lnTo>
                  <a:pt x="1010449" y="111277"/>
                </a:lnTo>
                <a:lnTo>
                  <a:pt x="1066179" y="99803"/>
                </a:lnTo>
                <a:lnTo>
                  <a:pt x="1122995" y="88891"/>
                </a:lnTo>
                <a:lnTo>
                  <a:pt x="1180865" y="78552"/>
                </a:lnTo>
                <a:lnTo>
                  <a:pt x="1239756" y="68798"/>
                </a:lnTo>
                <a:lnTo>
                  <a:pt x="1299633" y="59640"/>
                </a:lnTo>
                <a:lnTo>
                  <a:pt x="1360464" y="51090"/>
                </a:lnTo>
                <a:lnTo>
                  <a:pt x="1422216" y="43158"/>
                </a:lnTo>
                <a:lnTo>
                  <a:pt x="1484854" y="35857"/>
                </a:lnTo>
                <a:lnTo>
                  <a:pt x="1548345" y="29197"/>
                </a:lnTo>
                <a:lnTo>
                  <a:pt x="1612656" y="23190"/>
                </a:lnTo>
                <a:lnTo>
                  <a:pt x="1677753" y="17848"/>
                </a:lnTo>
                <a:lnTo>
                  <a:pt x="1743604" y="13181"/>
                </a:lnTo>
                <a:lnTo>
                  <a:pt x="1810174" y="9200"/>
                </a:lnTo>
                <a:lnTo>
                  <a:pt x="1877430" y="5918"/>
                </a:lnTo>
                <a:lnTo>
                  <a:pt x="1945339" y="3346"/>
                </a:lnTo>
                <a:lnTo>
                  <a:pt x="2013868" y="1494"/>
                </a:lnTo>
                <a:lnTo>
                  <a:pt x="2082982" y="375"/>
                </a:lnTo>
                <a:lnTo>
                  <a:pt x="2152650" y="0"/>
                </a:lnTo>
                <a:lnTo>
                  <a:pt x="2222317" y="375"/>
                </a:lnTo>
                <a:lnTo>
                  <a:pt x="2291431" y="1494"/>
                </a:lnTo>
                <a:lnTo>
                  <a:pt x="2359960" y="3346"/>
                </a:lnTo>
                <a:lnTo>
                  <a:pt x="2427869" y="5918"/>
                </a:lnTo>
                <a:lnTo>
                  <a:pt x="2495125" y="9200"/>
                </a:lnTo>
                <a:lnTo>
                  <a:pt x="2561695" y="13181"/>
                </a:lnTo>
                <a:lnTo>
                  <a:pt x="2627546" y="17848"/>
                </a:lnTo>
                <a:lnTo>
                  <a:pt x="2692643" y="23190"/>
                </a:lnTo>
                <a:lnTo>
                  <a:pt x="2756954" y="29197"/>
                </a:lnTo>
                <a:lnTo>
                  <a:pt x="2820445" y="35857"/>
                </a:lnTo>
                <a:lnTo>
                  <a:pt x="2883083" y="43158"/>
                </a:lnTo>
                <a:lnTo>
                  <a:pt x="2944835" y="51090"/>
                </a:lnTo>
                <a:lnTo>
                  <a:pt x="3005666" y="59640"/>
                </a:lnTo>
                <a:lnTo>
                  <a:pt x="3065543" y="68798"/>
                </a:lnTo>
                <a:lnTo>
                  <a:pt x="3124434" y="78552"/>
                </a:lnTo>
                <a:lnTo>
                  <a:pt x="3182304" y="88891"/>
                </a:lnTo>
                <a:lnTo>
                  <a:pt x="3239120" y="99803"/>
                </a:lnTo>
                <a:lnTo>
                  <a:pt x="3294850" y="111277"/>
                </a:lnTo>
                <a:lnTo>
                  <a:pt x="3349458" y="123302"/>
                </a:lnTo>
                <a:lnTo>
                  <a:pt x="3402913" y="135866"/>
                </a:lnTo>
                <a:lnTo>
                  <a:pt x="3455180" y="148959"/>
                </a:lnTo>
                <a:lnTo>
                  <a:pt x="3506227" y="162568"/>
                </a:lnTo>
                <a:lnTo>
                  <a:pt x="3556019" y="176683"/>
                </a:lnTo>
                <a:lnTo>
                  <a:pt x="3604523" y="191291"/>
                </a:lnTo>
                <a:lnTo>
                  <a:pt x="3651706" y="206383"/>
                </a:lnTo>
                <a:lnTo>
                  <a:pt x="3697535" y="221945"/>
                </a:lnTo>
                <a:lnTo>
                  <a:pt x="3741976" y="237968"/>
                </a:lnTo>
                <a:lnTo>
                  <a:pt x="3784996" y="254439"/>
                </a:lnTo>
                <a:lnTo>
                  <a:pt x="3826560" y="271348"/>
                </a:lnTo>
                <a:lnTo>
                  <a:pt x="3866637" y="288682"/>
                </a:lnTo>
                <a:lnTo>
                  <a:pt x="3905192" y="306431"/>
                </a:lnTo>
                <a:lnTo>
                  <a:pt x="3942192" y="324584"/>
                </a:lnTo>
                <a:lnTo>
                  <a:pt x="3977604" y="343128"/>
                </a:lnTo>
                <a:lnTo>
                  <a:pt x="4011393" y="362053"/>
                </a:lnTo>
                <a:lnTo>
                  <a:pt x="4073974" y="400999"/>
                </a:lnTo>
                <a:lnTo>
                  <a:pt x="4129666" y="441332"/>
                </a:lnTo>
                <a:lnTo>
                  <a:pt x="4178202" y="482959"/>
                </a:lnTo>
                <a:lnTo>
                  <a:pt x="4219316" y="525792"/>
                </a:lnTo>
                <a:lnTo>
                  <a:pt x="4252739" y="569738"/>
                </a:lnTo>
                <a:lnTo>
                  <a:pt x="4278204" y="614707"/>
                </a:lnTo>
                <a:lnTo>
                  <a:pt x="4295445" y="660609"/>
                </a:lnTo>
                <a:lnTo>
                  <a:pt x="4304193" y="707353"/>
                </a:lnTo>
                <a:lnTo>
                  <a:pt x="4305300" y="731012"/>
                </a:lnTo>
                <a:lnTo>
                  <a:pt x="4304193" y="754670"/>
                </a:lnTo>
                <a:lnTo>
                  <a:pt x="4295445" y="801414"/>
                </a:lnTo>
                <a:lnTo>
                  <a:pt x="4278204" y="847317"/>
                </a:lnTo>
                <a:lnTo>
                  <a:pt x="4252739" y="892288"/>
                </a:lnTo>
                <a:lnTo>
                  <a:pt x="4219316" y="936237"/>
                </a:lnTo>
                <a:lnTo>
                  <a:pt x="4178202" y="979071"/>
                </a:lnTo>
                <a:lnTo>
                  <a:pt x="4129666" y="1020702"/>
                </a:lnTo>
                <a:lnTo>
                  <a:pt x="4073974" y="1061037"/>
                </a:lnTo>
                <a:lnTo>
                  <a:pt x="4011393" y="1099986"/>
                </a:lnTo>
                <a:lnTo>
                  <a:pt x="3977604" y="1118913"/>
                </a:lnTo>
                <a:lnTo>
                  <a:pt x="3942192" y="1137459"/>
                </a:lnTo>
                <a:lnTo>
                  <a:pt x="3905192" y="1155613"/>
                </a:lnTo>
                <a:lnTo>
                  <a:pt x="3866637" y="1173364"/>
                </a:lnTo>
                <a:lnTo>
                  <a:pt x="3826560" y="1190701"/>
                </a:lnTo>
                <a:lnTo>
                  <a:pt x="3784996" y="1207611"/>
                </a:lnTo>
                <a:lnTo>
                  <a:pt x="3741976" y="1224084"/>
                </a:lnTo>
                <a:lnTo>
                  <a:pt x="3697535" y="1240109"/>
                </a:lnTo>
                <a:lnTo>
                  <a:pt x="3651706" y="1255673"/>
                </a:lnTo>
                <a:lnTo>
                  <a:pt x="3604523" y="1270766"/>
                </a:lnTo>
                <a:lnTo>
                  <a:pt x="3556019" y="1285377"/>
                </a:lnTo>
                <a:lnTo>
                  <a:pt x="3506227" y="1299493"/>
                </a:lnTo>
                <a:lnTo>
                  <a:pt x="3455180" y="1313104"/>
                </a:lnTo>
                <a:lnTo>
                  <a:pt x="3402913" y="1326199"/>
                </a:lnTo>
                <a:lnTo>
                  <a:pt x="3349458" y="1338765"/>
                </a:lnTo>
                <a:lnTo>
                  <a:pt x="3294850" y="1350791"/>
                </a:lnTo>
                <a:lnTo>
                  <a:pt x="3239120" y="1362267"/>
                </a:lnTo>
                <a:lnTo>
                  <a:pt x="3182304" y="1373181"/>
                </a:lnTo>
                <a:lnTo>
                  <a:pt x="3124434" y="1383521"/>
                </a:lnTo>
                <a:lnTo>
                  <a:pt x="3065543" y="1393277"/>
                </a:lnTo>
                <a:lnTo>
                  <a:pt x="3005666" y="1402436"/>
                </a:lnTo>
                <a:lnTo>
                  <a:pt x="2944835" y="1410988"/>
                </a:lnTo>
                <a:lnTo>
                  <a:pt x="2883083" y="1418921"/>
                </a:lnTo>
                <a:lnTo>
                  <a:pt x="2820445" y="1426223"/>
                </a:lnTo>
                <a:lnTo>
                  <a:pt x="2756954" y="1432884"/>
                </a:lnTo>
                <a:lnTo>
                  <a:pt x="2692643" y="1438892"/>
                </a:lnTo>
                <a:lnTo>
                  <a:pt x="2627546" y="1444236"/>
                </a:lnTo>
                <a:lnTo>
                  <a:pt x="2561695" y="1448904"/>
                </a:lnTo>
                <a:lnTo>
                  <a:pt x="2495125" y="1452885"/>
                </a:lnTo>
                <a:lnTo>
                  <a:pt x="2427869" y="1456167"/>
                </a:lnTo>
                <a:lnTo>
                  <a:pt x="2359960" y="1458740"/>
                </a:lnTo>
                <a:lnTo>
                  <a:pt x="2291431" y="1460592"/>
                </a:lnTo>
                <a:lnTo>
                  <a:pt x="2222317" y="1461711"/>
                </a:lnTo>
                <a:lnTo>
                  <a:pt x="2152650" y="1462087"/>
                </a:lnTo>
                <a:lnTo>
                  <a:pt x="2082982" y="1461711"/>
                </a:lnTo>
                <a:lnTo>
                  <a:pt x="2013868" y="1460592"/>
                </a:lnTo>
                <a:lnTo>
                  <a:pt x="1945339" y="1458740"/>
                </a:lnTo>
                <a:lnTo>
                  <a:pt x="1877430" y="1456167"/>
                </a:lnTo>
                <a:lnTo>
                  <a:pt x="1810174" y="1452885"/>
                </a:lnTo>
                <a:lnTo>
                  <a:pt x="1743604" y="1448904"/>
                </a:lnTo>
                <a:lnTo>
                  <a:pt x="1677753" y="1444236"/>
                </a:lnTo>
                <a:lnTo>
                  <a:pt x="1612656" y="1438892"/>
                </a:lnTo>
                <a:lnTo>
                  <a:pt x="1548345" y="1432884"/>
                </a:lnTo>
                <a:lnTo>
                  <a:pt x="1484854" y="1426223"/>
                </a:lnTo>
                <a:lnTo>
                  <a:pt x="1422216" y="1418921"/>
                </a:lnTo>
                <a:lnTo>
                  <a:pt x="1360464" y="1410988"/>
                </a:lnTo>
                <a:lnTo>
                  <a:pt x="1299633" y="1402436"/>
                </a:lnTo>
                <a:lnTo>
                  <a:pt x="1239756" y="1393277"/>
                </a:lnTo>
                <a:lnTo>
                  <a:pt x="1180865" y="1383521"/>
                </a:lnTo>
                <a:lnTo>
                  <a:pt x="1122995" y="1373181"/>
                </a:lnTo>
                <a:lnTo>
                  <a:pt x="1066179" y="1362267"/>
                </a:lnTo>
                <a:lnTo>
                  <a:pt x="1010449" y="1350791"/>
                </a:lnTo>
                <a:lnTo>
                  <a:pt x="955841" y="1338765"/>
                </a:lnTo>
                <a:lnTo>
                  <a:pt x="902386" y="1326199"/>
                </a:lnTo>
                <a:lnTo>
                  <a:pt x="850119" y="1313104"/>
                </a:lnTo>
                <a:lnTo>
                  <a:pt x="799072" y="1299493"/>
                </a:lnTo>
                <a:lnTo>
                  <a:pt x="749280" y="1285377"/>
                </a:lnTo>
                <a:lnTo>
                  <a:pt x="700776" y="1270766"/>
                </a:lnTo>
                <a:lnTo>
                  <a:pt x="653593" y="1255673"/>
                </a:lnTo>
                <a:lnTo>
                  <a:pt x="607764" y="1240109"/>
                </a:lnTo>
                <a:lnTo>
                  <a:pt x="563323" y="1224084"/>
                </a:lnTo>
                <a:lnTo>
                  <a:pt x="520303" y="1207611"/>
                </a:lnTo>
                <a:lnTo>
                  <a:pt x="478739" y="1190701"/>
                </a:lnTo>
                <a:lnTo>
                  <a:pt x="438662" y="1173364"/>
                </a:lnTo>
                <a:lnTo>
                  <a:pt x="400107" y="1155613"/>
                </a:lnTo>
                <a:lnTo>
                  <a:pt x="363107" y="1137459"/>
                </a:lnTo>
                <a:lnTo>
                  <a:pt x="327695" y="1118913"/>
                </a:lnTo>
                <a:lnTo>
                  <a:pt x="293906" y="1099986"/>
                </a:lnTo>
                <a:lnTo>
                  <a:pt x="231325" y="1061037"/>
                </a:lnTo>
                <a:lnTo>
                  <a:pt x="175633" y="1020702"/>
                </a:lnTo>
                <a:lnTo>
                  <a:pt x="127097" y="979071"/>
                </a:lnTo>
                <a:lnTo>
                  <a:pt x="85983" y="936237"/>
                </a:lnTo>
                <a:lnTo>
                  <a:pt x="52560" y="892288"/>
                </a:lnTo>
                <a:lnTo>
                  <a:pt x="27095" y="847317"/>
                </a:lnTo>
                <a:lnTo>
                  <a:pt x="9854" y="801414"/>
                </a:lnTo>
                <a:lnTo>
                  <a:pt x="1106" y="754670"/>
                </a:lnTo>
                <a:lnTo>
                  <a:pt x="0" y="73101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0079" y="392633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Cleara</a:t>
            </a:r>
            <a:r>
              <a:rPr sz="4000" b="1" spc="-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9117" y="1468958"/>
            <a:ext cx="36753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800000"/>
                </a:solidFill>
                <a:latin typeface="Arial"/>
                <a:cs typeface="Arial"/>
              </a:rPr>
              <a:t>Standoffs</a:t>
            </a:r>
            <a:r>
              <a:rPr sz="3600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800000"/>
                </a:solidFill>
                <a:latin typeface="Arial"/>
                <a:cs typeface="Arial"/>
              </a:rPr>
              <a:t>-Bottom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1981263"/>
            <a:ext cx="5867400" cy="439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0" y="1828800"/>
            <a:ext cx="2667000" cy="4343400"/>
          </a:xfrm>
          <a:custGeom>
            <a:avLst/>
            <a:gdLst/>
            <a:ahLst/>
            <a:cxnLst/>
            <a:rect l="l" t="t" r="r" b="b"/>
            <a:pathLst>
              <a:path w="2667000" h="4343400">
                <a:moveTo>
                  <a:pt x="0" y="2171700"/>
                </a:moveTo>
                <a:lnTo>
                  <a:pt x="479" y="2112900"/>
                </a:lnTo>
                <a:lnTo>
                  <a:pt x="1909" y="2054485"/>
                </a:lnTo>
                <a:lnTo>
                  <a:pt x="4277" y="1996477"/>
                </a:lnTo>
                <a:lnTo>
                  <a:pt x="7572" y="1938894"/>
                </a:lnTo>
                <a:lnTo>
                  <a:pt x="11781" y="1881755"/>
                </a:lnTo>
                <a:lnTo>
                  <a:pt x="16892" y="1825082"/>
                </a:lnTo>
                <a:lnTo>
                  <a:pt x="22894" y="1768892"/>
                </a:lnTo>
                <a:lnTo>
                  <a:pt x="29773" y="1713207"/>
                </a:lnTo>
                <a:lnTo>
                  <a:pt x="37519" y="1658046"/>
                </a:lnTo>
                <a:lnTo>
                  <a:pt x="46118" y="1603427"/>
                </a:lnTo>
                <a:lnTo>
                  <a:pt x="55559" y="1549373"/>
                </a:lnTo>
                <a:lnTo>
                  <a:pt x="65829" y="1495900"/>
                </a:lnTo>
                <a:lnTo>
                  <a:pt x="76918" y="1443031"/>
                </a:lnTo>
                <a:lnTo>
                  <a:pt x="88811" y="1390784"/>
                </a:lnTo>
                <a:lnTo>
                  <a:pt x="101498" y="1339178"/>
                </a:lnTo>
                <a:lnTo>
                  <a:pt x="114966" y="1288235"/>
                </a:lnTo>
                <a:lnTo>
                  <a:pt x="129204" y="1237972"/>
                </a:lnTo>
                <a:lnTo>
                  <a:pt x="144198" y="1188411"/>
                </a:lnTo>
                <a:lnTo>
                  <a:pt x="159937" y="1139570"/>
                </a:lnTo>
                <a:lnTo>
                  <a:pt x="176410" y="1091470"/>
                </a:lnTo>
                <a:lnTo>
                  <a:pt x="193603" y="1044130"/>
                </a:lnTo>
                <a:lnTo>
                  <a:pt x="211504" y="997570"/>
                </a:lnTo>
                <a:lnTo>
                  <a:pt x="230102" y="951810"/>
                </a:lnTo>
                <a:lnTo>
                  <a:pt x="249385" y="906868"/>
                </a:lnTo>
                <a:lnTo>
                  <a:pt x="269340" y="862766"/>
                </a:lnTo>
                <a:lnTo>
                  <a:pt x="289956" y="819522"/>
                </a:lnTo>
                <a:lnTo>
                  <a:pt x="311219" y="777157"/>
                </a:lnTo>
                <a:lnTo>
                  <a:pt x="333119" y="735689"/>
                </a:lnTo>
                <a:lnTo>
                  <a:pt x="355643" y="695140"/>
                </a:lnTo>
                <a:lnTo>
                  <a:pt x="378779" y="655527"/>
                </a:lnTo>
                <a:lnTo>
                  <a:pt x="402514" y="616872"/>
                </a:lnTo>
                <a:lnTo>
                  <a:pt x="426837" y="579194"/>
                </a:lnTo>
                <a:lnTo>
                  <a:pt x="451736" y="542512"/>
                </a:lnTo>
                <a:lnTo>
                  <a:pt x="477198" y="506847"/>
                </a:lnTo>
                <a:lnTo>
                  <a:pt x="503212" y="472217"/>
                </a:lnTo>
                <a:lnTo>
                  <a:pt x="529765" y="438644"/>
                </a:lnTo>
                <a:lnTo>
                  <a:pt x="556846" y="406145"/>
                </a:lnTo>
                <a:lnTo>
                  <a:pt x="584441" y="374742"/>
                </a:lnTo>
                <a:lnTo>
                  <a:pt x="612540" y="344453"/>
                </a:lnTo>
                <a:lnTo>
                  <a:pt x="641129" y="315298"/>
                </a:lnTo>
                <a:lnTo>
                  <a:pt x="670198" y="287298"/>
                </a:lnTo>
                <a:lnTo>
                  <a:pt x="699733" y="260472"/>
                </a:lnTo>
                <a:lnTo>
                  <a:pt x="729723" y="234839"/>
                </a:lnTo>
                <a:lnTo>
                  <a:pt x="760155" y="210419"/>
                </a:lnTo>
                <a:lnTo>
                  <a:pt x="791018" y="187233"/>
                </a:lnTo>
                <a:lnTo>
                  <a:pt x="822299" y="165299"/>
                </a:lnTo>
                <a:lnTo>
                  <a:pt x="886069" y="125267"/>
                </a:lnTo>
                <a:lnTo>
                  <a:pt x="951366" y="90483"/>
                </a:lnTo>
                <a:lnTo>
                  <a:pt x="1018096" y="61103"/>
                </a:lnTo>
                <a:lnTo>
                  <a:pt x="1086160" y="37285"/>
                </a:lnTo>
                <a:lnTo>
                  <a:pt x="1155462" y="19187"/>
                </a:lnTo>
                <a:lnTo>
                  <a:pt x="1225906" y="6966"/>
                </a:lnTo>
                <a:lnTo>
                  <a:pt x="1297394" y="780"/>
                </a:lnTo>
                <a:lnTo>
                  <a:pt x="1333500" y="0"/>
                </a:lnTo>
                <a:lnTo>
                  <a:pt x="1369605" y="780"/>
                </a:lnTo>
                <a:lnTo>
                  <a:pt x="1441093" y="6966"/>
                </a:lnTo>
                <a:lnTo>
                  <a:pt x="1511537" y="19187"/>
                </a:lnTo>
                <a:lnTo>
                  <a:pt x="1580839" y="37285"/>
                </a:lnTo>
                <a:lnTo>
                  <a:pt x="1648903" y="61103"/>
                </a:lnTo>
                <a:lnTo>
                  <a:pt x="1715633" y="90483"/>
                </a:lnTo>
                <a:lnTo>
                  <a:pt x="1780930" y="125267"/>
                </a:lnTo>
                <a:lnTo>
                  <a:pt x="1844700" y="165299"/>
                </a:lnTo>
                <a:lnTo>
                  <a:pt x="1875981" y="187233"/>
                </a:lnTo>
                <a:lnTo>
                  <a:pt x="1906844" y="210419"/>
                </a:lnTo>
                <a:lnTo>
                  <a:pt x="1937276" y="234839"/>
                </a:lnTo>
                <a:lnTo>
                  <a:pt x="1967266" y="260472"/>
                </a:lnTo>
                <a:lnTo>
                  <a:pt x="1996801" y="287298"/>
                </a:lnTo>
                <a:lnTo>
                  <a:pt x="2025870" y="315298"/>
                </a:lnTo>
                <a:lnTo>
                  <a:pt x="2054459" y="344453"/>
                </a:lnTo>
                <a:lnTo>
                  <a:pt x="2082558" y="374742"/>
                </a:lnTo>
                <a:lnTo>
                  <a:pt x="2110153" y="406145"/>
                </a:lnTo>
                <a:lnTo>
                  <a:pt x="2137234" y="438644"/>
                </a:lnTo>
                <a:lnTo>
                  <a:pt x="2163787" y="472217"/>
                </a:lnTo>
                <a:lnTo>
                  <a:pt x="2189801" y="506847"/>
                </a:lnTo>
                <a:lnTo>
                  <a:pt x="2215263" y="542512"/>
                </a:lnTo>
                <a:lnTo>
                  <a:pt x="2240162" y="579194"/>
                </a:lnTo>
                <a:lnTo>
                  <a:pt x="2264485" y="616872"/>
                </a:lnTo>
                <a:lnTo>
                  <a:pt x="2288220" y="655527"/>
                </a:lnTo>
                <a:lnTo>
                  <a:pt x="2311356" y="695140"/>
                </a:lnTo>
                <a:lnTo>
                  <a:pt x="2333880" y="735689"/>
                </a:lnTo>
                <a:lnTo>
                  <a:pt x="2355780" y="777157"/>
                </a:lnTo>
                <a:lnTo>
                  <a:pt x="2377043" y="819522"/>
                </a:lnTo>
                <a:lnTo>
                  <a:pt x="2397659" y="862766"/>
                </a:lnTo>
                <a:lnTo>
                  <a:pt x="2417614" y="906868"/>
                </a:lnTo>
                <a:lnTo>
                  <a:pt x="2436897" y="951810"/>
                </a:lnTo>
                <a:lnTo>
                  <a:pt x="2455495" y="997570"/>
                </a:lnTo>
                <a:lnTo>
                  <a:pt x="2473396" y="1044130"/>
                </a:lnTo>
                <a:lnTo>
                  <a:pt x="2490589" y="1091470"/>
                </a:lnTo>
                <a:lnTo>
                  <a:pt x="2507062" y="1139570"/>
                </a:lnTo>
                <a:lnTo>
                  <a:pt x="2522801" y="1188411"/>
                </a:lnTo>
                <a:lnTo>
                  <a:pt x="2537795" y="1237972"/>
                </a:lnTo>
                <a:lnTo>
                  <a:pt x="2552033" y="1288235"/>
                </a:lnTo>
                <a:lnTo>
                  <a:pt x="2565501" y="1339178"/>
                </a:lnTo>
                <a:lnTo>
                  <a:pt x="2578188" y="1390784"/>
                </a:lnTo>
                <a:lnTo>
                  <a:pt x="2590081" y="1443031"/>
                </a:lnTo>
                <a:lnTo>
                  <a:pt x="2601170" y="1495900"/>
                </a:lnTo>
                <a:lnTo>
                  <a:pt x="2611440" y="1549373"/>
                </a:lnTo>
                <a:lnTo>
                  <a:pt x="2620881" y="1603427"/>
                </a:lnTo>
                <a:lnTo>
                  <a:pt x="2629480" y="1658046"/>
                </a:lnTo>
                <a:lnTo>
                  <a:pt x="2637226" y="1713207"/>
                </a:lnTo>
                <a:lnTo>
                  <a:pt x="2644105" y="1768892"/>
                </a:lnTo>
                <a:lnTo>
                  <a:pt x="2650107" y="1825082"/>
                </a:lnTo>
                <a:lnTo>
                  <a:pt x="2655218" y="1881755"/>
                </a:lnTo>
                <a:lnTo>
                  <a:pt x="2659427" y="1938894"/>
                </a:lnTo>
                <a:lnTo>
                  <a:pt x="2662722" y="1996477"/>
                </a:lnTo>
                <a:lnTo>
                  <a:pt x="2665090" y="2054485"/>
                </a:lnTo>
                <a:lnTo>
                  <a:pt x="2666520" y="2112900"/>
                </a:lnTo>
                <a:lnTo>
                  <a:pt x="2667000" y="2171700"/>
                </a:lnTo>
                <a:lnTo>
                  <a:pt x="2666520" y="2230499"/>
                </a:lnTo>
                <a:lnTo>
                  <a:pt x="2665090" y="2288914"/>
                </a:lnTo>
                <a:lnTo>
                  <a:pt x="2662722" y="2346922"/>
                </a:lnTo>
                <a:lnTo>
                  <a:pt x="2659427" y="2404505"/>
                </a:lnTo>
                <a:lnTo>
                  <a:pt x="2655218" y="2461644"/>
                </a:lnTo>
                <a:lnTo>
                  <a:pt x="2650107" y="2518317"/>
                </a:lnTo>
                <a:lnTo>
                  <a:pt x="2644105" y="2574507"/>
                </a:lnTo>
                <a:lnTo>
                  <a:pt x="2637226" y="2630192"/>
                </a:lnTo>
                <a:lnTo>
                  <a:pt x="2629480" y="2685353"/>
                </a:lnTo>
                <a:lnTo>
                  <a:pt x="2620881" y="2739972"/>
                </a:lnTo>
                <a:lnTo>
                  <a:pt x="2611440" y="2794026"/>
                </a:lnTo>
                <a:lnTo>
                  <a:pt x="2601170" y="2847499"/>
                </a:lnTo>
                <a:lnTo>
                  <a:pt x="2590081" y="2900368"/>
                </a:lnTo>
                <a:lnTo>
                  <a:pt x="2578188" y="2952615"/>
                </a:lnTo>
                <a:lnTo>
                  <a:pt x="2565501" y="3004221"/>
                </a:lnTo>
                <a:lnTo>
                  <a:pt x="2552033" y="3055164"/>
                </a:lnTo>
                <a:lnTo>
                  <a:pt x="2537795" y="3105427"/>
                </a:lnTo>
                <a:lnTo>
                  <a:pt x="2522801" y="3154988"/>
                </a:lnTo>
                <a:lnTo>
                  <a:pt x="2507062" y="3203829"/>
                </a:lnTo>
                <a:lnTo>
                  <a:pt x="2490589" y="3251929"/>
                </a:lnTo>
                <a:lnTo>
                  <a:pt x="2473396" y="3299269"/>
                </a:lnTo>
                <a:lnTo>
                  <a:pt x="2455495" y="3345829"/>
                </a:lnTo>
                <a:lnTo>
                  <a:pt x="2436897" y="3391589"/>
                </a:lnTo>
                <a:lnTo>
                  <a:pt x="2417614" y="3436531"/>
                </a:lnTo>
                <a:lnTo>
                  <a:pt x="2397659" y="3480633"/>
                </a:lnTo>
                <a:lnTo>
                  <a:pt x="2377043" y="3523877"/>
                </a:lnTo>
                <a:lnTo>
                  <a:pt x="2355780" y="3566242"/>
                </a:lnTo>
                <a:lnTo>
                  <a:pt x="2333880" y="3607710"/>
                </a:lnTo>
                <a:lnTo>
                  <a:pt x="2311356" y="3648259"/>
                </a:lnTo>
                <a:lnTo>
                  <a:pt x="2288220" y="3687872"/>
                </a:lnTo>
                <a:lnTo>
                  <a:pt x="2264485" y="3726527"/>
                </a:lnTo>
                <a:lnTo>
                  <a:pt x="2240162" y="3764205"/>
                </a:lnTo>
                <a:lnTo>
                  <a:pt x="2215263" y="3800887"/>
                </a:lnTo>
                <a:lnTo>
                  <a:pt x="2189801" y="3836552"/>
                </a:lnTo>
                <a:lnTo>
                  <a:pt x="2163787" y="3871182"/>
                </a:lnTo>
                <a:lnTo>
                  <a:pt x="2137234" y="3904755"/>
                </a:lnTo>
                <a:lnTo>
                  <a:pt x="2110153" y="3937254"/>
                </a:lnTo>
                <a:lnTo>
                  <a:pt x="2082558" y="3968657"/>
                </a:lnTo>
                <a:lnTo>
                  <a:pt x="2054459" y="3998946"/>
                </a:lnTo>
                <a:lnTo>
                  <a:pt x="2025870" y="4028101"/>
                </a:lnTo>
                <a:lnTo>
                  <a:pt x="1996801" y="4056101"/>
                </a:lnTo>
                <a:lnTo>
                  <a:pt x="1967266" y="4082927"/>
                </a:lnTo>
                <a:lnTo>
                  <a:pt x="1937276" y="4108560"/>
                </a:lnTo>
                <a:lnTo>
                  <a:pt x="1906844" y="4132980"/>
                </a:lnTo>
                <a:lnTo>
                  <a:pt x="1875981" y="4156166"/>
                </a:lnTo>
                <a:lnTo>
                  <a:pt x="1844700" y="4178100"/>
                </a:lnTo>
                <a:lnTo>
                  <a:pt x="1780930" y="4218132"/>
                </a:lnTo>
                <a:lnTo>
                  <a:pt x="1715633" y="4252916"/>
                </a:lnTo>
                <a:lnTo>
                  <a:pt x="1648903" y="4282296"/>
                </a:lnTo>
                <a:lnTo>
                  <a:pt x="1580839" y="4306114"/>
                </a:lnTo>
                <a:lnTo>
                  <a:pt x="1511537" y="4324212"/>
                </a:lnTo>
                <a:lnTo>
                  <a:pt x="1441093" y="4336433"/>
                </a:lnTo>
                <a:lnTo>
                  <a:pt x="1369605" y="4342619"/>
                </a:lnTo>
                <a:lnTo>
                  <a:pt x="1333500" y="4343400"/>
                </a:lnTo>
                <a:lnTo>
                  <a:pt x="1297394" y="4342619"/>
                </a:lnTo>
                <a:lnTo>
                  <a:pt x="1225906" y="4336433"/>
                </a:lnTo>
                <a:lnTo>
                  <a:pt x="1155462" y="4324212"/>
                </a:lnTo>
                <a:lnTo>
                  <a:pt x="1086160" y="4306114"/>
                </a:lnTo>
                <a:lnTo>
                  <a:pt x="1018096" y="4282296"/>
                </a:lnTo>
                <a:lnTo>
                  <a:pt x="951366" y="4252916"/>
                </a:lnTo>
                <a:lnTo>
                  <a:pt x="886069" y="4218132"/>
                </a:lnTo>
                <a:lnTo>
                  <a:pt x="822299" y="4178100"/>
                </a:lnTo>
                <a:lnTo>
                  <a:pt x="791018" y="4156166"/>
                </a:lnTo>
                <a:lnTo>
                  <a:pt x="760155" y="4132980"/>
                </a:lnTo>
                <a:lnTo>
                  <a:pt x="729723" y="4108560"/>
                </a:lnTo>
                <a:lnTo>
                  <a:pt x="699733" y="4082927"/>
                </a:lnTo>
                <a:lnTo>
                  <a:pt x="670198" y="4056101"/>
                </a:lnTo>
                <a:lnTo>
                  <a:pt x="641129" y="4028101"/>
                </a:lnTo>
                <a:lnTo>
                  <a:pt x="612540" y="3998946"/>
                </a:lnTo>
                <a:lnTo>
                  <a:pt x="584441" y="3968657"/>
                </a:lnTo>
                <a:lnTo>
                  <a:pt x="556846" y="3937254"/>
                </a:lnTo>
                <a:lnTo>
                  <a:pt x="529765" y="3904755"/>
                </a:lnTo>
                <a:lnTo>
                  <a:pt x="503212" y="3871182"/>
                </a:lnTo>
                <a:lnTo>
                  <a:pt x="477198" y="3836552"/>
                </a:lnTo>
                <a:lnTo>
                  <a:pt x="451736" y="3800887"/>
                </a:lnTo>
                <a:lnTo>
                  <a:pt x="426837" y="3764205"/>
                </a:lnTo>
                <a:lnTo>
                  <a:pt x="402514" y="3726527"/>
                </a:lnTo>
                <a:lnTo>
                  <a:pt x="378779" y="3687872"/>
                </a:lnTo>
                <a:lnTo>
                  <a:pt x="355643" y="3648259"/>
                </a:lnTo>
                <a:lnTo>
                  <a:pt x="333119" y="3607710"/>
                </a:lnTo>
                <a:lnTo>
                  <a:pt x="311219" y="3566242"/>
                </a:lnTo>
                <a:lnTo>
                  <a:pt x="289956" y="3523877"/>
                </a:lnTo>
                <a:lnTo>
                  <a:pt x="269340" y="3480633"/>
                </a:lnTo>
                <a:lnTo>
                  <a:pt x="249385" y="3436531"/>
                </a:lnTo>
                <a:lnTo>
                  <a:pt x="230102" y="3391589"/>
                </a:lnTo>
                <a:lnTo>
                  <a:pt x="211504" y="3345829"/>
                </a:lnTo>
                <a:lnTo>
                  <a:pt x="193603" y="3299269"/>
                </a:lnTo>
                <a:lnTo>
                  <a:pt x="176410" y="3251929"/>
                </a:lnTo>
                <a:lnTo>
                  <a:pt x="159937" y="3203829"/>
                </a:lnTo>
                <a:lnTo>
                  <a:pt x="144198" y="3154988"/>
                </a:lnTo>
                <a:lnTo>
                  <a:pt x="129204" y="3105427"/>
                </a:lnTo>
                <a:lnTo>
                  <a:pt x="114966" y="3055164"/>
                </a:lnTo>
                <a:lnTo>
                  <a:pt x="101498" y="3004221"/>
                </a:lnTo>
                <a:lnTo>
                  <a:pt x="88811" y="2952615"/>
                </a:lnTo>
                <a:lnTo>
                  <a:pt x="76918" y="2900368"/>
                </a:lnTo>
                <a:lnTo>
                  <a:pt x="65829" y="2847499"/>
                </a:lnTo>
                <a:lnTo>
                  <a:pt x="55559" y="2794026"/>
                </a:lnTo>
                <a:lnTo>
                  <a:pt x="46118" y="2739972"/>
                </a:lnTo>
                <a:lnTo>
                  <a:pt x="37519" y="2685353"/>
                </a:lnTo>
                <a:lnTo>
                  <a:pt x="29773" y="2630192"/>
                </a:lnTo>
                <a:lnTo>
                  <a:pt x="22894" y="2574507"/>
                </a:lnTo>
                <a:lnTo>
                  <a:pt x="16892" y="2518317"/>
                </a:lnTo>
                <a:lnTo>
                  <a:pt x="11781" y="2461644"/>
                </a:lnTo>
                <a:lnTo>
                  <a:pt x="7572" y="2404505"/>
                </a:lnTo>
                <a:lnTo>
                  <a:pt x="4277" y="2346922"/>
                </a:lnTo>
                <a:lnTo>
                  <a:pt x="1909" y="2288914"/>
                </a:lnTo>
                <a:lnTo>
                  <a:pt x="479" y="2230499"/>
                </a:lnTo>
                <a:lnTo>
                  <a:pt x="0" y="21717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5249" y="5360779"/>
            <a:ext cx="2088514" cy="1165860"/>
          </a:xfrm>
          <a:custGeom>
            <a:avLst/>
            <a:gdLst/>
            <a:ahLst/>
            <a:cxnLst/>
            <a:rect l="l" t="t" r="r" b="b"/>
            <a:pathLst>
              <a:path w="2088515" h="1165859">
                <a:moveTo>
                  <a:pt x="13064" y="980013"/>
                </a:moveTo>
                <a:lnTo>
                  <a:pt x="5153" y="954270"/>
                </a:lnTo>
                <a:lnTo>
                  <a:pt x="825" y="927586"/>
                </a:lnTo>
                <a:lnTo>
                  <a:pt x="0" y="900036"/>
                </a:lnTo>
                <a:lnTo>
                  <a:pt x="2594" y="871699"/>
                </a:lnTo>
                <a:lnTo>
                  <a:pt x="17719" y="812971"/>
                </a:lnTo>
                <a:lnTo>
                  <a:pt x="45551" y="752019"/>
                </a:lnTo>
                <a:lnTo>
                  <a:pt x="85439" y="689462"/>
                </a:lnTo>
                <a:lnTo>
                  <a:pt x="109702" y="657774"/>
                </a:lnTo>
                <a:lnTo>
                  <a:pt x="136734" y="625918"/>
                </a:lnTo>
                <a:lnTo>
                  <a:pt x="166456" y="593969"/>
                </a:lnTo>
                <a:lnTo>
                  <a:pt x="198785" y="562005"/>
                </a:lnTo>
                <a:lnTo>
                  <a:pt x="233641" y="530103"/>
                </a:lnTo>
                <a:lnTo>
                  <a:pt x="270942" y="498342"/>
                </a:lnTo>
                <a:lnTo>
                  <a:pt x="310608" y="466797"/>
                </a:lnTo>
                <a:lnTo>
                  <a:pt x="352556" y="435546"/>
                </a:lnTo>
                <a:lnTo>
                  <a:pt x="396705" y="404667"/>
                </a:lnTo>
                <a:lnTo>
                  <a:pt x="442975" y="374237"/>
                </a:lnTo>
                <a:lnTo>
                  <a:pt x="491284" y="344333"/>
                </a:lnTo>
                <a:lnTo>
                  <a:pt x="541551" y="315033"/>
                </a:lnTo>
                <a:lnTo>
                  <a:pt x="593694" y="286413"/>
                </a:lnTo>
                <a:lnTo>
                  <a:pt x="647632" y="258550"/>
                </a:lnTo>
                <a:lnTo>
                  <a:pt x="703284" y="231524"/>
                </a:lnTo>
                <a:lnTo>
                  <a:pt x="760569" y="205409"/>
                </a:lnTo>
                <a:lnTo>
                  <a:pt x="819405" y="180285"/>
                </a:lnTo>
                <a:lnTo>
                  <a:pt x="879712" y="156227"/>
                </a:lnTo>
                <a:lnTo>
                  <a:pt x="940576" y="133604"/>
                </a:lnTo>
                <a:lnTo>
                  <a:pt x="1001066" y="112758"/>
                </a:lnTo>
                <a:lnTo>
                  <a:pt x="1061069" y="93688"/>
                </a:lnTo>
                <a:lnTo>
                  <a:pt x="1120474" y="76390"/>
                </a:lnTo>
                <a:lnTo>
                  <a:pt x="1179168" y="60861"/>
                </a:lnTo>
                <a:lnTo>
                  <a:pt x="1237038" y="47099"/>
                </a:lnTo>
                <a:lnTo>
                  <a:pt x="1293974" y="35101"/>
                </a:lnTo>
                <a:lnTo>
                  <a:pt x="1349862" y="24864"/>
                </a:lnTo>
                <a:lnTo>
                  <a:pt x="1404591" y="16385"/>
                </a:lnTo>
                <a:lnTo>
                  <a:pt x="1458048" y="9663"/>
                </a:lnTo>
                <a:lnTo>
                  <a:pt x="1510122" y="4692"/>
                </a:lnTo>
                <a:lnTo>
                  <a:pt x="1560700" y="1472"/>
                </a:lnTo>
                <a:lnTo>
                  <a:pt x="1609670" y="0"/>
                </a:lnTo>
                <a:lnTo>
                  <a:pt x="1656920" y="271"/>
                </a:lnTo>
                <a:lnTo>
                  <a:pt x="1702338" y="2285"/>
                </a:lnTo>
                <a:lnTo>
                  <a:pt x="1745812" y="6037"/>
                </a:lnTo>
                <a:lnTo>
                  <a:pt x="1787229" y="11525"/>
                </a:lnTo>
                <a:lnTo>
                  <a:pt x="1826478" y="18747"/>
                </a:lnTo>
                <a:lnTo>
                  <a:pt x="1898022" y="38380"/>
                </a:lnTo>
                <a:lnTo>
                  <a:pt x="1959547" y="64913"/>
                </a:lnTo>
                <a:lnTo>
                  <a:pt x="2010155" y="98324"/>
                </a:lnTo>
                <a:lnTo>
                  <a:pt x="2048950" y="138591"/>
                </a:lnTo>
                <a:lnTo>
                  <a:pt x="2075036" y="185691"/>
                </a:lnTo>
                <a:lnTo>
                  <a:pt x="2087274" y="238105"/>
                </a:lnTo>
                <a:lnTo>
                  <a:pt x="2088100" y="265649"/>
                </a:lnTo>
                <a:lnTo>
                  <a:pt x="2085505" y="293981"/>
                </a:lnTo>
                <a:lnTo>
                  <a:pt x="2070380" y="352701"/>
                </a:lnTo>
                <a:lnTo>
                  <a:pt x="2042548" y="413646"/>
                </a:lnTo>
                <a:lnTo>
                  <a:pt x="2002660" y="476197"/>
                </a:lnTo>
                <a:lnTo>
                  <a:pt x="1978397" y="507883"/>
                </a:lnTo>
                <a:lnTo>
                  <a:pt x="1951365" y="539738"/>
                </a:lnTo>
                <a:lnTo>
                  <a:pt x="1921643" y="571685"/>
                </a:lnTo>
                <a:lnTo>
                  <a:pt x="1889314" y="603648"/>
                </a:lnTo>
                <a:lnTo>
                  <a:pt x="1854458" y="635549"/>
                </a:lnTo>
                <a:lnTo>
                  <a:pt x="1817157" y="667311"/>
                </a:lnTo>
                <a:lnTo>
                  <a:pt x="1777491" y="698856"/>
                </a:lnTo>
                <a:lnTo>
                  <a:pt x="1735543" y="730107"/>
                </a:lnTo>
                <a:lnTo>
                  <a:pt x="1691394" y="760987"/>
                </a:lnTo>
                <a:lnTo>
                  <a:pt x="1645124" y="791418"/>
                </a:lnTo>
                <a:lnTo>
                  <a:pt x="1596815" y="821324"/>
                </a:lnTo>
                <a:lnTo>
                  <a:pt x="1546549" y="850627"/>
                </a:lnTo>
                <a:lnTo>
                  <a:pt x="1494406" y="879249"/>
                </a:lnTo>
                <a:lnTo>
                  <a:pt x="1440467" y="907114"/>
                </a:lnTo>
                <a:lnTo>
                  <a:pt x="1384815" y="934144"/>
                </a:lnTo>
                <a:lnTo>
                  <a:pt x="1327530" y="960262"/>
                </a:lnTo>
                <a:lnTo>
                  <a:pt x="1268694" y="985390"/>
                </a:lnTo>
                <a:lnTo>
                  <a:pt x="1208388" y="1009451"/>
                </a:lnTo>
                <a:lnTo>
                  <a:pt x="1147523" y="1032065"/>
                </a:lnTo>
                <a:lnTo>
                  <a:pt x="1087033" y="1052903"/>
                </a:lnTo>
                <a:lnTo>
                  <a:pt x="1027030" y="1071966"/>
                </a:lnTo>
                <a:lnTo>
                  <a:pt x="967625" y="1089257"/>
                </a:lnTo>
                <a:lnTo>
                  <a:pt x="908932" y="1104780"/>
                </a:lnTo>
                <a:lnTo>
                  <a:pt x="851061" y="1118538"/>
                </a:lnTo>
                <a:lnTo>
                  <a:pt x="794125" y="1130531"/>
                </a:lnTo>
                <a:lnTo>
                  <a:pt x="738237" y="1140765"/>
                </a:lnTo>
                <a:lnTo>
                  <a:pt x="683508" y="1149241"/>
                </a:lnTo>
                <a:lnTo>
                  <a:pt x="630051" y="1155962"/>
                </a:lnTo>
                <a:lnTo>
                  <a:pt x="577977" y="1160931"/>
                </a:lnTo>
                <a:lnTo>
                  <a:pt x="527399" y="1164151"/>
                </a:lnTo>
                <a:lnTo>
                  <a:pt x="478429" y="1165624"/>
                </a:lnTo>
                <a:lnTo>
                  <a:pt x="431179" y="1165353"/>
                </a:lnTo>
                <a:lnTo>
                  <a:pt x="385761" y="1163342"/>
                </a:lnTo>
                <a:lnTo>
                  <a:pt x="342288" y="1159592"/>
                </a:lnTo>
                <a:lnTo>
                  <a:pt x="300870" y="1154106"/>
                </a:lnTo>
                <a:lnTo>
                  <a:pt x="261621" y="1146888"/>
                </a:lnTo>
                <a:lnTo>
                  <a:pt x="190077" y="1127264"/>
                </a:lnTo>
                <a:lnTo>
                  <a:pt x="128552" y="1100743"/>
                </a:lnTo>
                <a:lnTo>
                  <a:pt x="77944" y="1067346"/>
                </a:lnTo>
                <a:lnTo>
                  <a:pt x="39149" y="1027095"/>
                </a:lnTo>
                <a:lnTo>
                  <a:pt x="13064" y="98001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3729" y="310509"/>
            <a:ext cx="3022600" cy="14122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45"/>
              </a:spcBef>
            </a:pPr>
            <a:r>
              <a:rPr sz="4000" spc="-5" dirty="0"/>
              <a:t>Clearances</a:t>
            </a:r>
            <a:endParaRPr sz="4000"/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b="0" spc="-5" dirty="0">
                <a:latin typeface="Arial"/>
                <a:cs typeface="Arial"/>
              </a:rPr>
              <a:t>Nailing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flanges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3926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spc="-20" dirty="0"/>
              <a:t>h</a:t>
            </a:r>
            <a:r>
              <a:rPr sz="4000" spc="-5" dirty="0"/>
              <a:t>alleng</a:t>
            </a:r>
            <a:r>
              <a:rPr sz="4000" spc="-25" dirty="0"/>
              <a:t>e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35562"/>
            <a:ext cx="7084695" cy="34651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Manufacturers’</a:t>
            </a:r>
            <a:r>
              <a:rPr sz="3600" b="1" spc="-25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Instructions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Installation requirements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differ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Manufacturer 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manufacturer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Model to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model</a:t>
            </a:r>
            <a:endParaRPr sz="28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Inconsistent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Inconsistent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terminology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9222" y="270713"/>
            <a:ext cx="3761104" cy="118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b="0" spc="-5" dirty="0">
                <a:latin typeface="Arial"/>
                <a:cs typeface="Arial"/>
              </a:rPr>
              <a:t>Instruction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Manual</a:t>
            </a:r>
          </a:p>
        </p:txBody>
      </p:sp>
      <p:sp>
        <p:nvSpPr>
          <p:cNvPr id="5" name="object 5"/>
          <p:cNvSpPr/>
          <p:nvPr/>
        </p:nvSpPr>
        <p:spPr>
          <a:xfrm>
            <a:off x="5846826" y="1905000"/>
            <a:ext cx="3068574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2000" y="1900237"/>
            <a:ext cx="3078480" cy="3971925"/>
          </a:xfrm>
          <a:custGeom>
            <a:avLst/>
            <a:gdLst/>
            <a:ahLst/>
            <a:cxnLst/>
            <a:rect l="l" t="t" r="r" b="b"/>
            <a:pathLst>
              <a:path w="3078479" h="3971925">
                <a:moveTo>
                  <a:pt x="0" y="3971925"/>
                </a:moveTo>
                <a:lnTo>
                  <a:pt x="3078099" y="3971925"/>
                </a:lnTo>
                <a:lnTo>
                  <a:pt x="3078099" y="0"/>
                </a:lnTo>
                <a:lnTo>
                  <a:pt x="0" y="0"/>
                </a:lnTo>
                <a:lnTo>
                  <a:pt x="0" y="39719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600200"/>
            <a:ext cx="4876800" cy="449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837" y="1595437"/>
            <a:ext cx="4886325" cy="4502150"/>
          </a:xfrm>
          <a:custGeom>
            <a:avLst/>
            <a:gdLst/>
            <a:ahLst/>
            <a:cxnLst/>
            <a:rect l="l" t="t" r="r" b="b"/>
            <a:pathLst>
              <a:path w="4886325" h="4502150">
                <a:moveTo>
                  <a:pt x="0" y="4502150"/>
                </a:moveTo>
                <a:lnTo>
                  <a:pt x="4886325" y="4502150"/>
                </a:lnTo>
                <a:lnTo>
                  <a:pt x="4886325" y="0"/>
                </a:lnTo>
                <a:lnTo>
                  <a:pt x="0" y="0"/>
                </a:lnTo>
                <a:lnTo>
                  <a:pt x="0" y="450215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9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marL="455295" algn="ctr">
              <a:lnSpc>
                <a:spcPct val="100000"/>
              </a:lnSpc>
              <a:spcBef>
                <a:spcPts val="10"/>
              </a:spcBef>
            </a:pPr>
            <a:r>
              <a:rPr b="0" spc="-5" dirty="0">
                <a:latin typeface="Arial"/>
                <a:cs typeface="Arial"/>
              </a:rPr>
              <a:t>Instruction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Manual</a:t>
            </a:r>
          </a:p>
        </p:txBody>
      </p:sp>
      <p:sp>
        <p:nvSpPr>
          <p:cNvPr id="5" name="object 5"/>
          <p:cNvSpPr/>
          <p:nvPr/>
        </p:nvSpPr>
        <p:spPr>
          <a:xfrm>
            <a:off x="5029200" y="19812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304800"/>
                </a:move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505200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762000"/>
                </a:moveTo>
                <a:lnTo>
                  <a:pt x="1219200" y="762000"/>
                </a:lnTo>
                <a:lnTo>
                  <a:pt x="1219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274320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381000"/>
                </a:moveTo>
                <a:lnTo>
                  <a:pt x="1295400" y="381000"/>
                </a:lnTo>
                <a:lnTo>
                  <a:pt x="1295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1752519"/>
            <a:ext cx="5911551" cy="442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1573" y="1747837"/>
            <a:ext cx="5942330" cy="4435475"/>
          </a:xfrm>
          <a:custGeom>
            <a:avLst/>
            <a:gdLst/>
            <a:ahLst/>
            <a:cxnLst/>
            <a:rect l="l" t="t" r="r" b="b"/>
            <a:pathLst>
              <a:path w="5942330" h="4435475">
                <a:moveTo>
                  <a:pt x="0" y="4435475"/>
                </a:moveTo>
                <a:lnTo>
                  <a:pt x="5942076" y="4435475"/>
                </a:lnTo>
                <a:lnTo>
                  <a:pt x="5942076" y="0"/>
                </a:lnTo>
                <a:lnTo>
                  <a:pt x="0" y="0"/>
                </a:lnTo>
                <a:lnTo>
                  <a:pt x="0" y="443547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69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</a:t>
            </a:r>
            <a:r>
              <a:rPr sz="4000" spc="-25" dirty="0"/>
              <a:t>n</a:t>
            </a:r>
            <a:r>
              <a:rPr sz="4000" spc="-5" dirty="0"/>
              <a:t>ces</a:t>
            </a:r>
            <a:endParaRPr sz="4000"/>
          </a:p>
          <a:p>
            <a:pPr marL="457200" algn="ctr">
              <a:lnSpc>
                <a:spcPct val="100000"/>
              </a:lnSpc>
              <a:spcBef>
                <a:spcPts val="10"/>
              </a:spcBef>
            </a:pPr>
            <a:r>
              <a:rPr b="0" dirty="0">
                <a:latin typeface="Arial"/>
                <a:cs typeface="Arial"/>
              </a:rPr>
              <a:t>Safety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Label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149411"/>
            <a:ext cx="7696200" cy="391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981200"/>
            <a:ext cx="4114800" cy="2057400"/>
          </a:xfrm>
          <a:custGeom>
            <a:avLst/>
            <a:gdLst/>
            <a:ahLst/>
            <a:cxnLst/>
            <a:rect l="l" t="t" r="r" b="b"/>
            <a:pathLst>
              <a:path w="4114800" h="2057400">
                <a:moveTo>
                  <a:pt x="0" y="1028700"/>
                </a:moveTo>
                <a:lnTo>
                  <a:pt x="3754" y="966028"/>
                </a:lnTo>
                <a:lnTo>
                  <a:pt x="14875" y="904349"/>
                </a:lnTo>
                <a:lnTo>
                  <a:pt x="33147" y="843773"/>
                </a:lnTo>
                <a:lnTo>
                  <a:pt x="58355" y="784405"/>
                </a:lnTo>
                <a:lnTo>
                  <a:pt x="90283" y="726354"/>
                </a:lnTo>
                <a:lnTo>
                  <a:pt x="128716" y="669727"/>
                </a:lnTo>
                <a:lnTo>
                  <a:pt x="173439" y="614632"/>
                </a:lnTo>
                <a:lnTo>
                  <a:pt x="224237" y="561176"/>
                </a:lnTo>
                <a:lnTo>
                  <a:pt x="280895" y="509467"/>
                </a:lnTo>
                <a:lnTo>
                  <a:pt x="311354" y="484301"/>
                </a:lnTo>
                <a:lnTo>
                  <a:pt x="343198" y="459612"/>
                </a:lnTo>
                <a:lnTo>
                  <a:pt x="376398" y="435414"/>
                </a:lnTo>
                <a:lnTo>
                  <a:pt x="410929" y="411719"/>
                </a:lnTo>
                <a:lnTo>
                  <a:pt x="446764" y="388542"/>
                </a:lnTo>
                <a:lnTo>
                  <a:pt x="483875" y="365895"/>
                </a:lnTo>
                <a:lnTo>
                  <a:pt x="522236" y="343793"/>
                </a:lnTo>
                <a:lnTo>
                  <a:pt x="561819" y="322249"/>
                </a:lnTo>
                <a:lnTo>
                  <a:pt x="602599" y="301275"/>
                </a:lnTo>
                <a:lnTo>
                  <a:pt x="644547" y="280886"/>
                </a:lnTo>
                <a:lnTo>
                  <a:pt x="687638" y="261096"/>
                </a:lnTo>
                <a:lnTo>
                  <a:pt x="731844" y="241916"/>
                </a:lnTo>
                <a:lnTo>
                  <a:pt x="777138" y="223362"/>
                </a:lnTo>
                <a:lnTo>
                  <a:pt x="823493" y="205446"/>
                </a:lnTo>
                <a:lnTo>
                  <a:pt x="870883" y="188181"/>
                </a:lnTo>
                <a:lnTo>
                  <a:pt x="919281" y="171582"/>
                </a:lnTo>
                <a:lnTo>
                  <a:pt x="968659" y="155662"/>
                </a:lnTo>
                <a:lnTo>
                  <a:pt x="1018991" y="140433"/>
                </a:lnTo>
                <a:lnTo>
                  <a:pt x="1070250" y="125910"/>
                </a:lnTo>
                <a:lnTo>
                  <a:pt x="1122409" y="112107"/>
                </a:lnTo>
                <a:lnTo>
                  <a:pt x="1175441" y="99035"/>
                </a:lnTo>
                <a:lnTo>
                  <a:pt x="1229319" y="86710"/>
                </a:lnTo>
                <a:lnTo>
                  <a:pt x="1284017" y="75144"/>
                </a:lnTo>
                <a:lnTo>
                  <a:pt x="1339507" y="64350"/>
                </a:lnTo>
                <a:lnTo>
                  <a:pt x="1395762" y="54343"/>
                </a:lnTo>
                <a:lnTo>
                  <a:pt x="1452756" y="45136"/>
                </a:lnTo>
                <a:lnTo>
                  <a:pt x="1510462" y="36741"/>
                </a:lnTo>
                <a:lnTo>
                  <a:pt x="1568852" y="29173"/>
                </a:lnTo>
                <a:lnTo>
                  <a:pt x="1627900" y="22446"/>
                </a:lnTo>
                <a:lnTo>
                  <a:pt x="1687580" y="16571"/>
                </a:lnTo>
                <a:lnTo>
                  <a:pt x="1747863" y="11564"/>
                </a:lnTo>
                <a:lnTo>
                  <a:pt x="1808724" y="7436"/>
                </a:lnTo>
                <a:lnTo>
                  <a:pt x="1870134" y="4203"/>
                </a:lnTo>
                <a:lnTo>
                  <a:pt x="1932069" y="1877"/>
                </a:lnTo>
                <a:lnTo>
                  <a:pt x="1994499" y="471"/>
                </a:lnTo>
                <a:lnTo>
                  <a:pt x="2057400" y="0"/>
                </a:lnTo>
                <a:lnTo>
                  <a:pt x="2120300" y="471"/>
                </a:lnTo>
                <a:lnTo>
                  <a:pt x="2182730" y="1877"/>
                </a:lnTo>
                <a:lnTo>
                  <a:pt x="2244665" y="4203"/>
                </a:lnTo>
                <a:lnTo>
                  <a:pt x="2306075" y="7436"/>
                </a:lnTo>
                <a:lnTo>
                  <a:pt x="2366936" y="11564"/>
                </a:lnTo>
                <a:lnTo>
                  <a:pt x="2427219" y="16571"/>
                </a:lnTo>
                <a:lnTo>
                  <a:pt x="2486899" y="22446"/>
                </a:lnTo>
                <a:lnTo>
                  <a:pt x="2545947" y="29173"/>
                </a:lnTo>
                <a:lnTo>
                  <a:pt x="2604337" y="36741"/>
                </a:lnTo>
                <a:lnTo>
                  <a:pt x="2662043" y="45136"/>
                </a:lnTo>
                <a:lnTo>
                  <a:pt x="2719037" y="54343"/>
                </a:lnTo>
                <a:lnTo>
                  <a:pt x="2775292" y="64350"/>
                </a:lnTo>
                <a:lnTo>
                  <a:pt x="2830782" y="75144"/>
                </a:lnTo>
                <a:lnTo>
                  <a:pt x="2885480" y="86710"/>
                </a:lnTo>
                <a:lnTo>
                  <a:pt x="2939358" y="99035"/>
                </a:lnTo>
                <a:lnTo>
                  <a:pt x="2992390" y="112107"/>
                </a:lnTo>
                <a:lnTo>
                  <a:pt x="3044549" y="125910"/>
                </a:lnTo>
                <a:lnTo>
                  <a:pt x="3095808" y="140433"/>
                </a:lnTo>
                <a:lnTo>
                  <a:pt x="3146140" y="155662"/>
                </a:lnTo>
                <a:lnTo>
                  <a:pt x="3195518" y="171582"/>
                </a:lnTo>
                <a:lnTo>
                  <a:pt x="3243916" y="188181"/>
                </a:lnTo>
                <a:lnTo>
                  <a:pt x="3291306" y="205446"/>
                </a:lnTo>
                <a:lnTo>
                  <a:pt x="3337661" y="223362"/>
                </a:lnTo>
                <a:lnTo>
                  <a:pt x="3382955" y="241916"/>
                </a:lnTo>
                <a:lnTo>
                  <a:pt x="3427161" y="261096"/>
                </a:lnTo>
                <a:lnTo>
                  <a:pt x="3470252" y="280886"/>
                </a:lnTo>
                <a:lnTo>
                  <a:pt x="3512200" y="301275"/>
                </a:lnTo>
                <a:lnTo>
                  <a:pt x="3552980" y="322249"/>
                </a:lnTo>
                <a:lnTo>
                  <a:pt x="3592563" y="343793"/>
                </a:lnTo>
                <a:lnTo>
                  <a:pt x="3630924" y="365895"/>
                </a:lnTo>
                <a:lnTo>
                  <a:pt x="3668035" y="388542"/>
                </a:lnTo>
                <a:lnTo>
                  <a:pt x="3703870" y="411719"/>
                </a:lnTo>
                <a:lnTo>
                  <a:pt x="3738401" y="435414"/>
                </a:lnTo>
                <a:lnTo>
                  <a:pt x="3771601" y="459612"/>
                </a:lnTo>
                <a:lnTo>
                  <a:pt x="3803445" y="484301"/>
                </a:lnTo>
                <a:lnTo>
                  <a:pt x="3833904" y="509467"/>
                </a:lnTo>
                <a:lnTo>
                  <a:pt x="3862952" y="535097"/>
                </a:lnTo>
                <a:lnTo>
                  <a:pt x="3916707" y="587693"/>
                </a:lnTo>
                <a:lnTo>
                  <a:pt x="3964494" y="641982"/>
                </a:lnTo>
                <a:lnTo>
                  <a:pt x="4006100" y="697856"/>
                </a:lnTo>
                <a:lnTo>
                  <a:pt x="4041307" y="755209"/>
                </a:lnTo>
                <a:lnTo>
                  <a:pt x="4069902" y="813931"/>
                </a:lnTo>
                <a:lnTo>
                  <a:pt x="4091668" y="873917"/>
                </a:lnTo>
                <a:lnTo>
                  <a:pt x="4106392" y="935058"/>
                </a:lnTo>
                <a:lnTo>
                  <a:pt x="4113856" y="997246"/>
                </a:lnTo>
                <a:lnTo>
                  <a:pt x="4114800" y="1028700"/>
                </a:lnTo>
                <a:lnTo>
                  <a:pt x="4113856" y="1060153"/>
                </a:lnTo>
                <a:lnTo>
                  <a:pt x="4106392" y="1122341"/>
                </a:lnTo>
                <a:lnTo>
                  <a:pt x="4091668" y="1183482"/>
                </a:lnTo>
                <a:lnTo>
                  <a:pt x="4069902" y="1243468"/>
                </a:lnTo>
                <a:lnTo>
                  <a:pt x="4041307" y="1302190"/>
                </a:lnTo>
                <a:lnTo>
                  <a:pt x="4006100" y="1359543"/>
                </a:lnTo>
                <a:lnTo>
                  <a:pt x="3964494" y="1415417"/>
                </a:lnTo>
                <a:lnTo>
                  <a:pt x="3916707" y="1469706"/>
                </a:lnTo>
                <a:lnTo>
                  <a:pt x="3862952" y="1522302"/>
                </a:lnTo>
                <a:lnTo>
                  <a:pt x="3833904" y="1547932"/>
                </a:lnTo>
                <a:lnTo>
                  <a:pt x="3803445" y="1573098"/>
                </a:lnTo>
                <a:lnTo>
                  <a:pt x="3771601" y="1597787"/>
                </a:lnTo>
                <a:lnTo>
                  <a:pt x="3738401" y="1621985"/>
                </a:lnTo>
                <a:lnTo>
                  <a:pt x="3703870" y="1645680"/>
                </a:lnTo>
                <a:lnTo>
                  <a:pt x="3668035" y="1668857"/>
                </a:lnTo>
                <a:lnTo>
                  <a:pt x="3630924" y="1691504"/>
                </a:lnTo>
                <a:lnTo>
                  <a:pt x="3592563" y="1713606"/>
                </a:lnTo>
                <a:lnTo>
                  <a:pt x="3552980" y="1735150"/>
                </a:lnTo>
                <a:lnTo>
                  <a:pt x="3512200" y="1756124"/>
                </a:lnTo>
                <a:lnTo>
                  <a:pt x="3470252" y="1776513"/>
                </a:lnTo>
                <a:lnTo>
                  <a:pt x="3427161" y="1796303"/>
                </a:lnTo>
                <a:lnTo>
                  <a:pt x="3382955" y="1815483"/>
                </a:lnTo>
                <a:lnTo>
                  <a:pt x="3337661" y="1834037"/>
                </a:lnTo>
                <a:lnTo>
                  <a:pt x="3291306" y="1851953"/>
                </a:lnTo>
                <a:lnTo>
                  <a:pt x="3243916" y="1869218"/>
                </a:lnTo>
                <a:lnTo>
                  <a:pt x="3195518" y="1885817"/>
                </a:lnTo>
                <a:lnTo>
                  <a:pt x="3146140" y="1901737"/>
                </a:lnTo>
                <a:lnTo>
                  <a:pt x="3095808" y="1916966"/>
                </a:lnTo>
                <a:lnTo>
                  <a:pt x="3044549" y="1931489"/>
                </a:lnTo>
                <a:lnTo>
                  <a:pt x="2992390" y="1945292"/>
                </a:lnTo>
                <a:lnTo>
                  <a:pt x="2939358" y="1958364"/>
                </a:lnTo>
                <a:lnTo>
                  <a:pt x="2885480" y="1970689"/>
                </a:lnTo>
                <a:lnTo>
                  <a:pt x="2830782" y="1982255"/>
                </a:lnTo>
                <a:lnTo>
                  <a:pt x="2775292" y="1993049"/>
                </a:lnTo>
                <a:lnTo>
                  <a:pt x="2719037" y="2003056"/>
                </a:lnTo>
                <a:lnTo>
                  <a:pt x="2662043" y="2012263"/>
                </a:lnTo>
                <a:lnTo>
                  <a:pt x="2604337" y="2020658"/>
                </a:lnTo>
                <a:lnTo>
                  <a:pt x="2545947" y="2028226"/>
                </a:lnTo>
                <a:lnTo>
                  <a:pt x="2486899" y="2034953"/>
                </a:lnTo>
                <a:lnTo>
                  <a:pt x="2427219" y="2040828"/>
                </a:lnTo>
                <a:lnTo>
                  <a:pt x="2366936" y="2045835"/>
                </a:lnTo>
                <a:lnTo>
                  <a:pt x="2306075" y="2049963"/>
                </a:lnTo>
                <a:lnTo>
                  <a:pt x="2244665" y="2053196"/>
                </a:lnTo>
                <a:lnTo>
                  <a:pt x="2182730" y="2055522"/>
                </a:lnTo>
                <a:lnTo>
                  <a:pt x="2120300" y="2056928"/>
                </a:lnTo>
                <a:lnTo>
                  <a:pt x="2057400" y="2057400"/>
                </a:lnTo>
                <a:lnTo>
                  <a:pt x="1994499" y="2056928"/>
                </a:lnTo>
                <a:lnTo>
                  <a:pt x="1932069" y="2055522"/>
                </a:lnTo>
                <a:lnTo>
                  <a:pt x="1870134" y="2053196"/>
                </a:lnTo>
                <a:lnTo>
                  <a:pt x="1808724" y="2049963"/>
                </a:lnTo>
                <a:lnTo>
                  <a:pt x="1747863" y="2045835"/>
                </a:lnTo>
                <a:lnTo>
                  <a:pt x="1687580" y="2040828"/>
                </a:lnTo>
                <a:lnTo>
                  <a:pt x="1627900" y="2034953"/>
                </a:lnTo>
                <a:lnTo>
                  <a:pt x="1568852" y="2028226"/>
                </a:lnTo>
                <a:lnTo>
                  <a:pt x="1510462" y="2020658"/>
                </a:lnTo>
                <a:lnTo>
                  <a:pt x="1452756" y="2012263"/>
                </a:lnTo>
                <a:lnTo>
                  <a:pt x="1395762" y="2003056"/>
                </a:lnTo>
                <a:lnTo>
                  <a:pt x="1339507" y="1993049"/>
                </a:lnTo>
                <a:lnTo>
                  <a:pt x="1284017" y="1982255"/>
                </a:lnTo>
                <a:lnTo>
                  <a:pt x="1229319" y="1970689"/>
                </a:lnTo>
                <a:lnTo>
                  <a:pt x="1175441" y="1958364"/>
                </a:lnTo>
                <a:lnTo>
                  <a:pt x="1122409" y="1945292"/>
                </a:lnTo>
                <a:lnTo>
                  <a:pt x="1070250" y="1931489"/>
                </a:lnTo>
                <a:lnTo>
                  <a:pt x="1018991" y="1916966"/>
                </a:lnTo>
                <a:lnTo>
                  <a:pt x="968659" y="1901737"/>
                </a:lnTo>
                <a:lnTo>
                  <a:pt x="919281" y="1885817"/>
                </a:lnTo>
                <a:lnTo>
                  <a:pt x="870883" y="1869218"/>
                </a:lnTo>
                <a:lnTo>
                  <a:pt x="823493" y="1851953"/>
                </a:lnTo>
                <a:lnTo>
                  <a:pt x="777138" y="1834037"/>
                </a:lnTo>
                <a:lnTo>
                  <a:pt x="731844" y="1815483"/>
                </a:lnTo>
                <a:lnTo>
                  <a:pt x="687638" y="1796303"/>
                </a:lnTo>
                <a:lnTo>
                  <a:pt x="644547" y="1776513"/>
                </a:lnTo>
                <a:lnTo>
                  <a:pt x="602599" y="1756124"/>
                </a:lnTo>
                <a:lnTo>
                  <a:pt x="561819" y="1735150"/>
                </a:lnTo>
                <a:lnTo>
                  <a:pt x="522236" y="1713606"/>
                </a:lnTo>
                <a:lnTo>
                  <a:pt x="483875" y="1691504"/>
                </a:lnTo>
                <a:lnTo>
                  <a:pt x="446764" y="1668857"/>
                </a:lnTo>
                <a:lnTo>
                  <a:pt x="410929" y="1645680"/>
                </a:lnTo>
                <a:lnTo>
                  <a:pt x="376398" y="1621985"/>
                </a:lnTo>
                <a:lnTo>
                  <a:pt x="343198" y="1597787"/>
                </a:lnTo>
                <a:lnTo>
                  <a:pt x="311354" y="1573098"/>
                </a:lnTo>
                <a:lnTo>
                  <a:pt x="280895" y="1547932"/>
                </a:lnTo>
                <a:lnTo>
                  <a:pt x="251847" y="1522302"/>
                </a:lnTo>
                <a:lnTo>
                  <a:pt x="198092" y="1469706"/>
                </a:lnTo>
                <a:lnTo>
                  <a:pt x="150305" y="1415417"/>
                </a:lnTo>
                <a:lnTo>
                  <a:pt x="108699" y="1359543"/>
                </a:lnTo>
                <a:lnTo>
                  <a:pt x="73492" y="1302190"/>
                </a:lnTo>
                <a:lnTo>
                  <a:pt x="44897" y="1243468"/>
                </a:lnTo>
                <a:lnTo>
                  <a:pt x="23131" y="1183482"/>
                </a:lnTo>
                <a:lnTo>
                  <a:pt x="8407" y="1122341"/>
                </a:lnTo>
                <a:lnTo>
                  <a:pt x="943" y="1060153"/>
                </a:lnTo>
                <a:lnTo>
                  <a:pt x="0" y="10287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2057336"/>
            <a:ext cx="4989576" cy="389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marL="455930" algn="ctr">
              <a:lnSpc>
                <a:spcPct val="100000"/>
              </a:lnSpc>
              <a:spcBef>
                <a:spcPts val="10"/>
              </a:spcBef>
            </a:pPr>
            <a:r>
              <a:rPr b="0" spc="-20" dirty="0">
                <a:latin typeface="Arial"/>
                <a:cs typeface="Arial"/>
              </a:rPr>
              <a:t>Warning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Labels</a:t>
            </a:r>
          </a:p>
        </p:txBody>
      </p:sp>
      <p:sp>
        <p:nvSpPr>
          <p:cNvPr id="4" name="object 4"/>
          <p:cNvSpPr/>
          <p:nvPr/>
        </p:nvSpPr>
        <p:spPr>
          <a:xfrm>
            <a:off x="1739477" y="2025712"/>
            <a:ext cx="5817870" cy="3568700"/>
          </a:xfrm>
          <a:custGeom>
            <a:avLst/>
            <a:gdLst/>
            <a:ahLst/>
            <a:cxnLst/>
            <a:rect l="l" t="t" r="r" b="b"/>
            <a:pathLst>
              <a:path w="5817870" h="3568700">
                <a:moveTo>
                  <a:pt x="54397" y="3054414"/>
                </a:moveTo>
                <a:lnTo>
                  <a:pt x="33563" y="3001028"/>
                </a:lnTo>
                <a:lnTo>
                  <a:pt x="17790" y="2946043"/>
                </a:lnTo>
                <a:lnTo>
                  <a:pt x="7002" y="2889542"/>
                </a:lnTo>
                <a:lnTo>
                  <a:pt x="1123" y="2831611"/>
                </a:lnTo>
                <a:lnTo>
                  <a:pt x="0" y="2802136"/>
                </a:lnTo>
                <a:lnTo>
                  <a:pt x="75" y="2772334"/>
                </a:lnTo>
                <a:lnTo>
                  <a:pt x="3781" y="2711796"/>
                </a:lnTo>
                <a:lnTo>
                  <a:pt x="12166" y="2650079"/>
                </a:lnTo>
                <a:lnTo>
                  <a:pt x="25152" y="2587270"/>
                </a:lnTo>
                <a:lnTo>
                  <a:pt x="42663" y="2523451"/>
                </a:lnTo>
                <a:lnTo>
                  <a:pt x="64621" y="2458708"/>
                </a:lnTo>
                <a:lnTo>
                  <a:pt x="90951" y="2393125"/>
                </a:lnTo>
                <a:lnTo>
                  <a:pt x="121575" y="2326786"/>
                </a:lnTo>
                <a:lnTo>
                  <a:pt x="156417" y="2259776"/>
                </a:lnTo>
                <a:lnTo>
                  <a:pt x="175396" y="2226045"/>
                </a:lnTo>
                <a:lnTo>
                  <a:pt x="195400" y="2192178"/>
                </a:lnTo>
                <a:lnTo>
                  <a:pt x="216421" y="2158185"/>
                </a:lnTo>
                <a:lnTo>
                  <a:pt x="238448" y="2124077"/>
                </a:lnTo>
                <a:lnTo>
                  <a:pt x="261472" y="2089864"/>
                </a:lnTo>
                <a:lnTo>
                  <a:pt x="285483" y="2055557"/>
                </a:lnTo>
                <a:lnTo>
                  <a:pt x="310472" y="2021167"/>
                </a:lnTo>
                <a:lnTo>
                  <a:pt x="336429" y="1986704"/>
                </a:lnTo>
                <a:lnTo>
                  <a:pt x="363345" y="1952178"/>
                </a:lnTo>
                <a:lnTo>
                  <a:pt x="391210" y="1917600"/>
                </a:lnTo>
                <a:lnTo>
                  <a:pt x="420014" y="1882981"/>
                </a:lnTo>
                <a:lnTo>
                  <a:pt x="449748" y="1848331"/>
                </a:lnTo>
                <a:lnTo>
                  <a:pt x="480402" y="1813660"/>
                </a:lnTo>
                <a:lnTo>
                  <a:pt x="511967" y="1778980"/>
                </a:lnTo>
                <a:lnTo>
                  <a:pt x="544432" y="1744301"/>
                </a:lnTo>
                <a:lnTo>
                  <a:pt x="577789" y="1709632"/>
                </a:lnTo>
                <a:lnTo>
                  <a:pt x="612029" y="1674986"/>
                </a:lnTo>
                <a:lnTo>
                  <a:pt x="647140" y="1640372"/>
                </a:lnTo>
                <a:lnTo>
                  <a:pt x="683114" y="1605801"/>
                </a:lnTo>
                <a:lnTo>
                  <a:pt x="719941" y="1571284"/>
                </a:lnTo>
                <a:lnTo>
                  <a:pt x="757612" y="1536830"/>
                </a:lnTo>
                <a:lnTo>
                  <a:pt x="796116" y="1502451"/>
                </a:lnTo>
                <a:lnTo>
                  <a:pt x="835445" y="1468157"/>
                </a:lnTo>
                <a:lnTo>
                  <a:pt x="875589" y="1433959"/>
                </a:lnTo>
                <a:lnTo>
                  <a:pt x="916537" y="1399866"/>
                </a:lnTo>
                <a:lnTo>
                  <a:pt x="958282" y="1365891"/>
                </a:lnTo>
                <a:lnTo>
                  <a:pt x="1000812" y="1332043"/>
                </a:lnTo>
                <a:lnTo>
                  <a:pt x="1044119" y="1298332"/>
                </a:lnTo>
                <a:lnTo>
                  <a:pt x="1088192" y="1264770"/>
                </a:lnTo>
                <a:lnTo>
                  <a:pt x="1133023" y="1231367"/>
                </a:lnTo>
                <a:lnTo>
                  <a:pt x="1178601" y="1198133"/>
                </a:lnTo>
                <a:lnTo>
                  <a:pt x="1224917" y="1165079"/>
                </a:lnTo>
                <a:lnTo>
                  <a:pt x="1271962" y="1132215"/>
                </a:lnTo>
                <a:lnTo>
                  <a:pt x="1319726" y="1099553"/>
                </a:lnTo>
                <a:lnTo>
                  <a:pt x="1368199" y="1067102"/>
                </a:lnTo>
                <a:lnTo>
                  <a:pt x="1417371" y="1034873"/>
                </a:lnTo>
                <a:lnTo>
                  <a:pt x="1467234" y="1002877"/>
                </a:lnTo>
                <a:lnTo>
                  <a:pt x="1517777" y="971124"/>
                </a:lnTo>
                <a:lnTo>
                  <a:pt x="1568991" y="939625"/>
                </a:lnTo>
                <a:lnTo>
                  <a:pt x="1620867" y="908390"/>
                </a:lnTo>
                <a:lnTo>
                  <a:pt x="1673394" y="877429"/>
                </a:lnTo>
                <a:lnTo>
                  <a:pt x="1726563" y="846755"/>
                </a:lnTo>
                <a:lnTo>
                  <a:pt x="1780365" y="816376"/>
                </a:lnTo>
                <a:lnTo>
                  <a:pt x="1834790" y="786303"/>
                </a:lnTo>
                <a:lnTo>
                  <a:pt x="1889828" y="756547"/>
                </a:lnTo>
                <a:lnTo>
                  <a:pt x="1945470" y="727119"/>
                </a:lnTo>
                <a:lnTo>
                  <a:pt x="2001706" y="698029"/>
                </a:lnTo>
                <a:lnTo>
                  <a:pt x="2058527" y="669288"/>
                </a:lnTo>
                <a:lnTo>
                  <a:pt x="2115923" y="640906"/>
                </a:lnTo>
                <a:lnTo>
                  <a:pt x="2173884" y="612893"/>
                </a:lnTo>
                <a:lnTo>
                  <a:pt x="2232401" y="585261"/>
                </a:lnTo>
                <a:lnTo>
                  <a:pt x="2291465" y="558019"/>
                </a:lnTo>
                <a:lnTo>
                  <a:pt x="2351065" y="531178"/>
                </a:lnTo>
                <a:lnTo>
                  <a:pt x="2410904" y="504871"/>
                </a:lnTo>
                <a:lnTo>
                  <a:pt x="2470682" y="479231"/>
                </a:lnTo>
                <a:lnTo>
                  <a:pt x="2530385" y="454258"/>
                </a:lnTo>
                <a:lnTo>
                  <a:pt x="2589998" y="429952"/>
                </a:lnTo>
                <a:lnTo>
                  <a:pt x="2649506" y="406314"/>
                </a:lnTo>
                <a:lnTo>
                  <a:pt x="2708897" y="383343"/>
                </a:lnTo>
                <a:lnTo>
                  <a:pt x="2768155" y="361040"/>
                </a:lnTo>
                <a:lnTo>
                  <a:pt x="2827267" y="339404"/>
                </a:lnTo>
                <a:lnTo>
                  <a:pt x="2886217" y="318436"/>
                </a:lnTo>
                <a:lnTo>
                  <a:pt x="2944992" y="298136"/>
                </a:lnTo>
                <a:lnTo>
                  <a:pt x="3003578" y="278504"/>
                </a:lnTo>
                <a:lnTo>
                  <a:pt x="3061960" y="259540"/>
                </a:lnTo>
                <a:lnTo>
                  <a:pt x="3120124" y="241243"/>
                </a:lnTo>
                <a:lnTo>
                  <a:pt x="3178056" y="223615"/>
                </a:lnTo>
                <a:lnTo>
                  <a:pt x="3235741" y="206655"/>
                </a:lnTo>
                <a:lnTo>
                  <a:pt x="3293166" y="190363"/>
                </a:lnTo>
                <a:lnTo>
                  <a:pt x="3350315" y="174739"/>
                </a:lnTo>
                <a:lnTo>
                  <a:pt x="3407176" y="159784"/>
                </a:lnTo>
                <a:lnTo>
                  <a:pt x="3463733" y="145497"/>
                </a:lnTo>
                <a:lnTo>
                  <a:pt x="3519972" y="131878"/>
                </a:lnTo>
                <a:lnTo>
                  <a:pt x="3575880" y="118928"/>
                </a:lnTo>
                <a:lnTo>
                  <a:pt x="3631441" y="106647"/>
                </a:lnTo>
                <a:lnTo>
                  <a:pt x="3686642" y="95034"/>
                </a:lnTo>
                <a:lnTo>
                  <a:pt x="3741468" y="84091"/>
                </a:lnTo>
                <a:lnTo>
                  <a:pt x="3795905" y="73816"/>
                </a:lnTo>
                <a:lnTo>
                  <a:pt x="3849939" y="64210"/>
                </a:lnTo>
                <a:lnTo>
                  <a:pt x="3903556" y="55272"/>
                </a:lnTo>
                <a:lnTo>
                  <a:pt x="3956741" y="47004"/>
                </a:lnTo>
                <a:lnTo>
                  <a:pt x="4009480" y="39405"/>
                </a:lnTo>
                <a:lnTo>
                  <a:pt x="4061759" y="32476"/>
                </a:lnTo>
                <a:lnTo>
                  <a:pt x="4113563" y="26215"/>
                </a:lnTo>
                <a:lnTo>
                  <a:pt x="4164879" y="20624"/>
                </a:lnTo>
                <a:lnTo>
                  <a:pt x="4215692" y="15702"/>
                </a:lnTo>
                <a:lnTo>
                  <a:pt x="4265988" y="11450"/>
                </a:lnTo>
                <a:lnTo>
                  <a:pt x="4315752" y="7867"/>
                </a:lnTo>
                <a:lnTo>
                  <a:pt x="4364971" y="4954"/>
                </a:lnTo>
                <a:lnTo>
                  <a:pt x="4413630" y="2711"/>
                </a:lnTo>
                <a:lnTo>
                  <a:pt x="4461715" y="1137"/>
                </a:lnTo>
                <a:lnTo>
                  <a:pt x="4509211" y="233"/>
                </a:lnTo>
                <a:lnTo>
                  <a:pt x="4556105" y="0"/>
                </a:lnTo>
                <a:lnTo>
                  <a:pt x="4602382" y="436"/>
                </a:lnTo>
                <a:lnTo>
                  <a:pt x="4648027" y="1542"/>
                </a:lnTo>
                <a:lnTo>
                  <a:pt x="4693028" y="3318"/>
                </a:lnTo>
                <a:lnTo>
                  <a:pt x="4737369" y="5764"/>
                </a:lnTo>
                <a:lnTo>
                  <a:pt x="4781036" y="8881"/>
                </a:lnTo>
                <a:lnTo>
                  <a:pt x="4824014" y="12668"/>
                </a:lnTo>
                <a:lnTo>
                  <a:pt x="4866291" y="17125"/>
                </a:lnTo>
                <a:lnTo>
                  <a:pt x="4907851" y="22253"/>
                </a:lnTo>
                <a:lnTo>
                  <a:pt x="4948680" y="28052"/>
                </a:lnTo>
                <a:lnTo>
                  <a:pt x="4988764" y="34521"/>
                </a:lnTo>
                <a:lnTo>
                  <a:pt x="5028088" y="41661"/>
                </a:lnTo>
                <a:lnTo>
                  <a:pt x="5066640" y="49471"/>
                </a:lnTo>
                <a:lnTo>
                  <a:pt x="5104403" y="57952"/>
                </a:lnTo>
                <a:lnTo>
                  <a:pt x="5177509" y="76928"/>
                </a:lnTo>
                <a:lnTo>
                  <a:pt x="5247292" y="98587"/>
                </a:lnTo>
                <a:lnTo>
                  <a:pt x="5313640" y="122932"/>
                </a:lnTo>
                <a:lnTo>
                  <a:pt x="5376437" y="149961"/>
                </a:lnTo>
                <a:lnTo>
                  <a:pt x="5435570" y="179677"/>
                </a:lnTo>
                <a:lnTo>
                  <a:pt x="5490925" y="212079"/>
                </a:lnTo>
                <a:lnTo>
                  <a:pt x="5542388" y="247168"/>
                </a:lnTo>
                <a:lnTo>
                  <a:pt x="5589844" y="284944"/>
                </a:lnTo>
                <a:lnTo>
                  <a:pt x="5633181" y="325409"/>
                </a:lnTo>
                <a:lnTo>
                  <a:pt x="5672283" y="368562"/>
                </a:lnTo>
                <a:lnTo>
                  <a:pt x="5707038" y="414405"/>
                </a:lnTo>
                <a:lnTo>
                  <a:pt x="5737330" y="462938"/>
                </a:lnTo>
                <a:lnTo>
                  <a:pt x="5763047" y="514160"/>
                </a:lnTo>
                <a:lnTo>
                  <a:pt x="5783881" y="567547"/>
                </a:lnTo>
                <a:lnTo>
                  <a:pt x="5799653" y="622532"/>
                </a:lnTo>
                <a:lnTo>
                  <a:pt x="5810441" y="679033"/>
                </a:lnTo>
                <a:lnTo>
                  <a:pt x="5816321" y="736964"/>
                </a:lnTo>
                <a:lnTo>
                  <a:pt x="5817444" y="766439"/>
                </a:lnTo>
                <a:lnTo>
                  <a:pt x="5817369" y="796240"/>
                </a:lnTo>
                <a:lnTo>
                  <a:pt x="5813662" y="856779"/>
                </a:lnTo>
                <a:lnTo>
                  <a:pt x="5805277" y="918496"/>
                </a:lnTo>
                <a:lnTo>
                  <a:pt x="5792291" y="981305"/>
                </a:lnTo>
                <a:lnTo>
                  <a:pt x="5774781" y="1045124"/>
                </a:lnTo>
                <a:lnTo>
                  <a:pt x="5752822" y="1109867"/>
                </a:lnTo>
                <a:lnTo>
                  <a:pt x="5726492" y="1175450"/>
                </a:lnTo>
                <a:lnTo>
                  <a:pt x="5695868" y="1241789"/>
                </a:lnTo>
                <a:lnTo>
                  <a:pt x="5661026" y="1308799"/>
                </a:lnTo>
                <a:lnTo>
                  <a:pt x="5642047" y="1342530"/>
                </a:lnTo>
                <a:lnTo>
                  <a:pt x="5622043" y="1376397"/>
                </a:lnTo>
                <a:lnTo>
                  <a:pt x="5601022" y="1410390"/>
                </a:lnTo>
                <a:lnTo>
                  <a:pt x="5578995" y="1444498"/>
                </a:lnTo>
                <a:lnTo>
                  <a:pt x="5555972" y="1478711"/>
                </a:lnTo>
                <a:lnTo>
                  <a:pt x="5531960" y="1513018"/>
                </a:lnTo>
                <a:lnTo>
                  <a:pt x="5506971" y="1547408"/>
                </a:lnTo>
                <a:lnTo>
                  <a:pt x="5481014" y="1581871"/>
                </a:lnTo>
                <a:lnTo>
                  <a:pt x="5454098" y="1616397"/>
                </a:lnTo>
                <a:lnTo>
                  <a:pt x="5426234" y="1650975"/>
                </a:lnTo>
                <a:lnTo>
                  <a:pt x="5397430" y="1685594"/>
                </a:lnTo>
                <a:lnTo>
                  <a:pt x="5367696" y="1720244"/>
                </a:lnTo>
                <a:lnTo>
                  <a:pt x="5337042" y="1754915"/>
                </a:lnTo>
                <a:lnTo>
                  <a:pt x="5305477" y="1789595"/>
                </a:lnTo>
                <a:lnTo>
                  <a:pt x="5273011" y="1824274"/>
                </a:lnTo>
                <a:lnTo>
                  <a:pt x="5239654" y="1858942"/>
                </a:lnTo>
                <a:lnTo>
                  <a:pt x="5205415" y="1893589"/>
                </a:lnTo>
                <a:lnTo>
                  <a:pt x="5170303" y="1928203"/>
                </a:lnTo>
                <a:lnTo>
                  <a:pt x="5134329" y="1962774"/>
                </a:lnTo>
                <a:lnTo>
                  <a:pt x="5097502" y="1997291"/>
                </a:lnTo>
                <a:lnTo>
                  <a:pt x="5059832" y="2031745"/>
                </a:lnTo>
                <a:lnTo>
                  <a:pt x="5021327" y="2066124"/>
                </a:lnTo>
                <a:lnTo>
                  <a:pt x="4981998" y="2100418"/>
                </a:lnTo>
                <a:lnTo>
                  <a:pt x="4941855" y="2134616"/>
                </a:lnTo>
                <a:lnTo>
                  <a:pt x="4900906" y="2168709"/>
                </a:lnTo>
                <a:lnTo>
                  <a:pt x="4859162" y="2202684"/>
                </a:lnTo>
                <a:lnTo>
                  <a:pt x="4816631" y="2236532"/>
                </a:lnTo>
                <a:lnTo>
                  <a:pt x="4773325" y="2270243"/>
                </a:lnTo>
                <a:lnTo>
                  <a:pt x="4729251" y="2303805"/>
                </a:lnTo>
                <a:lnTo>
                  <a:pt x="4684421" y="2337208"/>
                </a:lnTo>
                <a:lnTo>
                  <a:pt x="4638842" y="2370442"/>
                </a:lnTo>
                <a:lnTo>
                  <a:pt x="4592526" y="2403496"/>
                </a:lnTo>
                <a:lnTo>
                  <a:pt x="4545481" y="2436360"/>
                </a:lnTo>
                <a:lnTo>
                  <a:pt x="4497718" y="2469022"/>
                </a:lnTo>
                <a:lnTo>
                  <a:pt x="4449245" y="2501473"/>
                </a:lnTo>
                <a:lnTo>
                  <a:pt x="4400072" y="2533702"/>
                </a:lnTo>
                <a:lnTo>
                  <a:pt x="4350209" y="2565698"/>
                </a:lnTo>
                <a:lnTo>
                  <a:pt x="4299666" y="2597451"/>
                </a:lnTo>
                <a:lnTo>
                  <a:pt x="4248452" y="2628950"/>
                </a:lnTo>
                <a:lnTo>
                  <a:pt x="4196577" y="2660185"/>
                </a:lnTo>
                <a:lnTo>
                  <a:pt x="4144050" y="2691146"/>
                </a:lnTo>
                <a:lnTo>
                  <a:pt x="4090880" y="2721820"/>
                </a:lnTo>
                <a:lnTo>
                  <a:pt x="4037079" y="2752199"/>
                </a:lnTo>
                <a:lnTo>
                  <a:pt x="3982654" y="2782272"/>
                </a:lnTo>
                <a:lnTo>
                  <a:pt x="3927615" y="2812027"/>
                </a:lnTo>
                <a:lnTo>
                  <a:pt x="3871973" y="2841456"/>
                </a:lnTo>
                <a:lnTo>
                  <a:pt x="3815737" y="2870546"/>
                </a:lnTo>
                <a:lnTo>
                  <a:pt x="3758916" y="2899287"/>
                </a:lnTo>
                <a:lnTo>
                  <a:pt x="3701521" y="2927669"/>
                </a:lnTo>
                <a:lnTo>
                  <a:pt x="3643559" y="2955682"/>
                </a:lnTo>
                <a:lnTo>
                  <a:pt x="3585042" y="2983314"/>
                </a:lnTo>
                <a:lnTo>
                  <a:pt x="3525979" y="3010556"/>
                </a:lnTo>
                <a:lnTo>
                  <a:pt x="3466379" y="3037396"/>
                </a:lnTo>
                <a:lnTo>
                  <a:pt x="3406539" y="3063703"/>
                </a:lnTo>
                <a:lnTo>
                  <a:pt x="3346761" y="3089341"/>
                </a:lnTo>
                <a:lnTo>
                  <a:pt x="3287059" y="3114313"/>
                </a:lnTo>
                <a:lnTo>
                  <a:pt x="3227446" y="3138617"/>
                </a:lnTo>
                <a:lnTo>
                  <a:pt x="3167937" y="3162255"/>
                </a:lnTo>
                <a:lnTo>
                  <a:pt x="3108546" y="3185224"/>
                </a:lnTo>
                <a:lnTo>
                  <a:pt x="3049288" y="3207526"/>
                </a:lnTo>
                <a:lnTo>
                  <a:pt x="2990177" y="3229161"/>
                </a:lnTo>
                <a:lnTo>
                  <a:pt x="2931226" y="3250127"/>
                </a:lnTo>
                <a:lnTo>
                  <a:pt x="2872451" y="3270427"/>
                </a:lnTo>
                <a:lnTo>
                  <a:pt x="2813865" y="3290058"/>
                </a:lnTo>
                <a:lnTo>
                  <a:pt x="2755483" y="3309021"/>
                </a:lnTo>
                <a:lnTo>
                  <a:pt x="2697319" y="3327317"/>
                </a:lnTo>
                <a:lnTo>
                  <a:pt x="2639388" y="3344944"/>
                </a:lnTo>
                <a:lnTo>
                  <a:pt x="2581702" y="3361904"/>
                </a:lnTo>
                <a:lnTo>
                  <a:pt x="2524278" y="3378195"/>
                </a:lnTo>
                <a:lnTo>
                  <a:pt x="2467128" y="3393818"/>
                </a:lnTo>
                <a:lnTo>
                  <a:pt x="2410267" y="3408773"/>
                </a:lnTo>
                <a:lnTo>
                  <a:pt x="2353710" y="3423059"/>
                </a:lnTo>
                <a:lnTo>
                  <a:pt x="2297471" y="3436677"/>
                </a:lnTo>
                <a:lnTo>
                  <a:pt x="2241563" y="3449626"/>
                </a:lnTo>
                <a:lnTo>
                  <a:pt x="2186002" y="3461907"/>
                </a:lnTo>
                <a:lnTo>
                  <a:pt x="2130801" y="3473519"/>
                </a:lnTo>
                <a:lnTo>
                  <a:pt x="2075975" y="3484463"/>
                </a:lnTo>
                <a:lnTo>
                  <a:pt x="2021538" y="3494737"/>
                </a:lnTo>
                <a:lnTo>
                  <a:pt x="1967504" y="3504343"/>
                </a:lnTo>
                <a:lnTo>
                  <a:pt x="1913887" y="3513280"/>
                </a:lnTo>
                <a:lnTo>
                  <a:pt x="1860702" y="3521547"/>
                </a:lnTo>
                <a:lnTo>
                  <a:pt x="1807963" y="3529146"/>
                </a:lnTo>
                <a:lnTo>
                  <a:pt x="1755685" y="3536076"/>
                </a:lnTo>
                <a:lnTo>
                  <a:pt x="1703880" y="3542336"/>
                </a:lnTo>
                <a:lnTo>
                  <a:pt x="1652564" y="3547927"/>
                </a:lnTo>
                <a:lnTo>
                  <a:pt x="1601751" y="3552849"/>
                </a:lnTo>
                <a:lnTo>
                  <a:pt x="1551455" y="3557101"/>
                </a:lnTo>
                <a:lnTo>
                  <a:pt x="1501691" y="3560684"/>
                </a:lnTo>
                <a:lnTo>
                  <a:pt x="1452472" y="3563597"/>
                </a:lnTo>
                <a:lnTo>
                  <a:pt x="1403813" y="3565840"/>
                </a:lnTo>
                <a:lnTo>
                  <a:pt x="1355729" y="3567414"/>
                </a:lnTo>
                <a:lnTo>
                  <a:pt x="1308232" y="3568318"/>
                </a:lnTo>
                <a:lnTo>
                  <a:pt x="1261339" y="3568552"/>
                </a:lnTo>
                <a:lnTo>
                  <a:pt x="1215062" y="3568116"/>
                </a:lnTo>
                <a:lnTo>
                  <a:pt x="1169416" y="3567010"/>
                </a:lnTo>
                <a:lnTo>
                  <a:pt x="1124415" y="3565234"/>
                </a:lnTo>
                <a:lnTo>
                  <a:pt x="1080075" y="3562788"/>
                </a:lnTo>
                <a:lnTo>
                  <a:pt x="1036408" y="3559671"/>
                </a:lnTo>
                <a:lnTo>
                  <a:pt x="993429" y="3555884"/>
                </a:lnTo>
                <a:lnTo>
                  <a:pt x="951152" y="3551427"/>
                </a:lnTo>
                <a:lnTo>
                  <a:pt x="909593" y="3546300"/>
                </a:lnTo>
                <a:lnTo>
                  <a:pt x="868763" y="3540502"/>
                </a:lnTo>
                <a:lnTo>
                  <a:pt x="828679" y="3534033"/>
                </a:lnTo>
                <a:lnTo>
                  <a:pt x="789355" y="3526894"/>
                </a:lnTo>
                <a:lnTo>
                  <a:pt x="750804" y="3519084"/>
                </a:lnTo>
                <a:lnTo>
                  <a:pt x="713041" y="3510603"/>
                </a:lnTo>
                <a:lnTo>
                  <a:pt x="639935" y="3491629"/>
                </a:lnTo>
                <a:lnTo>
                  <a:pt x="570151" y="3469970"/>
                </a:lnTo>
                <a:lnTo>
                  <a:pt x="503804" y="3445627"/>
                </a:lnTo>
                <a:lnTo>
                  <a:pt x="441006" y="3418599"/>
                </a:lnTo>
                <a:lnTo>
                  <a:pt x="381873" y="3388885"/>
                </a:lnTo>
                <a:lnTo>
                  <a:pt x="326518" y="3356484"/>
                </a:lnTo>
                <a:lnTo>
                  <a:pt x="275056" y="3321397"/>
                </a:lnTo>
                <a:lnTo>
                  <a:pt x="227599" y="3283622"/>
                </a:lnTo>
                <a:lnTo>
                  <a:pt x="184263" y="3243159"/>
                </a:lnTo>
                <a:lnTo>
                  <a:pt x="145160" y="3200007"/>
                </a:lnTo>
                <a:lnTo>
                  <a:pt x="110406" y="3154166"/>
                </a:lnTo>
                <a:lnTo>
                  <a:pt x="80113" y="3105636"/>
                </a:lnTo>
                <a:lnTo>
                  <a:pt x="54397" y="3054414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286000"/>
            <a:ext cx="7010400" cy="387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869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marL="303530" algn="ctr">
              <a:lnSpc>
                <a:spcPct val="100000"/>
              </a:lnSpc>
              <a:spcBef>
                <a:spcPts val="10"/>
              </a:spcBef>
            </a:pPr>
            <a:r>
              <a:rPr b="0" spc="-20" dirty="0">
                <a:latin typeface="Arial"/>
                <a:cs typeface="Arial"/>
              </a:rPr>
              <a:t>Warning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Labels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16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b="0" spc="-35" dirty="0">
                <a:latin typeface="Arial"/>
                <a:cs typeface="Arial"/>
              </a:rPr>
              <a:t>Wall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043571"/>
            <a:ext cx="7563484" cy="404495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Reducing </a:t>
            </a:r>
            <a:r>
              <a:rPr sz="3200" dirty="0">
                <a:latin typeface="Arial"/>
                <a:cs typeface="Arial"/>
              </a:rPr>
              <a:t>listed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clearances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Approved </a:t>
            </a:r>
            <a:r>
              <a:rPr sz="2800" dirty="0">
                <a:latin typeface="Arial"/>
                <a:cs typeface="Arial"/>
              </a:rPr>
              <a:t>site-built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Listed manufactured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Clearance reduction </a:t>
            </a:r>
            <a:r>
              <a:rPr sz="3200" dirty="0">
                <a:latin typeface="Arial"/>
                <a:cs typeface="Arial"/>
              </a:rPr>
              <a:t>systems can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D1F15"/>
                </a:solidFill>
                <a:latin typeface="Arial"/>
                <a:cs typeface="Arial"/>
              </a:rPr>
              <a:t>NOT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reduce </a:t>
            </a:r>
            <a:r>
              <a:rPr sz="3200" spc="-5" dirty="0">
                <a:latin typeface="Arial"/>
                <a:cs typeface="Arial"/>
              </a:rPr>
              <a:t>clearance </a:t>
            </a:r>
            <a:r>
              <a:rPr sz="3200" dirty="0">
                <a:latin typeface="Arial"/>
                <a:cs typeface="Arial"/>
              </a:rPr>
              <a:t>to less </a:t>
            </a:r>
            <a:r>
              <a:rPr sz="3200" spc="-5" dirty="0">
                <a:latin typeface="Arial"/>
                <a:cs typeface="Arial"/>
              </a:rPr>
              <a:t>than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12"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2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Clearances less than 12" can only be listed  clearance, specific by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manufacturer.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08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b="0" spc="-35" dirty="0">
                <a:latin typeface="Arial"/>
                <a:cs typeface="Arial"/>
              </a:rPr>
              <a:t>Wall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Protection</a:t>
            </a:r>
          </a:p>
        </p:txBody>
      </p:sp>
      <p:sp>
        <p:nvSpPr>
          <p:cNvPr id="5" name="object 5"/>
          <p:cNvSpPr/>
          <p:nvPr/>
        </p:nvSpPr>
        <p:spPr>
          <a:xfrm>
            <a:off x="5791200" y="5954712"/>
            <a:ext cx="2908300" cy="446405"/>
          </a:xfrm>
          <a:custGeom>
            <a:avLst/>
            <a:gdLst/>
            <a:ahLst/>
            <a:cxnLst/>
            <a:rect l="l" t="t" r="r" b="b"/>
            <a:pathLst>
              <a:path w="2908300" h="446404">
                <a:moveTo>
                  <a:pt x="0" y="446087"/>
                </a:moveTo>
                <a:lnTo>
                  <a:pt x="2908300" y="446087"/>
                </a:lnTo>
                <a:lnTo>
                  <a:pt x="2908300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5954712"/>
            <a:ext cx="2908300" cy="446405"/>
          </a:xfrm>
          <a:custGeom>
            <a:avLst/>
            <a:gdLst/>
            <a:ahLst/>
            <a:cxnLst/>
            <a:rect l="l" t="t" r="r" b="b"/>
            <a:pathLst>
              <a:path w="2908300" h="446404">
                <a:moveTo>
                  <a:pt x="0" y="446087"/>
                </a:moveTo>
                <a:lnTo>
                  <a:pt x="2908300" y="446087"/>
                </a:lnTo>
                <a:lnTo>
                  <a:pt x="2908300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3250" y="1671701"/>
          <a:ext cx="8104505" cy="483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0551"/>
                <a:gridCol w="1425575"/>
                <a:gridCol w="1489075"/>
              </a:tblGrid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Wall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Ceiling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3½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masonry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2000" b="1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000" b="1" spc="-16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2400" spc="-1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5090" marR="101726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½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noncombustible board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1"  insulation, </a:t>
                      </a:r>
                      <a:r>
                        <a:rPr sz="2000" b="1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000" b="1" spc="-9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4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33%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Min.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24 gage sheet metal / spaced out</a:t>
                      </a:r>
                      <a:r>
                        <a:rPr sz="20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3½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masonry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/ spaced out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400" spc="-10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6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½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"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noncombustible </a:t>
                      </a:r>
                      <a:r>
                        <a:rPr sz="2000" b="1" spc="0" dirty="0">
                          <a:latin typeface="Arial"/>
                          <a:cs typeface="Arial"/>
                        </a:rPr>
                        <a:t>wall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20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spaced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"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5" dirty="0">
                          <a:solidFill>
                            <a:srgbClr val="1847B1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Listed prefabricated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systems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Manufacturer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704201" y="2590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4201" y="4800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5733" y="385013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Clearances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59765" y="996441"/>
            <a:ext cx="7555865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2875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800000"/>
                </a:solidFill>
                <a:latin typeface="Arial"/>
                <a:cs typeface="Arial"/>
              </a:rPr>
              <a:t>Wall </a:t>
            </a:r>
            <a:r>
              <a:rPr sz="3600" spc="-5" dirty="0">
                <a:solidFill>
                  <a:srgbClr val="800000"/>
                </a:solidFill>
                <a:latin typeface="Arial"/>
                <a:cs typeface="Arial"/>
              </a:rPr>
              <a:t>Protection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1" </a:t>
            </a:r>
            <a:r>
              <a:rPr sz="3200" spc="-5" dirty="0">
                <a:latin typeface="Arial"/>
                <a:cs typeface="Arial"/>
              </a:rPr>
              <a:t>air </a:t>
            </a:r>
            <a:r>
              <a:rPr sz="3200" dirty="0">
                <a:latin typeface="Arial"/>
                <a:cs typeface="Arial"/>
              </a:rPr>
              <a:t>space gives </a:t>
            </a:r>
            <a:r>
              <a:rPr sz="3200" spc="-5" dirty="0">
                <a:latin typeface="Arial"/>
                <a:cs typeface="Arial"/>
              </a:rPr>
              <a:t>greatest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reduction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Converts radiant energy to convection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Rising warm air pulls in cool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4050" y="3041650"/>
            <a:ext cx="2952750" cy="338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492" y="6454546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AD1F15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085" y="545033"/>
            <a:ext cx="5497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Vent </a:t>
            </a:r>
            <a:r>
              <a:rPr sz="4000" spc="-5" dirty="0"/>
              <a:t>System Purposes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981936"/>
            <a:ext cx="7653020" cy="32327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Remove combustion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by-products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Protect </a:t>
            </a:r>
            <a:r>
              <a:rPr sz="3200" dirty="0">
                <a:latin typeface="Arial"/>
                <a:cs typeface="Arial"/>
              </a:rPr>
              <a:t>combustibles from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heat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Airspace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Remember: combustibles can ignite with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contact from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Obtain </a:t>
            </a:r>
            <a:r>
              <a:rPr sz="3200" spc="-5" dirty="0">
                <a:latin typeface="Arial"/>
                <a:cs typeface="Arial"/>
              </a:rPr>
              <a:t>adequate combustion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5250" y="1198625"/>
            <a:ext cx="3816350" cy="405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1798" y="568198"/>
            <a:ext cx="668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House </a:t>
            </a:r>
            <a:r>
              <a:rPr sz="4000" spc="-5" dirty="0"/>
              <a:t>Pressure</a:t>
            </a:r>
            <a:r>
              <a:rPr sz="4000" spc="-25" dirty="0"/>
              <a:t> </a:t>
            </a:r>
            <a:r>
              <a:rPr sz="4000" spc="-5" dirty="0"/>
              <a:t>Conditions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45465" y="1652397"/>
            <a:ext cx="3641090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Sources that </a:t>
            </a:r>
            <a:r>
              <a:rPr sz="1800" spc="-10" dirty="0">
                <a:latin typeface="Arial"/>
                <a:cs typeface="Arial"/>
              </a:rPr>
              <a:t>exhaust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air: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ts val="24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Kitchen range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fans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Clothes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dryers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Central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vacuum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Gas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furnace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spc="-15" dirty="0">
                <a:latin typeface="Arial"/>
                <a:cs typeface="Arial"/>
              </a:rPr>
              <a:t>Water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heaters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buClr>
                <a:srgbClr val="800000"/>
              </a:buClr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Recessed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lighting</a:t>
            </a:r>
            <a:endParaRPr sz="2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buClr>
                <a:srgbClr val="800000"/>
              </a:buClr>
              <a:buChar char="•"/>
              <a:tabLst>
                <a:tab pos="358140" algn="l"/>
                <a:tab pos="358775" algn="l"/>
              </a:tabLst>
            </a:pPr>
            <a:r>
              <a:rPr sz="2000" dirty="0">
                <a:latin typeface="Arial"/>
                <a:cs typeface="Arial"/>
              </a:rPr>
              <a:t>Additional hearth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appliances,</a:t>
            </a:r>
            <a:endParaRPr sz="20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758825" algn="l"/>
                <a:tab pos="759460" algn="l"/>
              </a:tabLst>
            </a:pPr>
            <a:r>
              <a:rPr sz="2000" dirty="0">
                <a:latin typeface="Arial"/>
                <a:cs typeface="Arial"/>
              </a:rPr>
              <a:t>-especially open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fireplace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8040" y="5284470"/>
            <a:ext cx="2508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Photo compliments 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465" y="4895469"/>
            <a:ext cx="490982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4775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Outside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</a:t>
            </a:r>
            <a:endParaRPr sz="1800">
              <a:latin typeface="Arial"/>
              <a:cs typeface="Arial"/>
            </a:endParaRPr>
          </a:p>
          <a:p>
            <a:pPr marL="302260" indent="-289560">
              <a:lnSpc>
                <a:spcPts val="2395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dirty="0">
                <a:latin typeface="Arial"/>
                <a:cs typeface="Arial"/>
              </a:rPr>
              <a:t>Open fireplaces require 200-300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cfm</a:t>
            </a:r>
            <a:endParaRPr sz="2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spc="-50" dirty="0">
                <a:latin typeface="Arial"/>
                <a:cs typeface="Arial"/>
              </a:rPr>
              <a:t>EPA </a:t>
            </a:r>
            <a:r>
              <a:rPr sz="2000" dirty="0">
                <a:latin typeface="Arial"/>
                <a:cs typeface="Arial"/>
              </a:rPr>
              <a:t>woodstoves require </a:t>
            </a:r>
            <a:r>
              <a:rPr sz="2000" spc="-25" dirty="0">
                <a:latin typeface="Arial"/>
                <a:cs typeface="Arial"/>
              </a:rPr>
              <a:t>11-32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cfm</a:t>
            </a:r>
            <a:endParaRPr sz="20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buClr>
                <a:srgbClr val="800000"/>
              </a:buClr>
              <a:buChar char="•"/>
              <a:tabLst>
                <a:tab pos="301625" algn="l"/>
                <a:tab pos="302260" algn="l"/>
              </a:tabLst>
            </a:pPr>
            <a:r>
              <a:rPr sz="2000" spc="-5" dirty="0">
                <a:latin typeface="Arial"/>
                <a:cs typeface="Arial"/>
              </a:rPr>
              <a:t>4”outside air brings in about </a:t>
            </a:r>
            <a:r>
              <a:rPr sz="2000" dirty="0">
                <a:latin typeface="Arial"/>
                <a:cs typeface="Arial"/>
              </a:rPr>
              <a:t>10 cfm of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7257" y="468833"/>
            <a:ext cx="273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</a:t>
            </a:r>
            <a:r>
              <a:rPr sz="4000" spc="-20" dirty="0"/>
              <a:t>h</a:t>
            </a:r>
            <a:r>
              <a:rPr sz="4000" spc="-5" dirty="0"/>
              <a:t>alleng</a:t>
            </a:r>
            <a:r>
              <a:rPr sz="4000" spc="-25" dirty="0"/>
              <a:t>e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282662"/>
            <a:ext cx="5490210" cy="18561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164840">
              <a:lnSpc>
                <a:spcPct val="100000"/>
              </a:lnSpc>
              <a:spcBef>
                <a:spcPts val="965"/>
              </a:spcBef>
            </a:pPr>
            <a:r>
              <a:rPr sz="3600" b="1" spc="-5" dirty="0">
                <a:latin typeface="Arial"/>
                <a:cs typeface="Arial"/>
              </a:rPr>
              <a:t>Inspectors</a:t>
            </a:r>
            <a:endParaRPr sz="36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Numerous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responsibilities</a:t>
            </a:r>
            <a:endParaRPr sz="32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Lack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6509" y="3033752"/>
            <a:ext cx="3050540" cy="2768600"/>
          </a:xfrm>
          <a:custGeom>
            <a:avLst/>
            <a:gdLst/>
            <a:ahLst/>
            <a:cxnLst/>
            <a:rect l="l" t="t" r="r" b="b"/>
            <a:pathLst>
              <a:path w="3050540" h="2768600">
                <a:moveTo>
                  <a:pt x="1160890" y="0"/>
                </a:moveTo>
                <a:lnTo>
                  <a:pt x="0" y="6432"/>
                </a:lnTo>
                <a:lnTo>
                  <a:pt x="113886" y="2767985"/>
                </a:lnTo>
                <a:lnTo>
                  <a:pt x="3050448" y="2698237"/>
                </a:lnTo>
                <a:lnTo>
                  <a:pt x="3018350" y="43939"/>
                </a:lnTo>
                <a:lnTo>
                  <a:pt x="1782117" y="43939"/>
                </a:lnTo>
                <a:lnTo>
                  <a:pt x="1160890" y="0"/>
                </a:lnTo>
                <a:close/>
              </a:path>
              <a:path w="3050540" h="2768600">
                <a:moveTo>
                  <a:pt x="3018022" y="16790"/>
                </a:moveTo>
                <a:lnTo>
                  <a:pt x="2299734" y="22024"/>
                </a:lnTo>
                <a:lnTo>
                  <a:pt x="1782117" y="43939"/>
                </a:lnTo>
                <a:lnTo>
                  <a:pt x="3018350" y="43939"/>
                </a:lnTo>
                <a:lnTo>
                  <a:pt x="3018022" y="16790"/>
                </a:lnTo>
                <a:close/>
              </a:path>
            </a:pathLst>
          </a:custGeom>
          <a:solidFill>
            <a:srgbClr val="589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625" y="2992429"/>
            <a:ext cx="3152648" cy="292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3702" y="649203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1798" y="568198"/>
            <a:ext cx="668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House Pressure</a:t>
            </a:r>
            <a:r>
              <a:rPr sz="4000" spc="-20" dirty="0"/>
              <a:t> </a:t>
            </a:r>
            <a:r>
              <a:rPr sz="4000" spc="-5" dirty="0"/>
              <a:t>Conditions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35940" y="1364411"/>
            <a:ext cx="8081009" cy="18649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AD1F15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House Stack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Effect</a:t>
            </a:r>
            <a:endParaRPr sz="3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610"/>
              </a:spcBef>
              <a:buClr>
                <a:srgbClr val="AD1F15"/>
              </a:buClr>
              <a:buChar char="–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Heated portion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house taller than vent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termination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575"/>
              </a:spcBef>
              <a:buClr>
                <a:srgbClr val="AD1F15"/>
              </a:buClr>
              <a:buChar char="–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Open window in upper portion create greater chimney  </a:t>
            </a:r>
            <a:r>
              <a:rPr sz="2400" spc="-10" dirty="0">
                <a:latin typeface="Arial"/>
                <a:cs typeface="Arial"/>
              </a:rPr>
              <a:t>effect </a:t>
            </a:r>
            <a:r>
              <a:rPr sz="2400" spc="-5" dirty="0">
                <a:latin typeface="Arial"/>
                <a:cs typeface="Arial"/>
              </a:rPr>
              <a:t>than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17750" y="3200400"/>
            <a:ext cx="476885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568198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55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33376"/>
            <a:ext cx="7721600" cy="476948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Protection against heat 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sparks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IRC: listed to comply with UL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1618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Follow </a:t>
            </a:r>
            <a:r>
              <a:rPr sz="3200" dirty="0">
                <a:latin typeface="Arial"/>
                <a:cs typeface="Arial"/>
              </a:rPr>
              <a:t>manufacturer’s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5" dirty="0">
                <a:latin typeface="Arial"/>
                <a:cs typeface="Arial"/>
              </a:rPr>
              <a:t>instructions unavailable, </a:t>
            </a:r>
            <a:r>
              <a:rPr sz="3200" spc="-60" dirty="0">
                <a:latin typeface="Arial"/>
                <a:cs typeface="Arial"/>
              </a:rPr>
              <a:t>NFPA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211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15"/>
              </a:spcBef>
              <a:buClr>
                <a:srgbClr val="800000"/>
              </a:buClr>
              <a:buChar char="–"/>
              <a:tabLst>
                <a:tab pos="756285" algn="l"/>
                <a:tab pos="756920" algn="l"/>
                <a:tab pos="2379980" algn="l"/>
              </a:tabLst>
            </a:pPr>
            <a:r>
              <a:rPr sz="2000" dirty="0">
                <a:latin typeface="Arial"/>
                <a:cs typeface="Arial"/>
              </a:rPr>
              <a:t>Opening less	</a:t>
            </a:r>
            <a:r>
              <a:rPr sz="2000" spc="-5" dirty="0">
                <a:latin typeface="Arial"/>
                <a:cs typeface="Arial"/>
              </a:rPr>
              <a:t>than </a:t>
            </a:r>
            <a:r>
              <a:rPr sz="2000" dirty="0">
                <a:latin typeface="Arial"/>
                <a:cs typeface="Arial"/>
              </a:rPr>
              <a:t>6 square </a:t>
            </a:r>
            <a:r>
              <a:rPr sz="2000" spc="-5" dirty="0">
                <a:latin typeface="Arial"/>
                <a:cs typeface="Arial"/>
              </a:rPr>
              <a:t>feet: </a:t>
            </a:r>
            <a:r>
              <a:rPr sz="2000" dirty="0">
                <a:latin typeface="Arial"/>
                <a:cs typeface="Arial"/>
              </a:rPr>
              <a:t>extend 8" to each side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16"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front 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opening</a:t>
            </a:r>
            <a:endParaRPr sz="2000">
              <a:latin typeface="Arial"/>
              <a:cs typeface="Arial"/>
            </a:endParaRPr>
          </a:p>
          <a:p>
            <a:pPr marL="756285" marR="69215" lvl="1" indent="-286385">
              <a:lnSpc>
                <a:spcPct val="100000"/>
              </a:lnSpc>
              <a:spcBef>
                <a:spcPts val="1080"/>
              </a:spcBef>
              <a:buClr>
                <a:srgbClr val="8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Opening 6 square feet or </a:t>
            </a:r>
            <a:r>
              <a:rPr sz="2000" spc="-15" dirty="0">
                <a:latin typeface="Arial"/>
                <a:cs typeface="Arial"/>
              </a:rPr>
              <a:t>greater, </a:t>
            </a:r>
            <a:r>
              <a:rPr sz="2000" spc="-5" dirty="0">
                <a:latin typeface="Arial"/>
                <a:cs typeface="Arial"/>
              </a:rPr>
              <a:t>extend </a:t>
            </a:r>
            <a:r>
              <a:rPr sz="2000" dirty="0">
                <a:latin typeface="Arial"/>
                <a:cs typeface="Arial"/>
              </a:rPr>
              <a:t>12" to sides and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20"  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Local codes may </a:t>
            </a:r>
            <a:r>
              <a:rPr sz="3200" dirty="0">
                <a:latin typeface="Arial"/>
                <a:cs typeface="Arial"/>
              </a:rPr>
              <a:t>require </a:t>
            </a:r>
            <a:r>
              <a:rPr sz="3200" spc="-5" dirty="0">
                <a:latin typeface="Arial"/>
                <a:cs typeface="Arial"/>
              </a:rPr>
              <a:t>more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568198"/>
            <a:ext cx="394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60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621358"/>
            <a:ext cx="8284209" cy="313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Flame </a:t>
            </a:r>
            <a:r>
              <a:rPr sz="3200" spc="-5" dirty="0">
                <a:latin typeface="Arial"/>
                <a:cs typeface="Arial"/>
              </a:rPr>
              <a:t>retardant rugs </a:t>
            </a:r>
            <a:r>
              <a:rPr sz="3200" dirty="0">
                <a:latin typeface="Arial"/>
                <a:cs typeface="Arial"/>
              </a:rPr>
              <a:t>do NOT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spark/ember </a:t>
            </a:r>
            <a:r>
              <a:rPr sz="3200" spc="-5" dirty="0">
                <a:latin typeface="Arial"/>
                <a:cs typeface="Arial"/>
              </a:rPr>
              <a:t>nor thermal protection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UL </a:t>
            </a:r>
            <a:r>
              <a:rPr sz="3200" spc="-5" dirty="0">
                <a:latin typeface="Arial"/>
                <a:cs typeface="Arial"/>
              </a:rPr>
              <a:t>1618 listed floor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protectors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2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Confusion about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listings</a:t>
            </a:r>
            <a:endParaRPr sz="2800">
              <a:latin typeface="Arial"/>
              <a:cs typeface="Arial"/>
            </a:endParaRPr>
          </a:p>
          <a:p>
            <a:pPr marL="1155700" marR="189865" lvl="2" indent="-228600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Protectors may </a:t>
            </a:r>
            <a:r>
              <a:rPr sz="2400" spc="-5" dirty="0">
                <a:latin typeface="Arial"/>
                <a:cs typeface="Arial"/>
              </a:rPr>
              <a:t>provide spark/ember protection, but 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adequate thermal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467359"/>
            <a:ext cx="3946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55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20743"/>
            <a:ext cx="8117840" cy="3929379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134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UL</a:t>
            </a:r>
            <a:r>
              <a:rPr sz="3200" spc="-2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1618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“Outline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Investigation” now </a:t>
            </a:r>
            <a:r>
              <a:rPr sz="3200" dirty="0">
                <a:latin typeface="Arial"/>
                <a:cs typeface="Arial"/>
              </a:rPr>
              <a:t>UL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standard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Covers wall </a:t>
            </a:r>
            <a:r>
              <a:rPr sz="3200" spc="-5" dirty="0">
                <a:latin typeface="Arial"/>
                <a:cs typeface="Arial"/>
              </a:rPr>
              <a:t>protectors, floor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protectors,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hearth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extensions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UL 127 fireplaces (primarily hearth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extensions)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UL 1482 freestanding stoves 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inserts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ASTM </a:t>
            </a:r>
            <a:r>
              <a:rPr sz="2800" spc="-5" dirty="0">
                <a:latin typeface="Arial"/>
                <a:cs typeface="Arial"/>
              </a:rPr>
              <a:t>E-1509 pellet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467359"/>
            <a:ext cx="3946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55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83540" y="938089"/>
            <a:ext cx="8531860" cy="355854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R="144145" algn="ctr">
              <a:lnSpc>
                <a:spcPct val="100000"/>
              </a:lnSpc>
              <a:spcBef>
                <a:spcPts val="1210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UL</a:t>
            </a:r>
            <a:r>
              <a:rPr sz="3200" spc="-2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1618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3600" spc="-75" dirty="0">
                <a:latin typeface="Arial"/>
                <a:cs typeface="Arial"/>
              </a:rPr>
              <a:t>Two </a:t>
            </a:r>
            <a:r>
              <a:rPr sz="3600" dirty="0">
                <a:latin typeface="Arial"/>
                <a:cs typeface="Arial"/>
              </a:rPr>
              <a:t>types of </a:t>
            </a:r>
            <a:r>
              <a:rPr sz="3600" spc="-5" dirty="0">
                <a:latin typeface="Arial"/>
                <a:cs typeface="Arial"/>
              </a:rPr>
              <a:t>manufactured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pads</a:t>
            </a:r>
            <a:endParaRPr sz="3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1 </a:t>
            </a:r>
            <a:r>
              <a:rPr sz="3200" spc="-5" dirty="0">
                <a:latin typeface="Arial"/>
                <a:cs typeface="Arial"/>
              </a:rPr>
              <a:t>Ember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Protector</a:t>
            </a:r>
            <a:endParaRPr sz="3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800" spc="-5" dirty="0">
                <a:latin typeface="Arial"/>
                <a:cs typeface="Arial"/>
              </a:rPr>
              <a:t>For appliances not requiring thermal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3200" spc="-45" dirty="0">
                <a:latin typeface="Arial"/>
                <a:cs typeface="Arial"/>
              </a:rPr>
              <a:t>Type </a:t>
            </a:r>
            <a:r>
              <a:rPr sz="3200" dirty="0">
                <a:latin typeface="Arial"/>
                <a:cs typeface="Arial"/>
              </a:rPr>
              <a:t>2 </a:t>
            </a:r>
            <a:r>
              <a:rPr sz="3200" spc="-5" dirty="0">
                <a:latin typeface="Arial"/>
                <a:cs typeface="Arial"/>
              </a:rPr>
              <a:t>Thermal Floor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Protector</a:t>
            </a:r>
            <a:endParaRPr sz="32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800" spc="-5" dirty="0">
                <a:latin typeface="Arial"/>
                <a:cs typeface="Arial"/>
              </a:rPr>
              <a:t>For appliances requiring thermal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400253"/>
            <a:ext cx="3945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60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1011682"/>
            <a:ext cx="8376920" cy="3649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UL</a:t>
            </a:r>
            <a:r>
              <a:rPr sz="3200" spc="-2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1618</a:t>
            </a:r>
            <a:endParaRPr sz="3200">
              <a:latin typeface="Arial"/>
              <a:cs typeface="Arial"/>
            </a:endParaRPr>
          </a:p>
          <a:p>
            <a:pPr marL="154305" algn="ctr">
              <a:lnSpc>
                <a:spcPct val="100000"/>
              </a:lnSpc>
            </a:pPr>
            <a:r>
              <a:rPr sz="3200" b="1" spc="-65" dirty="0">
                <a:solidFill>
                  <a:srgbClr val="800000"/>
                </a:solidFill>
                <a:latin typeface="Arial"/>
                <a:cs typeface="Arial"/>
              </a:rPr>
              <a:t>Type</a:t>
            </a:r>
            <a:r>
              <a:rPr sz="3200" b="1" spc="-10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Contiguous noncombustible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surface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Provide Ember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No thermal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Must state on label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225425" algn="ctr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Arial"/>
                <a:cs typeface="Arial"/>
              </a:rPr>
              <a:t>“Not for stoves that </a:t>
            </a:r>
            <a:r>
              <a:rPr sz="2800" b="1" spc="-10" dirty="0">
                <a:latin typeface="Arial"/>
                <a:cs typeface="Arial"/>
              </a:rPr>
              <a:t>require </a:t>
            </a:r>
            <a:r>
              <a:rPr sz="2800" b="1" spc="-5" dirty="0">
                <a:latin typeface="Arial"/>
                <a:cs typeface="Arial"/>
              </a:rPr>
              <a:t>thermal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protection.”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325" y="438353"/>
            <a:ext cx="3945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Floor</a:t>
            </a:r>
            <a:r>
              <a:rPr sz="4000" spc="-60" dirty="0"/>
              <a:t> </a:t>
            </a:r>
            <a:r>
              <a:rPr sz="4000" spc="-5" dirty="0"/>
              <a:t>Protection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1049782"/>
            <a:ext cx="8495030" cy="4469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UL</a:t>
            </a:r>
            <a:r>
              <a:rPr sz="3200" spc="-2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1618</a:t>
            </a:r>
            <a:endParaRPr sz="320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</a:pPr>
            <a:r>
              <a:rPr sz="3200" b="1" spc="-65" dirty="0">
                <a:solidFill>
                  <a:srgbClr val="800000"/>
                </a:solidFill>
                <a:latin typeface="Arial"/>
                <a:cs typeface="Arial"/>
              </a:rPr>
              <a:t>Type</a:t>
            </a:r>
            <a:r>
              <a:rPr sz="3200" b="1" spc="-10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3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Contiguous noncombustible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surface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Minimum R-value of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R=1.0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Must have R-value listed on floor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protector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90525" marR="5080" indent="16510">
              <a:lnSpc>
                <a:spcPct val="100000"/>
              </a:lnSpc>
              <a:spcBef>
                <a:spcPts val="1795"/>
              </a:spcBef>
            </a:pPr>
            <a:r>
              <a:rPr sz="3200" spc="-5" dirty="0">
                <a:latin typeface="Arial"/>
                <a:cs typeface="Arial"/>
              </a:rPr>
              <a:t>Floor protection must have </a:t>
            </a:r>
            <a:r>
              <a:rPr sz="3200" dirty="0">
                <a:latin typeface="Arial"/>
                <a:cs typeface="Arial"/>
              </a:rPr>
              <a:t>R-value </a:t>
            </a:r>
            <a:r>
              <a:rPr sz="3200" spc="-5" dirty="0">
                <a:latin typeface="Arial"/>
                <a:cs typeface="Arial"/>
              </a:rPr>
              <a:t>greater  than </a:t>
            </a:r>
            <a:r>
              <a:rPr sz="3200" spc="-10" dirty="0">
                <a:latin typeface="Arial"/>
                <a:cs typeface="Arial"/>
              </a:rPr>
              <a:t>or equal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stove’s </a:t>
            </a:r>
            <a:r>
              <a:rPr sz="3200" spc="-5" dirty="0">
                <a:latin typeface="Arial"/>
                <a:cs typeface="Arial"/>
              </a:rPr>
              <a:t>required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R-value.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6558" y="568198"/>
            <a:ext cx="6709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Mobile </a:t>
            </a:r>
            <a:r>
              <a:rPr sz="4000" spc="-5" dirty="0"/>
              <a:t>Home</a:t>
            </a:r>
            <a:r>
              <a:rPr sz="4000" spc="-15" dirty="0"/>
              <a:t> </a:t>
            </a:r>
            <a:r>
              <a:rPr sz="4000" spc="-5" dirty="0"/>
              <a:t>Requirements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338134"/>
            <a:ext cx="7776209" cy="48602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HUD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Outside air attached directly to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Mechanically attached to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 installation in sleeping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room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Listed chimney with spark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arrestor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UL </a:t>
            </a:r>
            <a:r>
              <a:rPr sz="3200" spc="-5" dirty="0">
                <a:latin typeface="Arial"/>
                <a:cs typeface="Arial"/>
              </a:rPr>
              <a:t>127 and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1482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Maintain structural integrity of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Manufacturers’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Instructions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Some require electrical grounding to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chassis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583437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1396422"/>
            <a:ext cx="8402320" cy="4658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94615" algn="ctr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Definitions</a:t>
            </a:r>
            <a:endParaRPr sz="3200">
              <a:latin typeface="Arial"/>
              <a:cs typeface="Arial"/>
            </a:endParaRPr>
          </a:p>
          <a:p>
            <a:pPr marL="850900" marR="5080" indent="-838200">
              <a:lnSpc>
                <a:spcPct val="98900"/>
              </a:lnSpc>
              <a:spcBef>
                <a:spcPts val="61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4800" spc="-7" baseline="-3472" dirty="0">
                <a:solidFill>
                  <a:srgbClr val="DE4F00"/>
                </a:solidFill>
                <a:latin typeface="Arial"/>
                <a:cs typeface="Arial"/>
              </a:rPr>
              <a:t>Readily </a:t>
            </a:r>
            <a:r>
              <a:rPr sz="4800" baseline="-3472" dirty="0">
                <a:solidFill>
                  <a:srgbClr val="DE4F00"/>
                </a:solidFill>
                <a:latin typeface="Arial"/>
                <a:cs typeface="Arial"/>
              </a:rPr>
              <a:t>accessible: </a:t>
            </a:r>
            <a:r>
              <a:rPr sz="2800" spc="-5" dirty="0">
                <a:latin typeface="Arial"/>
                <a:cs typeface="Arial"/>
              </a:rPr>
              <a:t>Exposed for inspection  </a:t>
            </a:r>
            <a:r>
              <a:rPr sz="2800" b="1" spc="-5" dirty="0">
                <a:latin typeface="Arial"/>
                <a:cs typeface="Arial"/>
              </a:rPr>
              <a:t>without tools </a:t>
            </a:r>
            <a:r>
              <a:rPr sz="2800" spc="-5" dirty="0">
                <a:latin typeface="Arial"/>
                <a:cs typeface="Arial"/>
              </a:rPr>
              <a:t>to open or remove doors, panels,  coverings</a:t>
            </a:r>
            <a:endParaRPr sz="2800">
              <a:latin typeface="Arial"/>
              <a:cs typeface="Arial"/>
            </a:endParaRPr>
          </a:p>
          <a:p>
            <a:pPr marL="555625" marR="930910" indent="-542925">
              <a:lnSpc>
                <a:spcPts val="3360"/>
              </a:lnSpc>
              <a:spcBef>
                <a:spcPts val="238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4800" baseline="-2604" dirty="0">
                <a:solidFill>
                  <a:srgbClr val="DE4F00"/>
                </a:solidFill>
                <a:latin typeface="Arial"/>
                <a:cs typeface="Arial"/>
              </a:rPr>
              <a:t>Accessible: </a:t>
            </a:r>
            <a:r>
              <a:rPr sz="2800" spc="-5" dirty="0">
                <a:latin typeface="Arial"/>
                <a:cs typeface="Arial"/>
              </a:rPr>
              <a:t>Exposed for inspection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without  doing damage, </a:t>
            </a:r>
            <a:r>
              <a:rPr sz="2800" b="1" spc="-10" dirty="0">
                <a:latin typeface="Arial"/>
                <a:cs typeface="Arial"/>
              </a:rPr>
              <a:t>but </a:t>
            </a:r>
            <a:r>
              <a:rPr sz="2800" b="1" spc="-5" dirty="0">
                <a:latin typeface="Arial"/>
                <a:cs typeface="Arial"/>
              </a:rPr>
              <a:t>may require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  <a:p>
            <a:pPr marL="860425" marR="71120" indent="-847725">
              <a:lnSpc>
                <a:spcPct val="98900"/>
              </a:lnSpc>
              <a:spcBef>
                <a:spcPts val="146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Non-accessible, </a:t>
            </a: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concealed:</a:t>
            </a:r>
            <a:r>
              <a:rPr sz="2800" spc="-5" dirty="0">
                <a:latin typeface="Arial"/>
                <a:cs typeface="Arial"/>
              </a:rPr>
              <a:t>Inspection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requires  </a:t>
            </a:r>
            <a:r>
              <a:rPr sz="2800" b="1" spc="-5" dirty="0">
                <a:latin typeface="Arial"/>
                <a:cs typeface="Arial"/>
              </a:rPr>
              <a:t>damage to </a:t>
            </a:r>
            <a:r>
              <a:rPr sz="2800" b="1" spc="-35" dirty="0">
                <a:latin typeface="Arial"/>
                <a:cs typeface="Arial"/>
              </a:rPr>
              <a:t>chimney, </a:t>
            </a:r>
            <a:r>
              <a:rPr sz="2800" b="1" spc="-5" dirty="0">
                <a:latin typeface="Arial"/>
                <a:cs typeface="Arial"/>
              </a:rPr>
              <a:t>building structure or  finish, </a:t>
            </a:r>
            <a:r>
              <a:rPr sz="2800" spc="-5" dirty="0">
                <a:latin typeface="Arial"/>
                <a:cs typeface="Arial"/>
              </a:rPr>
              <a:t>and/or use of </a:t>
            </a:r>
            <a:r>
              <a:rPr sz="2800" b="1" spc="-5" dirty="0">
                <a:latin typeface="Arial"/>
                <a:cs typeface="Arial"/>
              </a:rPr>
              <a:t>special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920883"/>
            <a:ext cx="8448675" cy="418274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Replacement of connected appliance with one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similar type, input rating, &amp;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efficiency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marR="26479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Readily accessible portions of chimney exterior  &amp; interior; accessible portions of appliance &amp;  chimney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7113" y="354533"/>
            <a:ext cx="504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Improper</a:t>
            </a:r>
            <a:r>
              <a:rPr sz="4000" spc="-25" dirty="0"/>
              <a:t> </a:t>
            </a:r>
            <a:r>
              <a:rPr sz="4000" spc="-5" dirty="0"/>
              <a:t>Installation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497292"/>
            <a:ext cx="7379970" cy="36112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May result</a:t>
            </a:r>
            <a:r>
              <a:rPr sz="4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in: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5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5" dirty="0">
                <a:latin typeface="Arial"/>
                <a:cs typeface="Arial"/>
              </a:rPr>
              <a:t>Poor</a:t>
            </a:r>
            <a:r>
              <a:rPr sz="4000" spc="-6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Performance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35" dirty="0">
                <a:latin typeface="Arial"/>
                <a:cs typeface="Arial"/>
              </a:rPr>
              <a:t>Voiding </a:t>
            </a:r>
            <a:r>
              <a:rPr sz="4000" spc="-5" dirty="0">
                <a:latin typeface="Arial"/>
                <a:cs typeface="Arial"/>
              </a:rPr>
              <a:t>of Listing and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Warranty</a:t>
            </a:r>
            <a:endParaRPr sz="4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80"/>
              </a:spcBef>
            </a:pPr>
            <a:r>
              <a:rPr sz="3600" spc="15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3600" spc="15" dirty="0">
                <a:latin typeface="Arial"/>
                <a:cs typeface="Arial"/>
              </a:rPr>
              <a:t>Assumption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All</a:t>
            </a:r>
            <a:r>
              <a:rPr sz="3600" spc="-2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Liability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44"/>
              </a:spcBef>
              <a:buClr>
                <a:srgbClr val="800000"/>
              </a:buClr>
              <a:buChar char="•"/>
              <a:tabLst>
                <a:tab pos="355600" algn="l"/>
              </a:tabLst>
            </a:pPr>
            <a:r>
              <a:rPr sz="4000" spc="-5" dirty="0">
                <a:latin typeface="Arial"/>
                <a:cs typeface="Arial"/>
              </a:rPr>
              <a:t>Loss of Property and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4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3200" b="0" spc="-5" dirty="0">
                <a:latin typeface="Arial"/>
                <a:cs typeface="Arial"/>
              </a:rPr>
              <a:t>Level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596961"/>
            <a:ext cx="8181340" cy="25800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Readily accessible areas of </a:t>
            </a:r>
            <a:r>
              <a:rPr sz="2800" spc="-30" dirty="0">
                <a:latin typeface="Arial"/>
                <a:cs typeface="Arial"/>
              </a:rPr>
              <a:t>chimney, </a:t>
            </a:r>
            <a:r>
              <a:rPr sz="2800" spc="-5" dirty="0">
                <a:latin typeface="Arial"/>
                <a:cs typeface="Arial"/>
              </a:rPr>
              <a:t>structure,  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Lack of obstruction or creosote in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Basic appliance installation and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56819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07340" y="1179322"/>
            <a:ext cx="8288020" cy="502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algn="ctr">
              <a:lnSpc>
                <a:spcPts val="3770"/>
              </a:lnSpc>
              <a:spcBef>
                <a:spcPts val="1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77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Addition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Replacement with appliance of dissimilar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Sale or transfer of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property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Operating malfunction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external event likely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caused damage 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chimney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250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Accessible portions of chimney &amp;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appliance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Video </a:t>
            </a:r>
            <a:r>
              <a:rPr sz="2800" spc="-5" dirty="0">
                <a:latin typeface="Arial"/>
                <a:cs typeface="Arial"/>
              </a:rPr>
              <a:t>scanning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other means of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20883"/>
            <a:ext cx="8228330" cy="410972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147320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All subjects of level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construction and condition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accessible  portions of chimney structure and enclosed  flues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Size and suitability of flues for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connected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appliances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32435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710981"/>
            <a:ext cx="8247380" cy="3545204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R="167005" algn="ctr">
              <a:lnSpc>
                <a:spcPct val="100000"/>
              </a:lnSpc>
              <a:spcBef>
                <a:spcPts val="18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Circumstances</a:t>
            </a:r>
            <a:endParaRPr sz="3200">
              <a:latin typeface="Arial"/>
              <a:cs typeface="Arial"/>
            </a:endParaRPr>
          </a:p>
          <a:p>
            <a:pPr marL="756285" marR="1153795" lvl="1" indent="-286385">
              <a:lnSpc>
                <a:spcPts val="3020"/>
              </a:lnSpc>
              <a:spcBef>
                <a:spcPts val="7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Investigation of incident that has caused  damage to the chimney or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building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Hazard detected or suspected as a result of  level 1 or 2 inspection cannot be fully evaluated  without access to concealed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32435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710981"/>
            <a:ext cx="7774940" cy="363029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187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DE4F00"/>
                </a:solidFill>
                <a:latin typeface="Arial"/>
                <a:cs typeface="Arial"/>
              </a:rPr>
              <a:t>Level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of</a:t>
            </a:r>
            <a:r>
              <a:rPr sz="3200" spc="-95" dirty="0">
                <a:solidFill>
                  <a:srgbClr val="DE4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756285" marR="579755" lvl="1" indent="-286385">
              <a:lnSpc>
                <a:spcPts val="3020"/>
              </a:lnSpc>
              <a:spcBef>
                <a:spcPts val="73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Internal and external portions of chimney  structure, including concealed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Removal of building or chimney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  <a:p>
            <a:pPr marL="756285" marR="323215" lvl="1" indent="-286385">
              <a:lnSpc>
                <a:spcPts val="3020"/>
              </a:lnSpc>
              <a:spcBef>
                <a:spcPts val="72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Removal only as needed to gain access to  areas subject to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7385" y="453593"/>
            <a:ext cx="526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20883"/>
            <a:ext cx="8188325" cy="36830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107950" algn="ctr">
              <a:lnSpc>
                <a:spcPct val="100000"/>
              </a:lnSpc>
              <a:spcBef>
                <a:spcPts val="1235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Level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DE4F00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All subjects of level 1 and 2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inspections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construction and condition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concealed  portions of chimney structure and enclosed  flues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Proper clearances from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combustibles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3585" y="568198"/>
            <a:ext cx="526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NFPA </a:t>
            </a:r>
            <a:r>
              <a:rPr sz="4000" spc="-80" dirty="0"/>
              <a:t>211</a:t>
            </a:r>
            <a:r>
              <a:rPr sz="4000" spc="-125" dirty="0"/>
              <a:t> </a:t>
            </a:r>
            <a:r>
              <a:rPr sz="4000" spc="-5" dirty="0"/>
              <a:t>Inspections</a:t>
            </a:r>
            <a:endParaRPr sz="40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5312" y="1497075"/>
          <a:ext cx="7891780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225"/>
                <a:gridCol w="2666174"/>
                <a:gridCol w="2361438"/>
                <a:gridCol w="1905761"/>
              </a:tblGrid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Circumstance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 of</a:t>
                      </a:r>
                      <a:r>
                        <a:rPr sz="19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98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Scope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450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613410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Replacement </a:t>
                      </a:r>
                      <a:r>
                        <a:rPr sz="1900" spc="-1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similar type, input,  </a:t>
                      </a:r>
                      <a:r>
                        <a:rPr sz="1900" spc="-10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Readily</a:t>
                      </a:r>
                      <a:r>
                        <a:rPr sz="1900" spc="-12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Accessible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Obstructions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171F37"/>
                          </a:solidFill>
                          <a:latin typeface="Arial"/>
                          <a:cs typeface="Arial"/>
                        </a:rPr>
                        <a:t>Deposits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50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Add/replace</a:t>
                      </a:r>
                      <a:r>
                        <a:rPr sz="1900" spc="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dissimilar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Sale of</a:t>
                      </a:r>
                      <a:r>
                        <a:rPr sz="1900" spc="-5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Malfunction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Accessible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Construction/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090" marR="5067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Clearances/  </a:t>
                      </a:r>
                      <a:r>
                        <a:rPr sz="1900" spc="-5" dirty="0">
                          <a:solidFill>
                            <a:srgbClr val="DE4F00"/>
                          </a:solidFill>
                          <a:latin typeface="Arial"/>
                          <a:cs typeface="Arial"/>
                        </a:rPr>
                        <a:t>suitability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45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45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sz="1900" spc="-2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suspected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4455" marR="7867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Need access to  concealed</a:t>
                      </a:r>
                      <a:r>
                        <a:rPr sz="1900" spc="-1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6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removal of</a:t>
                      </a:r>
                      <a:r>
                        <a:rPr sz="1900" spc="-4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bldg.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517525" marR="509905" indent="1270" algn="ctr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/chimney  </a:t>
                      </a:r>
                      <a:r>
                        <a:rPr sz="19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compon</a:t>
                      </a:r>
                      <a:r>
                        <a:rPr sz="1900" spc="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900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nts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2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1900" spc="-2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solidFill>
                            <a:srgbClr val="AD1F15"/>
                          </a:solidFill>
                          <a:latin typeface="Arial"/>
                          <a:cs typeface="Arial"/>
                        </a:rPr>
                        <a:t>access  to concealed  areas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45" dirty="0"/>
              <a:t> </a:t>
            </a:r>
            <a:r>
              <a:rPr sz="4000" spc="-5" dirty="0"/>
              <a:t>Regulations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10"/>
              </a:spcBef>
            </a:pPr>
            <a:r>
              <a:rPr sz="3200" dirty="0"/>
              <a:t>N</a:t>
            </a:r>
            <a:r>
              <a:rPr sz="3200" b="0" dirty="0">
                <a:latin typeface="Arial"/>
                <a:cs typeface="Arial"/>
              </a:rPr>
              <a:t>ew </a:t>
            </a:r>
            <a:r>
              <a:rPr sz="3200" spc="-5" dirty="0"/>
              <a:t>S</a:t>
            </a:r>
            <a:r>
              <a:rPr sz="3200" b="0" spc="-5" dirty="0">
                <a:latin typeface="Arial"/>
                <a:cs typeface="Arial"/>
              </a:rPr>
              <a:t>ource </a:t>
            </a:r>
            <a:r>
              <a:rPr sz="3200" spc="-5" dirty="0"/>
              <a:t>P</a:t>
            </a:r>
            <a:r>
              <a:rPr sz="3200" b="0" spc="-5" dirty="0">
                <a:latin typeface="Arial"/>
                <a:cs typeface="Arial"/>
              </a:rPr>
              <a:t>erformance</a:t>
            </a:r>
            <a:r>
              <a:rPr sz="3200" b="0" spc="-50" dirty="0">
                <a:latin typeface="Arial"/>
                <a:cs typeface="Arial"/>
              </a:rPr>
              <a:t> </a:t>
            </a:r>
            <a:r>
              <a:rPr spc="-5" dirty="0"/>
              <a:t>S</a:t>
            </a:r>
            <a:r>
              <a:rPr b="0" spc="-5" dirty="0"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1676400"/>
            <a:ext cx="3806825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4317" y="483819"/>
            <a:ext cx="405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45" dirty="0"/>
              <a:t> </a:t>
            </a:r>
            <a:r>
              <a:rPr sz="4000" spc="-5" dirty="0"/>
              <a:t>Regulations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095247"/>
            <a:ext cx="8010525" cy="351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ew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ource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erformance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Emissions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limits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Catalytic 4.1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grams/hour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Non-catalytic 7.5 grams per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hour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Differences </a:t>
            </a:r>
            <a:r>
              <a:rPr sz="3200" spc="-5" dirty="0">
                <a:latin typeface="Arial"/>
                <a:cs typeface="Arial"/>
              </a:rPr>
              <a:t>based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original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expectations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of catalyst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decline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45" dirty="0"/>
              <a:t> </a:t>
            </a:r>
            <a:r>
              <a:rPr sz="4000" spc="-5" dirty="0"/>
              <a:t>Regulations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sz="3200" dirty="0"/>
              <a:t>N</a:t>
            </a:r>
            <a:r>
              <a:rPr sz="3200" b="0" dirty="0">
                <a:latin typeface="Arial"/>
                <a:cs typeface="Arial"/>
              </a:rPr>
              <a:t>ew </a:t>
            </a:r>
            <a:r>
              <a:rPr sz="3200" dirty="0"/>
              <a:t>S</a:t>
            </a:r>
            <a:r>
              <a:rPr sz="3200" b="0" dirty="0">
                <a:latin typeface="Arial"/>
                <a:cs typeface="Arial"/>
              </a:rPr>
              <a:t>ource </a:t>
            </a:r>
            <a:r>
              <a:rPr sz="3200" spc="-5" dirty="0"/>
              <a:t>P</a:t>
            </a:r>
            <a:r>
              <a:rPr sz="3200" b="0" spc="-5" dirty="0">
                <a:latin typeface="Arial"/>
                <a:cs typeface="Arial"/>
              </a:rPr>
              <a:t>erformance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spc="-5" dirty="0"/>
              <a:t>S</a:t>
            </a:r>
            <a:r>
              <a:rPr sz="3200" b="0" spc="-5" dirty="0"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88412"/>
            <a:ext cx="783590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Some pellet hearth appliances have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been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exempt from </a:t>
            </a:r>
            <a:r>
              <a:rPr sz="3200" spc="-80" dirty="0">
                <a:latin typeface="Arial"/>
                <a:cs typeface="Arial"/>
              </a:rPr>
              <a:t>EPA</a:t>
            </a:r>
            <a:r>
              <a:rPr sz="3200" spc="-2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regulations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Based on air/fuel ratio 35:1 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greater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Other pellet hearth appliances have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been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tested </a:t>
            </a:r>
            <a:r>
              <a:rPr sz="3200" spc="-5" dirty="0">
                <a:latin typeface="Arial"/>
                <a:cs typeface="Arial"/>
              </a:rPr>
              <a:t>and are </a:t>
            </a:r>
            <a:r>
              <a:rPr sz="3200" spc="-80" dirty="0">
                <a:latin typeface="Arial"/>
                <a:cs typeface="Arial"/>
              </a:rPr>
              <a:t>EPA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certified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089" y="392633"/>
            <a:ext cx="465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Reference</a:t>
            </a:r>
            <a:r>
              <a:rPr sz="4000" spc="-55" dirty="0"/>
              <a:t> </a:t>
            </a:r>
            <a:r>
              <a:rPr sz="4000" spc="-5" dirty="0"/>
              <a:t>Manuals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3859276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7326" y="1181100"/>
            <a:ext cx="3824224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4317" y="369519"/>
            <a:ext cx="405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45" dirty="0"/>
              <a:t> </a:t>
            </a:r>
            <a:r>
              <a:rPr sz="4000" spc="-5" dirty="0"/>
              <a:t>Regulations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980947"/>
            <a:ext cx="7922259" cy="519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ew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ource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erformance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Arial"/>
                <a:cs typeface="Arial"/>
              </a:rPr>
              <a:t>Temporary </a:t>
            </a:r>
            <a:r>
              <a:rPr sz="3200" spc="-5" dirty="0">
                <a:latin typeface="Arial"/>
                <a:cs typeface="Arial"/>
              </a:rPr>
              <a:t>hang tag and permanent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label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Operation and maintenance information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owner’s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manual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Catalytic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combustors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2 year warranty replacement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defects;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445"/>
              </a:spcBef>
              <a:buClr>
                <a:srgbClr val="800000"/>
              </a:buClr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Arial"/>
                <a:cs typeface="Arial"/>
              </a:rPr>
              <a:t>3 </a:t>
            </a:r>
            <a:r>
              <a:rPr sz="1800" spc="-10" dirty="0">
                <a:latin typeface="Arial"/>
                <a:cs typeface="Arial"/>
              </a:rPr>
              <a:t>years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crumbling or disintegration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substrate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Easy inspection and </a:t>
            </a:r>
            <a:r>
              <a:rPr sz="2400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Permanent provision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temperature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Some jurisdictions more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stringent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288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35" dirty="0"/>
              <a:t> </a:t>
            </a:r>
            <a:r>
              <a:rPr sz="4000" spc="-5" dirty="0"/>
              <a:t>Regulations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N</a:t>
            </a:r>
            <a:r>
              <a:rPr sz="3200" b="0" dirty="0">
                <a:latin typeface="Arial"/>
                <a:cs typeface="Arial"/>
              </a:rPr>
              <a:t>ew </a:t>
            </a:r>
            <a:r>
              <a:rPr sz="3200" dirty="0"/>
              <a:t>S</a:t>
            </a:r>
            <a:r>
              <a:rPr sz="3200" b="0" dirty="0">
                <a:latin typeface="Arial"/>
                <a:cs typeface="Arial"/>
              </a:rPr>
              <a:t>ource </a:t>
            </a:r>
            <a:r>
              <a:rPr sz="3200" spc="-5" dirty="0"/>
              <a:t>P</a:t>
            </a:r>
            <a:r>
              <a:rPr sz="3200" b="0" spc="-5" dirty="0">
                <a:latin typeface="Arial"/>
                <a:cs typeface="Arial"/>
              </a:rPr>
              <a:t>erformance</a:t>
            </a:r>
            <a:r>
              <a:rPr sz="3200" b="0" spc="-95" dirty="0">
                <a:latin typeface="Arial"/>
                <a:cs typeface="Arial"/>
              </a:rPr>
              <a:t> </a:t>
            </a:r>
            <a:r>
              <a:rPr sz="3200" spc="-5" dirty="0"/>
              <a:t>S</a:t>
            </a:r>
            <a:r>
              <a:rPr sz="3200" b="0" spc="-5" dirty="0"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054471"/>
            <a:ext cx="8388985" cy="30187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Arial"/>
                <a:cs typeface="Arial"/>
              </a:rPr>
              <a:t>EPA/HPBA </a:t>
            </a:r>
            <a:r>
              <a:rPr sz="3200" spc="-10" dirty="0">
                <a:latin typeface="Arial"/>
                <a:cs typeface="Arial"/>
              </a:rPr>
              <a:t>efforts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focus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Replace </a:t>
            </a:r>
            <a:r>
              <a:rPr sz="2800" spc="-35" dirty="0">
                <a:latin typeface="Arial"/>
                <a:cs typeface="Arial"/>
              </a:rPr>
              <a:t>pre-EPA </a:t>
            </a:r>
            <a:r>
              <a:rPr sz="2800" spc="-5" dirty="0">
                <a:latin typeface="Arial"/>
                <a:cs typeface="Arial"/>
              </a:rPr>
              <a:t>stoves through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changeouts</a:t>
            </a:r>
            <a:endParaRPr sz="2800">
              <a:latin typeface="Arial"/>
              <a:cs typeface="Arial"/>
            </a:endParaRPr>
          </a:p>
          <a:p>
            <a:pPr marL="756285" marR="8445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Encourage installation and planning by qualified  professionals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NFI certification required </a:t>
            </a:r>
            <a:r>
              <a:rPr sz="2400" dirty="0">
                <a:latin typeface="Arial"/>
                <a:cs typeface="Arial"/>
              </a:rPr>
              <a:t>for stove many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changeouts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Educate owners about proper fuel and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4317" y="445719"/>
            <a:ext cx="4055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45" dirty="0"/>
              <a:t> </a:t>
            </a:r>
            <a:r>
              <a:rPr sz="4000" spc="-5" dirty="0"/>
              <a:t>Regulations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057147"/>
            <a:ext cx="7253605" cy="524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ew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ource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erformance</a:t>
            </a:r>
            <a:r>
              <a:rPr sz="3200" spc="-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Review </a:t>
            </a:r>
            <a:r>
              <a:rPr sz="3200" spc="-5" dirty="0">
                <a:latin typeface="Arial"/>
                <a:cs typeface="Arial"/>
              </a:rPr>
              <a:t>and negotiation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New regulations to be released in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i="1" strike="sngStrike" spc="-5" dirty="0">
                <a:latin typeface="Arial"/>
                <a:cs typeface="Arial"/>
              </a:rPr>
              <a:t>2012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Compliance dates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follow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Expected </a:t>
            </a:r>
            <a:r>
              <a:rPr sz="3200" spc="-5" dirty="0">
                <a:latin typeface="Arial"/>
                <a:cs typeface="Arial"/>
              </a:rPr>
              <a:t>changes for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woodstoves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Reduction in emission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limits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Eliminating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exemptions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Revising test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80000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Streamlining certification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Strengthening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monitoring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35" dirty="0"/>
              <a:t> </a:t>
            </a:r>
            <a:r>
              <a:rPr sz="4000" spc="-5" dirty="0"/>
              <a:t>Regulations</a:t>
            </a:r>
            <a:endParaRPr sz="4000"/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N</a:t>
            </a:r>
            <a:r>
              <a:rPr sz="3200" b="0" dirty="0">
                <a:latin typeface="Arial"/>
                <a:cs typeface="Arial"/>
              </a:rPr>
              <a:t>ew </a:t>
            </a:r>
            <a:r>
              <a:rPr sz="3200" dirty="0"/>
              <a:t>S</a:t>
            </a:r>
            <a:r>
              <a:rPr sz="3200" b="0" dirty="0">
                <a:latin typeface="Arial"/>
                <a:cs typeface="Arial"/>
              </a:rPr>
              <a:t>ource </a:t>
            </a:r>
            <a:r>
              <a:rPr sz="3200" spc="-5" dirty="0"/>
              <a:t>P</a:t>
            </a:r>
            <a:r>
              <a:rPr sz="3200" b="0" spc="-5" dirty="0">
                <a:latin typeface="Arial"/>
                <a:cs typeface="Arial"/>
              </a:rPr>
              <a:t>erformance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spc="-5" dirty="0"/>
              <a:t>S</a:t>
            </a:r>
            <a:r>
              <a:rPr sz="3200" b="0" spc="-5" dirty="0"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1600200"/>
            <a:ext cx="3387725" cy="400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564" y="5833973"/>
            <a:ext cx="83223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  <a:hlinkClick r:id="rId3"/>
              </a:rPr>
              <a:t>http://www.woodstovechangeout.org/fileadmin/templates/clearing_the_smoke.html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EPA</a:t>
            </a:r>
            <a:r>
              <a:rPr sz="4000" spc="-235" dirty="0"/>
              <a:t> </a:t>
            </a:r>
            <a:r>
              <a:rPr sz="4000" spc="-5" dirty="0"/>
              <a:t>Regulations</a:t>
            </a:r>
            <a:endParaRPr sz="4000"/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N</a:t>
            </a:r>
            <a:r>
              <a:rPr sz="3200" b="0" dirty="0">
                <a:latin typeface="Arial"/>
                <a:cs typeface="Arial"/>
              </a:rPr>
              <a:t>ew </a:t>
            </a:r>
            <a:r>
              <a:rPr sz="3200" dirty="0"/>
              <a:t>S</a:t>
            </a:r>
            <a:r>
              <a:rPr sz="3200" b="0" dirty="0">
                <a:latin typeface="Arial"/>
                <a:cs typeface="Arial"/>
              </a:rPr>
              <a:t>ource </a:t>
            </a:r>
            <a:r>
              <a:rPr sz="3200" spc="-5" dirty="0"/>
              <a:t>P</a:t>
            </a:r>
            <a:r>
              <a:rPr sz="3200" b="0" spc="-5" dirty="0">
                <a:latin typeface="Arial"/>
                <a:cs typeface="Arial"/>
              </a:rPr>
              <a:t>erformance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spc="-5" dirty="0"/>
              <a:t>S</a:t>
            </a:r>
            <a:r>
              <a:rPr sz="3200" b="0" spc="-5" dirty="0">
                <a:latin typeface="Arial"/>
                <a:cs typeface="Arial"/>
              </a:rPr>
              <a:t>tandard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564" y="5833973"/>
            <a:ext cx="83223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  <a:hlinkClick r:id="rId2"/>
              </a:rPr>
              <a:t>http://www.woodstovechangeout.org/fileadmin/templates/clearing_the_smoke.html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2286000"/>
            <a:ext cx="3048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4713" y="568198"/>
            <a:ext cx="535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Green Building</a:t>
            </a:r>
            <a:r>
              <a:rPr sz="4000" spc="-50" dirty="0"/>
              <a:t> </a:t>
            </a:r>
            <a:r>
              <a:rPr sz="4000" spc="-10" dirty="0"/>
              <a:t>Codes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35940" y="1624212"/>
            <a:ext cx="8420100" cy="412686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Define additional approaches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construction</a:t>
            </a:r>
            <a:endParaRPr sz="3200">
              <a:latin typeface="Arial"/>
              <a:cs typeface="Arial"/>
            </a:endParaRPr>
          </a:p>
          <a:p>
            <a:pPr marL="756285" marR="516255" indent="-287020" algn="just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Referred to as “overlay” or “reach” codes and  standards that extend, but do not conflict with  basic codes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Direct </a:t>
            </a:r>
            <a:r>
              <a:rPr sz="3200" spc="-5" dirty="0">
                <a:latin typeface="Arial"/>
                <a:cs typeface="Arial"/>
              </a:rPr>
              <a:t>impact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some hearth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Indirect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upcoming impact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relationship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air tightness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building envelope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indoor  </a:t>
            </a:r>
            <a:r>
              <a:rPr sz="3200" dirty="0">
                <a:latin typeface="Arial"/>
                <a:cs typeface="Arial"/>
              </a:rPr>
              <a:t>air </a:t>
            </a:r>
            <a:r>
              <a:rPr sz="3200" spc="-5" dirty="0">
                <a:latin typeface="Arial"/>
                <a:cs typeface="Arial"/>
              </a:rPr>
              <a:t>quality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9660" y="339293"/>
            <a:ext cx="5354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Green Building</a:t>
            </a:r>
            <a:r>
              <a:rPr sz="4000" spc="-45" dirty="0"/>
              <a:t> </a:t>
            </a:r>
            <a:r>
              <a:rPr sz="4000" spc="-10" dirty="0"/>
              <a:t>Codes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31140" y="950722"/>
            <a:ext cx="7928609" cy="498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International Energy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Conservation</a:t>
            </a:r>
            <a:r>
              <a:rPr sz="3200" spc="-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15"/>
              </a:spcBef>
            </a:pPr>
            <a:r>
              <a:rPr sz="2800" spc="-5" dirty="0">
                <a:latin typeface="Arial"/>
                <a:cs typeface="Arial"/>
              </a:rPr>
              <a:t>IECC 2009 &amp; IRC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2009</a:t>
            </a:r>
            <a:endParaRPr sz="2800">
              <a:latin typeface="Arial"/>
              <a:cs typeface="Arial"/>
            </a:endParaRPr>
          </a:p>
          <a:p>
            <a:pPr marL="355600" marR="2816860" indent="-3429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“New wood-burning fireplaces shall  have gasketed doors and outdoor  </a:t>
            </a: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air.”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IECC 2012 &amp; IRC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2012</a:t>
            </a:r>
            <a:endParaRPr sz="2800">
              <a:latin typeface="Arial"/>
              <a:cs typeface="Arial"/>
            </a:endParaRPr>
          </a:p>
          <a:p>
            <a:pPr marL="355600" marR="2816860" indent="-342900">
              <a:lnSpc>
                <a:spcPct val="100000"/>
              </a:lnSpc>
              <a:spcBef>
                <a:spcPts val="59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“New wood-burning fireplaces shall  have tight-fitting flue damper and  outdoor </a:t>
            </a: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air.”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Section 402.4.1.1 </a:t>
            </a:r>
            <a:r>
              <a:rPr sz="2400" dirty="0">
                <a:latin typeface="Arial"/>
                <a:cs typeface="Arial"/>
              </a:rPr>
              <a:t>&amp; IRC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N1102.4.1.1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latin typeface="Arial"/>
                <a:cs typeface="Arial"/>
              </a:rPr>
              <a:t>“Fireplaces shall have gasketed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doors.”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1904977"/>
            <a:ext cx="2811768" cy="365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Green Building</a:t>
            </a:r>
            <a:r>
              <a:rPr sz="4000" spc="-50" dirty="0"/>
              <a:t> </a:t>
            </a:r>
            <a:r>
              <a:rPr sz="4000" spc="-10" dirty="0"/>
              <a:t>Codes</a:t>
            </a:r>
            <a:endParaRPr sz="4000"/>
          </a:p>
          <a:p>
            <a:pPr marL="0" algn="ctr">
              <a:lnSpc>
                <a:spcPct val="100000"/>
              </a:lnSpc>
              <a:spcBef>
                <a:spcPts val="20"/>
              </a:spcBef>
            </a:pPr>
            <a:r>
              <a:rPr sz="3200" b="0" spc="-5" dirty="0">
                <a:latin typeface="Arial"/>
                <a:cs typeface="Arial"/>
              </a:rPr>
              <a:t>International Energy </a:t>
            </a:r>
            <a:r>
              <a:rPr sz="3200" b="0" dirty="0">
                <a:latin typeface="Arial"/>
                <a:cs typeface="Arial"/>
              </a:rPr>
              <a:t>Conservation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26463"/>
            <a:ext cx="7947025" cy="2979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Material(s) </a:t>
            </a:r>
            <a:r>
              <a:rPr sz="3200" dirty="0">
                <a:latin typeface="Arial"/>
                <a:cs typeface="Arial"/>
              </a:rPr>
              <a:t>assembled </a:t>
            </a:r>
            <a:r>
              <a:rPr sz="3200" spc="-5" dirty="0">
                <a:latin typeface="Arial"/>
                <a:cs typeface="Arial"/>
              </a:rPr>
              <a:t>and joined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together  </a:t>
            </a:r>
            <a:r>
              <a:rPr sz="3200" dirty="0">
                <a:latin typeface="Arial"/>
                <a:cs typeface="Arial"/>
              </a:rPr>
              <a:t>to provide a </a:t>
            </a:r>
            <a:r>
              <a:rPr sz="3200" spc="-5" dirty="0">
                <a:latin typeface="Arial"/>
                <a:cs typeface="Arial"/>
              </a:rPr>
              <a:t>barrier </a:t>
            </a:r>
            <a:r>
              <a:rPr sz="3200" dirty="0">
                <a:latin typeface="Arial"/>
                <a:cs typeface="Arial"/>
              </a:rPr>
              <a:t>to air </a:t>
            </a:r>
            <a:r>
              <a:rPr sz="3200" spc="-5" dirty="0">
                <a:latin typeface="Arial"/>
                <a:cs typeface="Arial"/>
              </a:rPr>
              <a:t>leakage through  the building envelope.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air barrier may  </a:t>
            </a:r>
            <a:r>
              <a:rPr sz="3200" dirty="0">
                <a:latin typeface="Arial"/>
                <a:cs typeface="Arial"/>
              </a:rPr>
              <a:t>be a </a:t>
            </a:r>
            <a:r>
              <a:rPr sz="3200" spc="-5" dirty="0">
                <a:latin typeface="Arial"/>
                <a:cs typeface="Arial"/>
              </a:rPr>
              <a:t>single material, </a:t>
            </a:r>
            <a:r>
              <a:rPr sz="3200" dirty="0">
                <a:latin typeface="Arial"/>
                <a:cs typeface="Arial"/>
              </a:rPr>
              <a:t>or a </a:t>
            </a:r>
            <a:r>
              <a:rPr sz="3200" spc="-5" dirty="0">
                <a:latin typeface="Arial"/>
                <a:cs typeface="Arial"/>
              </a:rPr>
              <a:t>combination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materials.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Fireplace walls must include an air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barrier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" y="376237"/>
            <a:ext cx="9001125" cy="60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4776" y="2144395"/>
            <a:ext cx="593090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035" marR="5080" indent="-128397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Arial"/>
                <a:cs typeface="Arial"/>
              </a:rPr>
              <a:t>4.</a:t>
            </a:r>
            <a:r>
              <a:rPr sz="6600" spc="-45" dirty="0">
                <a:latin typeface="Arial"/>
                <a:cs typeface="Arial"/>
              </a:rPr>
              <a:t> </a:t>
            </a:r>
            <a:r>
              <a:rPr sz="6600" spc="-15" dirty="0">
                <a:latin typeface="Arial"/>
                <a:cs typeface="Arial"/>
              </a:rPr>
              <a:t>Woodburning  </a:t>
            </a:r>
            <a:r>
              <a:rPr sz="6600" spc="-5" dirty="0">
                <a:latin typeface="Arial"/>
                <a:cs typeface="Arial"/>
              </a:rPr>
              <a:t>Appliance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/>
              <a:t>Installation</a:t>
            </a:r>
            <a:r>
              <a:rPr spc="-70" dirty="0"/>
              <a:t> </a:t>
            </a:r>
            <a:r>
              <a:rPr dirty="0"/>
              <a:t>Issues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735837"/>
            <a:ext cx="2563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00000"/>
                </a:solidFill>
                <a:latin typeface="Arial"/>
                <a:cs typeface="Arial"/>
              </a:rPr>
              <a:t>Inspection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8716518" y="0"/>
                </a:moveTo>
                <a:lnTo>
                  <a:pt x="275043" y="0"/>
                </a:lnTo>
                <a:lnTo>
                  <a:pt x="225603" y="4432"/>
                </a:lnTo>
                <a:lnTo>
                  <a:pt x="179071" y="17213"/>
                </a:lnTo>
                <a:lnTo>
                  <a:pt x="136223" y="37563"/>
                </a:lnTo>
                <a:lnTo>
                  <a:pt x="97835" y="64706"/>
                </a:lnTo>
                <a:lnTo>
                  <a:pt x="64686" y="97863"/>
                </a:lnTo>
                <a:lnTo>
                  <a:pt x="37551" y="136256"/>
                </a:lnTo>
                <a:lnTo>
                  <a:pt x="17207" y="179109"/>
                </a:lnTo>
                <a:lnTo>
                  <a:pt x="4431" y="225643"/>
                </a:lnTo>
                <a:lnTo>
                  <a:pt x="0" y="275082"/>
                </a:lnTo>
                <a:lnTo>
                  <a:pt x="0" y="5744756"/>
                </a:lnTo>
                <a:lnTo>
                  <a:pt x="4431" y="5794196"/>
                </a:lnTo>
                <a:lnTo>
                  <a:pt x="17207" y="5840728"/>
                </a:lnTo>
                <a:lnTo>
                  <a:pt x="37551" y="5883576"/>
                </a:lnTo>
                <a:lnTo>
                  <a:pt x="64686" y="5921964"/>
                </a:lnTo>
                <a:lnTo>
                  <a:pt x="97835" y="5955113"/>
                </a:lnTo>
                <a:lnTo>
                  <a:pt x="136223" y="5982248"/>
                </a:lnTo>
                <a:lnTo>
                  <a:pt x="179071" y="6002592"/>
                </a:lnTo>
                <a:lnTo>
                  <a:pt x="225603" y="6015368"/>
                </a:lnTo>
                <a:lnTo>
                  <a:pt x="275043" y="6019800"/>
                </a:lnTo>
                <a:lnTo>
                  <a:pt x="8716518" y="6019800"/>
                </a:lnTo>
                <a:lnTo>
                  <a:pt x="8765956" y="6015368"/>
                </a:lnTo>
                <a:lnTo>
                  <a:pt x="8812490" y="6002592"/>
                </a:lnTo>
                <a:lnTo>
                  <a:pt x="8855343" y="5982248"/>
                </a:lnTo>
                <a:lnTo>
                  <a:pt x="8893736" y="5955113"/>
                </a:lnTo>
                <a:lnTo>
                  <a:pt x="8926893" y="5921964"/>
                </a:lnTo>
                <a:lnTo>
                  <a:pt x="8954036" y="5883576"/>
                </a:lnTo>
                <a:lnTo>
                  <a:pt x="8974386" y="5840728"/>
                </a:lnTo>
                <a:lnTo>
                  <a:pt x="8987167" y="5794196"/>
                </a:lnTo>
                <a:lnTo>
                  <a:pt x="8991600" y="5744756"/>
                </a:lnTo>
                <a:lnTo>
                  <a:pt x="8991600" y="275082"/>
                </a:lnTo>
                <a:lnTo>
                  <a:pt x="8987167" y="225643"/>
                </a:lnTo>
                <a:lnTo>
                  <a:pt x="8974386" y="179109"/>
                </a:lnTo>
                <a:lnTo>
                  <a:pt x="8954036" y="136256"/>
                </a:lnTo>
                <a:lnTo>
                  <a:pt x="8926893" y="97863"/>
                </a:lnTo>
                <a:lnTo>
                  <a:pt x="8893736" y="64706"/>
                </a:lnTo>
                <a:lnTo>
                  <a:pt x="8855343" y="37563"/>
                </a:lnTo>
                <a:lnTo>
                  <a:pt x="8812490" y="17213"/>
                </a:lnTo>
                <a:lnTo>
                  <a:pt x="8765956" y="4432"/>
                </a:lnTo>
                <a:lnTo>
                  <a:pt x="871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381000"/>
            <a:ext cx="8991600" cy="6019800"/>
          </a:xfrm>
          <a:custGeom>
            <a:avLst/>
            <a:gdLst/>
            <a:ahLst/>
            <a:cxnLst/>
            <a:rect l="l" t="t" r="r" b="b"/>
            <a:pathLst>
              <a:path w="8991600" h="6019800">
                <a:moveTo>
                  <a:pt x="0" y="275082"/>
                </a:moveTo>
                <a:lnTo>
                  <a:pt x="4431" y="225643"/>
                </a:lnTo>
                <a:lnTo>
                  <a:pt x="17207" y="179109"/>
                </a:lnTo>
                <a:lnTo>
                  <a:pt x="37551" y="136256"/>
                </a:lnTo>
                <a:lnTo>
                  <a:pt x="64686" y="97863"/>
                </a:lnTo>
                <a:lnTo>
                  <a:pt x="97835" y="64706"/>
                </a:lnTo>
                <a:lnTo>
                  <a:pt x="136223" y="37563"/>
                </a:lnTo>
                <a:lnTo>
                  <a:pt x="179071" y="17213"/>
                </a:lnTo>
                <a:lnTo>
                  <a:pt x="225603" y="4432"/>
                </a:lnTo>
                <a:lnTo>
                  <a:pt x="275043" y="0"/>
                </a:lnTo>
                <a:lnTo>
                  <a:pt x="8716518" y="0"/>
                </a:lnTo>
                <a:lnTo>
                  <a:pt x="8765956" y="4432"/>
                </a:lnTo>
                <a:lnTo>
                  <a:pt x="8812490" y="17213"/>
                </a:lnTo>
                <a:lnTo>
                  <a:pt x="8855343" y="37563"/>
                </a:lnTo>
                <a:lnTo>
                  <a:pt x="8893736" y="64706"/>
                </a:lnTo>
                <a:lnTo>
                  <a:pt x="8926893" y="97863"/>
                </a:lnTo>
                <a:lnTo>
                  <a:pt x="8954036" y="136256"/>
                </a:lnTo>
                <a:lnTo>
                  <a:pt x="8974386" y="179109"/>
                </a:lnTo>
                <a:lnTo>
                  <a:pt x="8987167" y="225643"/>
                </a:lnTo>
                <a:lnTo>
                  <a:pt x="8991600" y="275082"/>
                </a:lnTo>
                <a:lnTo>
                  <a:pt x="8991600" y="5744756"/>
                </a:lnTo>
                <a:lnTo>
                  <a:pt x="8987167" y="5794196"/>
                </a:lnTo>
                <a:lnTo>
                  <a:pt x="8974386" y="5840728"/>
                </a:lnTo>
                <a:lnTo>
                  <a:pt x="8954036" y="5883576"/>
                </a:lnTo>
                <a:lnTo>
                  <a:pt x="8926893" y="5921964"/>
                </a:lnTo>
                <a:lnTo>
                  <a:pt x="8893736" y="5955113"/>
                </a:lnTo>
                <a:lnTo>
                  <a:pt x="8855343" y="5982248"/>
                </a:lnTo>
                <a:lnTo>
                  <a:pt x="8812490" y="6002592"/>
                </a:lnTo>
                <a:lnTo>
                  <a:pt x="8765956" y="6015368"/>
                </a:lnTo>
                <a:lnTo>
                  <a:pt x="8716518" y="6019800"/>
                </a:lnTo>
                <a:lnTo>
                  <a:pt x="275043" y="6019800"/>
                </a:lnTo>
                <a:lnTo>
                  <a:pt x="225603" y="6015368"/>
                </a:lnTo>
                <a:lnTo>
                  <a:pt x="179071" y="6002592"/>
                </a:lnTo>
                <a:lnTo>
                  <a:pt x="136223" y="5982248"/>
                </a:lnTo>
                <a:lnTo>
                  <a:pt x="97835" y="5955113"/>
                </a:lnTo>
                <a:lnTo>
                  <a:pt x="64686" y="5921964"/>
                </a:lnTo>
                <a:lnTo>
                  <a:pt x="37551" y="5883576"/>
                </a:lnTo>
                <a:lnTo>
                  <a:pt x="17207" y="5840728"/>
                </a:lnTo>
                <a:lnTo>
                  <a:pt x="4431" y="5794196"/>
                </a:lnTo>
                <a:lnTo>
                  <a:pt x="0" y="5744756"/>
                </a:lnTo>
                <a:lnTo>
                  <a:pt x="0" y="27508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7698" y="453593"/>
            <a:ext cx="3314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W</a:t>
            </a:r>
            <a:r>
              <a:rPr sz="4000" spc="-5" dirty="0"/>
              <a:t>oo</a:t>
            </a:r>
            <a:r>
              <a:rPr sz="4000" spc="-20" dirty="0"/>
              <a:t>d</a:t>
            </a:r>
            <a:r>
              <a:rPr sz="4000" spc="-5" dirty="0"/>
              <a:t>burning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93444" y="1065022"/>
            <a:ext cx="7992109" cy="428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UL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1482</a:t>
            </a:r>
            <a:r>
              <a:rPr sz="3200" spc="-1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Prohibitions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34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Garages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1365"/>
              </a:spcBef>
              <a:buClr>
                <a:srgbClr val="800000"/>
              </a:buClr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latin typeface="Arial"/>
                <a:cs typeface="Arial"/>
              </a:rPr>
              <a:t>Areas where flammable liquid </a:t>
            </a:r>
            <a:r>
              <a:rPr sz="3200" dirty="0">
                <a:latin typeface="Arial"/>
                <a:cs typeface="Arial"/>
              </a:rPr>
              <a:t>vapors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may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be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present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370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Enclosed spaces less </a:t>
            </a:r>
            <a:r>
              <a:rPr sz="3200" spc="-5" dirty="0">
                <a:latin typeface="Arial"/>
                <a:cs typeface="Arial"/>
              </a:rPr>
              <a:t>than 512 cubic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feet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29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2800" spc="-1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8’x8’x8’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270"/>
              </a:spcBef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unless listed for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alcoves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3305</Words>
  <Application>Microsoft Office PowerPoint</Application>
  <PresentationFormat>On-screen Show (4:3)</PresentationFormat>
  <Paragraphs>856</Paragraphs>
  <Slides>155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1" baseType="lpstr">
      <vt:lpstr>Arial Unicode MS</vt:lpstr>
      <vt:lpstr>MS PGothic</vt:lpstr>
      <vt:lpstr>Arial</vt:lpstr>
      <vt:lpstr>Calibri</vt:lpstr>
      <vt:lpstr>Times New Roman</vt:lpstr>
      <vt:lpstr>Office Theme</vt:lpstr>
      <vt:lpstr>Fireplace Inspections Made Easier</vt:lpstr>
      <vt:lpstr>PowerPoint Presentation</vt:lpstr>
      <vt:lpstr>Why discuss fireplace inspections?</vt:lpstr>
      <vt:lpstr>Challenges</vt:lpstr>
      <vt:lpstr>Challenges</vt:lpstr>
      <vt:lpstr>Challenges</vt:lpstr>
      <vt:lpstr>Challenges</vt:lpstr>
      <vt:lpstr>Improper Installation</vt:lpstr>
      <vt:lpstr>Reference Manuals</vt:lpstr>
      <vt:lpstr>We offer the following Inspection</vt:lpstr>
      <vt:lpstr>Inspection</vt:lpstr>
      <vt:lpstr>PowerPoint Presentation</vt:lpstr>
      <vt:lpstr>Categorizing Hearth Appliances</vt:lpstr>
      <vt:lpstr>Categorizing Hearth Appliances</vt:lpstr>
      <vt:lpstr>Categorizing Hearth Appliances</vt:lpstr>
      <vt:lpstr>Masonry Fireplace</vt:lpstr>
      <vt:lpstr>Factory Built Fireplace</vt:lpstr>
      <vt:lpstr>Gas Log Sets</vt:lpstr>
      <vt:lpstr>Fireplace Inserts</vt:lpstr>
      <vt:lpstr>Free Standing Stoves</vt:lpstr>
      <vt:lpstr>Hearth Stoves</vt:lpstr>
      <vt:lpstr>Outdoor</vt:lpstr>
      <vt:lpstr>Categorizing By Venting Type</vt:lpstr>
      <vt:lpstr>Categorizing By Venting Type</vt:lpstr>
      <vt:lpstr>Categorizing By Venting Type</vt:lpstr>
      <vt:lpstr>Categorizing By Venting Type</vt:lpstr>
      <vt:lpstr>Categorizing By Venting Type</vt:lpstr>
      <vt:lpstr>Gas Standards</vt:lpstr>
      <vt:lpstr>Categorizing By Venting Type</vt:lpstr>
      <vt:lpstr>Gas Standards</vt:lpstr>
      <vt:lpstr>Gas Standards</vt:lpstr>
      <vt:lpstr>Vented Gas Fireplace</vt:lpstr>
      <vt:lpstr>Vented Gas Fireplace Heater</vt:lpstr>
      <vt:lpstr>Decorative Gas Accessory in Solid Fuel Fireplaces</vt:lpstr>
      <vt:lpstr>Manually Lighted, Natural Gas  Appliances for Installation in Solid-fuel  Burning Fireplaces</vt:lpstr>
      <vt:lpstr>Unvented Gas Room Heater</vt:lpstr>
      <vt:lpstr>Solid Fuel Standards</vt:lpstr>
      <vt:lpstr>Solid Fuel Standards</vt:lpstr>
      <vt:lpstr>UL 127 Factory Built Fireplaces</vt:lpstr>
      <vt:lpstr>UL 127 Factory Built Fireplaces</vt:lpstr>
      <vt:lpstr>UL 737 Fireplace Stove</vt:lpstr>
      <vt:lpstr>UL 1482 Solid Fuel Room Heater</vt:lpstr>
      <vt:lpstr>Masonry Chimneys</vt:lpstr>
      <vt:lpstr>UL 103 Factory-Built Chimneys</vt:lpstr>
      <vt:lpstr>UL 1777 Chimney Liners</vt:lpstr>
      <vt:lpstr>Installation Manual</vt:lpstr>
      <vt:lpstr>Safety Label</vt:lpstr>
      <vt:lpstr>PowerPoint Presentation</vt:lpstr>
      <vt:lpstr>Combustibles</vt:lpstr>
      <vt:lpstr>Combustibles</vt:lpstr>
      <vt:lpstr>Safety Testing</vt:lpstr>
      <vt:lpstr>Clearances</vt:lpstr>
      <vt:lpstr>Clearances</vt:lpstr>
      <vt:lpstr>Clearances</vt:lpstr>
      <vt:lpstr>Clearances</vt:lpstr>
      <vt:lpstr>Clearances</vt:lpstr>
      <vt:lpstr>Clearances</vt:lpstr>
      <vt:lpstr>PowerPoint Presentation</vt:lpstr>
      <vt:lpstr>Clearances Nailing flanges</vt:lpstr>
      <vt:lpstr>Clearances Instruction Manual</vt:lpstr>
      <vt:lpstr>Clearances Instruction Manual</vt:lpstr>
      <vt:lpstr>Clearances Safety Label</vt:lpstr>
      <vt:lpstr>Clearances Warning Labels</vt:lpstr>
      <vt:lpstr>Clearances Warning Labels</vt:lpstr>
      <vt:lpstr>Clearances Wall Protection</vt:lpstr>
      <vt:lpstr>Clearances Wall Protection</vt:lpstr>
      <vt:lpstr>Clearances</vt:lpstr>
      <vt:lpstr>Vent System Purposes</vt:lpstr>
      <vt:lpstr>House Pressure Conditions</vt:lpstr>
      <vt:lpstr>House Pressure Conditions</vt:lpstr>
      <vt:lpstr>Floor Protection</vt:lpstr>
      <vt:lpstr>Floor Protection</vt:lpstr>
      <vt:lpstr>Floor Protection</vt:lpstr>
      <vt:lpstr>Floor Protection</vt:lpstr>
      <vt:lpstr>Floor Protection</vt:lpstr>
      <vt:lpstr>Floor Protection</vt:lpstr>
      <vt:lpstr>Mobile Home Requirements</vt:lpstr>
      <vt:lpstr>NFPA 211 Inspections</vt:lpstr>
      <vt:lpstr>NFPA 211 Inspections</vt:lpstr>
      <vt:lpstr>NFPA 211 Inspections Level 1</vt:lpstr>
      <vt:lpstr>NFPA 211 Inspections</vt:lpstr>
      <vt:lpstr>NFPA 211 Inspections</vt:lpstr>
      <vt:lpstr>NFPA 211 Inspections</vt:lpstr>
      <vt:lpstr>NFPA 211 Inspections</vt:lpstr>
      <vt:lpstr>NFPA 211 Inspections</vt:lpstr>
      <vt:lpstr>NFPA 211 Inspections</vt:lpstr>
      <vt:lpstr>EPA Regulations New Source Performance Standard</vt:lpstr>
      <vt:lpstr>EPA Regulations</vt:lpstr>
      <vt:lpstr>EPA Regulations New Source Performance Standard</vt:lpstr>
      <vt:lpstr>EPA Regulations</vt:lpstr>
      <vt:lpstr>EPA Regulations New Source Performance Standard</vt:lpstr>
      <vt:lpstr>EPA Regulations</vt:lpstr>
      <vt:lpstr>EPA Regulations New Source Performance Standard</vt:lpstr>
      <vt:lpstr>EPA Regulations New Source Performance Standard</vt:lpstr>
      <vt:lpstr>Green Building Codes</vt:lpstr>
      <vt:lpstr>Green Building Codes</vt:lpstr>
      <vt:lpstr>Green Building Codes International Energy Conservation Code</vt:lpstr>
      <vt:lpstr>PowerPoint Presentation</vt:lpstr>
      <vt:lpstr>Woodburning</vt:lpstr>
      <vt:lpstr>Woodburning Connector Pipe</vt:lpstr>
      <vt:lpstr>Woodburning Connector Pipe</vt:lpstr>
      <vt:lpstr>Woodburning Connector Pipe</vt:lpstr>
      <vt:lpstr>Woodburning</vt:lpstr>
      <vt:lpstr>Woodburning Venting</vt:lpstr>
      <vt:lpstr>Woodburning Venting</vt:lpstr>
      <vt:lpstr>Woodburning Masonry Chimneys</vt:lpstr>
      <vt:lpstr>Woodburning Masonry Chimneys</vt:lpstr>
      <vt:lpstr>Woodburning</vt:lpstr>
      <vt:lpstr>Woodburning Venting Height</vt:lpstr>
      <vt:lpstr>Woodburning</vt:lpstr>
      <vt:lpstr>Woodburning</vt:lpstr>
      <vt:lpstr>Woodburning Firestop Spacers</vt:lpstr>
      <vt:lpstr>Woodburning Location</vt:lpstr>
      <vt:lpstr>Woodburning Location</vt:lpstr>
      <vt:lpstr>Woodburning</vt:lpstr>
      <vt:lpstr>Woodburning</vt:lpstr>
      <vt:lpstr>Woodburning</vt:lpstr>
      <vt:lpstr>Woodburning Fireplace Insert</vt:lpstr>
      <vt:lpstr>Woodburning</vt:lpstr>
      <vt:lpstr>Woodburning Chimney Liners</vt:lpstr>
      <vt:lpstr>Woodburning</vt:lpstr>
      <vt:lpstr>Woodburning Installation</vt:lpstr>
      <vt:lpstr>Perfect Installation</vt:lpstr>
      <vt:lpstr>Perfect Installation Chimney is inside the building envelope</vt:lpstr>
      <vt:lpstr>Perfect Installation Chimney is insulated to prevent heat loss</vt:lpstr>
      <vt:lpstr>Perfect Installation</vt:lpstr>
      <vt:lpstr>Perfect Installation</vt:lpstr>
      <vt:lpstr>Perfect Installation Chimney is tall enough</vt:lpstr>
      <vt:lpstr>Perfect Installation</vt:lpstr>
      <vt:lpstr>Perfect Installation Chimney is clear of obstacles</vt:lpstr>
      <vt:lpstr>Perfect Installation Connector pipe runs straight up</vt:lpstr>
      <vt:lpstr>Perfect Installation Home owner is informed</vt:lpstr>
      <vt:lpstr>Perfect Installation Home owner is informed</vt:lpstr>
      <vt:lpstr>Characteristics of a “Perfect” Installation</vt:lpstr>
      <vt:lpstr>Decorative Shroud</vt:lpstr>
      <vt:lpstr>PowerPoint Presentation</vt:lpstr>
      <vt:lpstr>Facing Requirements</vt:lpstr>
      <vt:lpstr>Facing Requirements</vt:lpstr>
      <vt:lpstr>Facing Requirements</vt:lpstr>
      <vt:lpstr>Facing Requirements</vt:lpstr>
      <vt:lpstr>Facing Requirements</vt:lpstr>
      <vt:lpstr>Mantel Clearances</vt:lpstr>
      <vt:lpstr>Mantel Clearances</vt:lpstr>
      <vt:lpstr>Surround Clearances</vt:lpstr>
      <vt:lpstr>Potential Problem Areas</vt:lpstr>
      <vt:lpstr>Blowers and Grates</vt:lpstr>
      <vt:lpstr>Catalytic Combustor</vt:lpstr>
      <vt:lpstr>Glass Doors</vt:lpstr>
      <vt:lpstr>Installer Qualifications</vt:lpstr>
      <vt:lpstr>Installer Qualifications</vt:lpstr>
      <vt:lpstr>Maintenance Qualifications</vt:lpstr>
      <vt:lpstr>Working Together</vt:lpstr>
      <vt:lpstr>Working Together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Weathersby</dc:creator>
  <cp:lastModifiedBy>Jaime Clark</cp:lastModifiedBy>
  <cp:revision>1</cp:revision>
  <dcterms:created xsi:type="dcterms:W3CDTF">2017-05-10T11:01:21Z</dcterms:created>
  <dcterms:modified xsi:type="dcterms:W3CDTF">2017-05-10T15:01:42Z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2017-05-10T00:00:00Z</vt:filetime>
  </property>
</Properties>
</file>